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66600" cy="6858000"/>
  <p:notesSz cx="12166600" cy="6858000"/>
  <p:embeddedFontLst>
    <p:embeddedFont>
      <p:font typeface="Calibri" panose="020F0502020204030204" pitchFamily="34" charset="0"/>
      <p:regular r:id="rId20"/>
      <p:bold r:id="rId21"/>
      <p:italic r:id="rId22"/>
      <p:boldItalic r:id="rId23"/>
    </p:embeddedFont>
    <p:embeddedFont>
      <p:font typeface="Helvetica Neue" panose="020B0604020202020204" charset="0"/>
      <p:regular r:id="rId24"/>
      <p:bold r:id="rId25"/>
      <p:italic r:id="rId26"/>
      <p:boldItalic r:id="rId27"/>
    </p:embeddedFont>
    <p:embeddedFont>
      <p:font typeface="Helvetica Neue Light" panose="020B060402020202020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2" roundtripDataSignature="AMtx7mjLETm7WYGqD9kF/ciU80DOZJInE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918" y="78"/>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72088" cy="3444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6891338" y="0"/>
            <a:ext cx="5272087" cy="3444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30663" y="857250"/>
            <a:ext cx="4105275"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6025" y="3300413"/>
            <a:ext cx="9734550" cy="270033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72088" cy="3444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6891338" y="6513513"/>
            <a:ext cx="5272087" cy="3444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p1:notes"/>
          <p:cNvSpPr txBox="1">
            <a:spLocks noGrp="1"/>
          </p:cNvSpPr>
          <p:nvPr>
            <p:ph type="body" idx="1"/>
          </p:nvPr>
        </p:nvSpPr>
        <p:spPr>
          <a:xfrm>
            <a:off x="1216025" y="3300413"/>
            <a:ext cx="973455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 name="Google Shape;46;p1:notes"/>
          <p:cNvSpPr>
            <a:spLocks noGrp="1" noRot="1" noChangeAspect="1"/>
          </p:cNvSpPr>
          <p:nvPr>
            <p:ph type="sldImg" idx="2"/>
          </p:nvPr>
        </p:nvSpPr>
        <p:spPr>
          <a:xfrm>
            <a:off x="4030663" y="857250"/>
            <a:ext cx="4105275"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0:notes"/>
          <p:cNvSpPr>
            <a:spLocks noGrp="1" noRot="1" noChangeAspect="1"/>
          </p:cNvSpPr>
          <p:nvPr>
            <p:ph type="sldImg" idx="2"/>
          </p:nvPr>
        </p:nvSpPr>
        <p:spPr>
          <a:xfrm>
            <a:off x="4030663" y="857250"/>
            <a:ext cx="4105275"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10:notes"/>
          <p:cNvSpPr txBox="1">
            <a:spLocks noGrp="1"/>
          </p:cNvSpPr>
          <p:nvPr>
            <p:ph type="body" idx="1"/>
          </p:nvPr>
        </p:nvSpPr>
        <p:spPr>
          <a:xfrm>
            <a:off x="1216025" y="3300413"/>
            <a:ext cx="9734550" cy="2700337"/>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0"/>
              </a:spcBef>
              <a:spcAft>
                <a:spcPts val="0"/>
              </a:spcAft>
              <a:buClr>
                <a:schemeClr val="dk1"/>
              </a:buClr>
              <a:buSzPts val="1100"/>
              <a:buFont typeface="Arial"/>
              <a:buNone/>
            </a:pPr>
            <a:r>
              <a:rPr lang="en-US" sz="1200" i="1">
                <a:solidFill>
                  <a:schemeClr val="dk1"/>
                </a:solidFill>
              </a:rPr>
              <a:t>Would anyone be willing to share their definition of bystander intervention?</a:t>
            </a:r>
            <a:endParaRPr/>
          </a:p>
          <a:p>
            <a:pPr marL="0" lvl="0" indent="0" algn="l" rtl="0">
              <a:lnSpc>
                <a:spcPct val="107916"/>
              </a:lnSpc>
              <a:spcBef>
                <a:spcPts val="800"/>
              </a:spcBef>
              <a:spcAft>
                <a:spcPts val="0"/>
              </a:spcAft>
              <a:buClr>
                <a:schemeClr val="dk1"/>
              </a:buClr>
              <a:buSzPts val="1100"/>
              <a:buFont typeface="Arial"/>
              <a:buNone/>
            </a:pPr>
            <a:r>
              <a:rPr lang="en-US" sz="1200" i="1">
                <a:solidFill>
                  <a:schemeClr val="dk1"/>
                </a:solidFill>
              </a:rPr>
              <a:t>Allow for a response or two and click to show definition on the slide:</a:t>
            </a:r>
            <a:endParaRPr/>
          </a:p>
          <a:p>
            <a:pPr marL="0" lvl="0" indent="0" algn="l" rtl="0">
              <a:lnSpc>
                <a:spcPct val="107916"/>
              </a:lnSpc>
              <a:spcBef>
                <a:spcPts val="800"/>
              </a:spcBef>
              <a:spcAft>
                <a:spcPts val="0"/>
              </a:spcAft>
              <a:buClr>
                <a:schemeClr val="dk1"/>
              </a:buClr>
              <a:buSzPts val="1100"/>
              <a:buFont typeface="Arial"/>
              <a:buNone/>
            </a:pPr>
            <a:r>
              <a:rPr lang="en-US" sz="1200" i="1">
                <a:solidFill>
                  <a:schemeClr val="dk1"/>
                </a:solidFill>
              </a:rPr>
              <a:t>The process of interrupting a situation in which someone is subject to uncivil or abusive behavior and taking steps to positively influence the outcome. There are many ways a bystander (or witness) can intervene, both directly and indirectly.</a:t>
            </a:r>
            <a:endParaRPr/>
          </a:p>
          <a:p>
            <a:pPr marL="0" lvl="0" indent="0" algn="l" rtl="0">
              <a:lnSpc>
                <a:spcPct val="107916"/>
              </a:lnSpc>
              <a:spcBef>
                <a:spcPts val="800"/>
              </a:spcBef>
              <a:spcAft>
                <a:spcPts val="0"/>
              </a:spcAft>
              <a:buClr>
                <a:schemeClr val="dk1"/>
              </a:buClr>
              <a:buSzPts val="1100"/>
              <a:buFont typeface="Arial"/>
              <a:buNone/>
            </a:pPr>
            <a:endParaRPr sz="1200" i="1">
              <a:solidFill>
                <a:schemeClr val="dk1"/>
              </a:solidFill>
            </a:endParaRPr>
          </a:p>
          <a:p>
            <a:pPr marL="0" lvl="0" indent="0" algn="l" rtl="0">
              <a:spcBef>
                <a:spcPts val="0"/>
              </a:spcBef>
              <a:spcAft>
                <a:spcPts val="0"/>
              </a:spcAft>
              <a:buNone/>
            </a:pPr>
            <a:endParaRPr/>
          </a:p>
        </p:txBody>
      </p:sp>
      <p:sp>
        <p:nvSpPr>
          <p:cNvPr id="216" name="Google Shape;216;p10:notes"/>
          <p:cNvSpPr txBox="1">
            <a:spLocks noGrp="1"/>
          </p:cNvSpPr>
          <p:nvPr>
            <p:ph type="sldNum" idx="12"/>
          </p:nvPr>
        </p:nvSpPr>
        <p:spPr>
          <a:xfrm>
            <a:off x="6891338" y="6513513"/>
            <a:ext cx="5272087" cy="3444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1:notes"/>
          <p:cNvSpPr>
            <a:spLocks noGrp="1" noRot="1" noChangeAspect="1"/>
          </p:cNvSpPr>
          <p:nvPr>
            <p:ph type="sldImg" idx="2"/>
          </p:nvPr>
        </p:nvSpPr>
        <p:spPr>
          <a:xfrm>
            <a:off x="4030663" y="857250"/>
            <a:ext cx="4105275"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11:notes"/>
          <p:cNvSpPr txBox="1">
            <a:spLocks noGrp="1"/>
          </p:cNvSpPr>
          <p:nvPr>
            <p:ph type="body" idx="1"/>
          </p:nvPr>
        </p:nvSpPr>
        <p:spPr>
          <a:xfrm>
            <a:off x="1216025" y="3300413"/>
            <a:ext cx="9734550" cy="2700337"/>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0"/>
              </a:spcBef>
              <a:spcAft>
                <a:spcPts val="0"/>
              </a:spcAft>
              <a:buClr>
                <a:schemeClr val="dk1"/>
              </a:buClr>
              <a:buSzPts val="1100"/>
              <a:buFont typeface="Arial"/>
              <a:buNone/>
            </a:pPr>
            <a:r>
              <a:rPr lang="en-US" sz="1200" i="1">
                <a:solidFill>
                  <a:schemeClr val="dk1"/>
                </a:solidFill>
              </a:rPr>
              <a:t>Bystander Intervention can be broken down into the following five steps:</a:t>
            </a:r>
            <a:endParaRPr/>
          </a:p>
          <a:p>
            <a:pPr marL="0" lvl="0" indent="0" algn="l" rtl="0">
              <a:lnSpc>
                <a:spcPct val="107916"/>
              </a:lnSpc>
              <a:spcBef>
                <a:spcPts val="800"/>
              </a:spcBef>
              <a:spcAft>
                <a:spcPts val="0"/>
              </a:spcAft>
              <a:buClr>
                <a:schemeClr val="dk1"/>
              </a:buClr>
              <a:buSzPts val="1100"/>
              <a:buFont typeface="Arial"/>
              <a:buNone/>
            </a:pPr>
            <a:r>
              <a:rPr lang="en-US" sz="1200" i="1">
                <a:solidFill>
                  <a:schemeClr val="dk1"/>
                </a:solidFill>
              </a:rPr>
              <a:t>1. Notice the behavior along a continuum of actions. What were the early warning signs of inappropriate behavior or words?</a:t>
            </a:r>
            <a:endParaRPr/>
          </a:p>
          <a:p>
            <a:pPr marL="0" lvl="0" indent="0" algn="l" rtl="0">
              <a:lnSpc>
                <a:spcPct val="107916"/>
              </a:lnSpc>
              <a:spcBef>
                <a:spcPts val="800"/>
              </a:spcBef>
              <a:spcAft>
                <a:spcPts val="0"/>
              </a:spcAft>
              <a:buClr>
                <a:schemeClr val="dk1"/>
              </a:buClr>
              <a:buSzPts val="1100"/>
              <a:buFont typeface="Arial"/>
              <a:buNone/>
            </a:pPr>
            <a:r>
              <a:rPr lang="en-US" sz="1200" i="1">
                <a:solidFill>
                  <a:schemeClr val="dk1"/>
                </a:solidFill>
              </a:rPr>
              <a:t>2. Consider whether the situation demands intervention:</a:t>
            </a:r>
            <a:endParaRPr/>
          </a:p>
          <a:p>
            <a:pPr marL="0" lvl="0" indent="0" algn="l" rtl="0">
              <a:lnSpc>
                <a:spcPct val="107916"/>
              </a:lnSpc>
              <a:spcBef>
                <a:spcPts val="800"/>
              </a:spcBef>
              <a:spcAft>
                <a:spcPts val="0"/>
              </a:spcAft>
              <a:buClr>
                <a:schemeClr val="dk1"/>
              </a:buClr>
              <a:buSzPts val="1100"/>
              <a:buFont typeface="Arial"/>
              <a:buNone/>
            </a:pPr>
            <a:r>
              <a:rPr lang="en-US" sz="1200" i="1">
                <a:solidFill>
                  <a:schemeClr val="dk1"/>
                </a:solidFill>
              </a:rPr>
              <a:t>− Does the behavior put the person targeted at risk of emotional or physical harm?</a:t>
            </a:r>
            <a:endParaRPr/>
          </a:p>
          <a:p>
            <a:pPr marL="0" lvl="0" indent="0" algn="l" rtl="0">
              <a:lnSpc>
                <a:spcPct val="107916"/>
              </a:lnSpc>
              <a:spcBef>
                <a:spcPts val="800"/>
              </a:spcBef>
              <a:spcAft>
                <a:spcPts val="0"/>
              </a:spcAft>
              <a:buClr>
                <a:schemeClr val="dk1"/>
              </a:buClr>
              <a:buSzPts val="1100"/>
              <a:buFont typeface="Arial"/>
              <a:buNone/>
            </a:pPr>
            <a:r>
              <a:rPr lang="en-US" sz="1200" i="1">
                <a:solidFill>
                  <a:schemeClr val="dk1"/>
                </a:solidFill>
              </a:rPr>
              <a:t>− Does the behavior violate the workplace policies and/or values?</a:t>
            </a:r>
            <a:endParaRPr/>
          </a:p>
          <a:p>
            <a:pPr marL="0" lvl="0" indent="0" algn="l" rtl="0">
              <a:lnSpc>
                <a:spcPct val="107916"/>
              </a:lnSpc>
              <a:spcBef>
                <a:spcPts val="800"/>
              </a:spcBef>
              <a:spcAft>
                <a:spcPts val="0"/>
              </a:spcAft>
              <a:buClr>
                <a:schemeClr val="dk1"/>
              </a:buClr>
              <a:buSzPts val="1100"/>
              <a:buFont typeface="Arial"/>
              <a:buNone/>
            </a:pPr>
            <a:r>
              <a:rPr lang="en-US" sz="1200" i="1">
                <a:solidFill>
                  <a:schemeClr val="dk1"/>
                </a:solidFill>
              </a:rPr>
              <a:t>− If someone treated a family member or close friend this way, would you intervene?</a:t>
            </a:r>
            <a:endParaRPr/>
          </a:p>
          <a:p>
            <a:pPr marL="0" lvl="0" indent="0" algn="l" rtl="0">
              <a:lnSpc>
                <a:spcPct val="107916"/>
              </a:lnSpc>
              <a:spcBef>
                <a:spcPts val="800"/>
              </a:spcBef>
              <a:spcAft>
                <a:spcPts val="0"/>
              </a:spcAft>
              <a:buClr>
                <a:schemeClr val="dk1"/>
              </a:buClr>
              <a:buSzPts val="1100"/>
              <a:buFont typeface="Arial"/>
              <a:buNone/>
            </a:pPr>
            <a:r>
              <a:rPr lang="en-US" sz="1200" i="1">
                <a:solidFill>
                  <a:schemeClr val="dk1"/>
                </a:solidFill>
              </a:rPr>
              <a:t>If you answered yes to any of these questions, then the answer is yes, intervention is necessary.</a:t>
            </a:r>
            <a:endParaRPr/>
          </a:p>
          <a:p>
            <a:pPr marL="0" lvl="0" indent="0" algn="l" rtl="0">
              <a:lnSpc>
                <a:spcPct val="107916"/>
              </a:lnSpc>
              <a:spcBef>
                <a:spcPts val="800"/>
              </a:spcBef>
              <a:spcAft>
                <a:spcPts val="0"/>
              </a:spcAft>
              <a:buClr>
                <a:schemeClr val="dk1"/>
              </a:buClr>
              <a:buSzPts val="1100"/>
              <a:buFont typeface="Arial"/>
              <a:buNone/>
            </a:pPr>
            <a:r>
              <a:rPr lang="en-US" sz="1200" i="1">
                <a:solidFill>
                  <a:schemeClr val="dk1"/>
                </a:solidFill>
              </a:rPr>
              <a:t>3. Decide who has the responsibility to act. Discuss all the different people who could intervene in this situation. Discuss the risks and benefits of taking action.</a:t>
            </a:r>
            <a:endParaRPr/>
          </a:p>
          <a:p>
            <a:pPr marL="0" lvl="0" indent="0" algn="l" rtl="0">
              <a:lnSpc>
                <a:spcPct val="107916"/>
              </a:lnSpc>
              <a:spcBef>
                <a:spcPts val="800"/>
              </a:spcBef>
              <a:spcAft>
                <a:spcPts val="0"/>
              </a:spcAft>
              <a:buClr>
                <a:schemeClr val="dk1"/>
              </a:buClr>
              <a:buSzPts val="1100"/>
              <a:buFont typeface="Arial"/>
              <a:buNone/>
            </a:pPr>
            <a:r>
              <a:rPr lang="en-US" sz="1200" i="1">
                <a:solidFill>
                  <a:schemeClr val="dk1"/>
                </a:solidFill>
              </a:rPr>
              <a:t>4. Choose how to help. Discuss what an intervention might look like in each of these options: Direct, Disrupt, Dive Deeper, Delegate/Report.</a:t>
            </a:r>
            <a:endParaRPr/>
          </a:p>
          <a:p>
            <a:pPr marL="0" lvl="0" indent="0" algn="l" rtl="0">
              <a:lnSpc>
                <a:spcPct val="107916"/>
              </a:lnSpc>
              <a:spcBef>
                <a:spcPts val="800"/>
              </a:spcBef>
              <a:spcAft>
                <a:spcPts val="0"/>
              </a:spcAft>
              <a:buClr>
                <a:schemeClr val="dk1"/>
              </a:buClr>
              <a:buSzPts val="1100"/>
              <a:buFont typeface="Arial"/>
              <a:buNone/>
            </a:pPr>
            <a:r>
              <a:rPr lang="en-US" sz="1200" i="1">
                <a:solidFill>
                  <a:schemeClr val="dk1"/>
                </a:solidFill>
              </a:rPr>
              <a:t>5. Implement the choice safely. What resources might be needed to make sure the intervention is conducted safely and without retribution?</a:t>
            </a:r>
            <a:endParaRPr/>
          </a:p>
          <a:p>
            <a:pPr marL="0" lvl="0" indent="0" algn="l" rtl="0">
              <a:spcBef>
                <a:spcPts val="0"/>
              </a:spcBef>
              <a:spcAft>
                <a:spcPts val="0"/>
              </a:spcAft>
              <a:buNone/>
            </a:pPr>
            <a:endParaRPr/>
          </a:p>
        </p:txBody>
      </p:sp>
      <p:sp>
        <p:nvSpPr>
          <p:cNvPr id="225" name="Google Shape;225;p11:notes"/>
          <p:cNvSpPr txBox="1">
            <a:spLocks noGrp="1"/>
          </p:cNvSpPr>
          <p:nvPr>
            <p:ph type="sldNum" idx="12"/>
          </p:nvPr>
        </p:nvSpPr>
        <p:spPr>
          <a:xfrm>
            <a:off x="6891338" y="6513513"/>
            <a:ext cx="5272087" cy="3444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2:notes"/>
          <p:cNvSpPr>
            <a:spLocks noGrp="1" noRot="1" noChangeAspect="1"/>
          </p:cNvSpPr>
          <p:nvPr>
            <p:ph type="sldImg" idx="2"/>
          </p:nvPr>
        </p:nvSpPr>
        <p:spPr>
          <a:xfrm>
            <a:off x="4030663" y="857250"/>
            <a:ext cx="4105275"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12:notes"/>
          <p:cNvSpPr txBox="1">
            <a:spLocks noGrp="1"/>
          </p:cNvSpPr>
          <p:nvPr>
            <p:ph type="body" idx="1"/>
          </p:nvPr>
        </p:nvSpPr>
        <p:spPr>
          <a:xfrm>
            <a:off x="1216025" y="3300413"/>
            <a:ext cx="9734550" cy="27003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1" u="none" strike="noStrike">
                <a:solidFill>
                  <a:srgbClr val="000000"/>
                </a:solidFill>
                <a:latin typeface="Arial"/>
                <a:ea typeface="Arial"/>
                <a:cs typeface="Arial"/>
                <a:sym typeface="Arial"/>
              </a:rPr>
              <a:t>Each group will discuss one of the corresponding scenarios on the Handout (1-5). You will have five minutes to discuss the questions on the handout and how you would apply the Bystander Intervention Process based on your scenario.</a:t>
            </a:r>
            <a:endParaRPr b="0"/>
          </a:p>
          <a:p>
            <a:pPr marL="0" lvl="0" indent="0" algn="l" rtl="0">
              <a:spcBef>
                <a:spcPts val="800"/>
              </a:spcBef>
              <a:spcAft>
                <a:spcPts val="0"/>
              </a:spcAft>
              <a:buNone/>
            </a:pPr>
            <a:endParaRPr sz="1800" b="0" i="1" u="none" strike="noStrike">
              <a:solidFill>
                <a:srgbClr val="000000"/>
              </a:solidFill>
              <a:latin typeface="Arial"/>
              <a:ea typeface="Arial"/>
              <a:cs typeface="Arial"/>
              <a:sym typeface="Arial"/>
            </a:endParaRPr>
          </a:p>
          <a:p>
            <a:pPr marL="0" lvl="0" indent="0" algn="l" rtl="0">
              <a:spcBef>
                <a:spcPts val="800"/>
              </a:spcBef>
              <a:spcAft>
                <a:spcPts val="0"/>
              </a:spcAft>
              <a:buNone/>
            </a:pPr>
            <a:r>
              <a:rPr lang="en-US" sz="1800" b="0" i="1" u="none" strike="noStrike">
                <a:solidFill>
                  <a:srgbClr val="000000"/>
                </a:solidFill>
                <a:latin typeface="Arial"/>
                <a:ea typeface="Arial"/>
                <a:cs typeface="Arial"/>
                <a:sym typeface="Arial"/>
              </a:rPr>
              <a:t>When we come back together, each group will have 5 minutes to present their scenario and answers to the larger group. You may want to identify a representative to present, but all members of the group are welcome to add comments.</a:t>
            </a:r>
            <a:endParaRPr b="0"/>
          </a:p>
          <a:p>
            <a:pPr marL="0" lvl="0" indent="0" algn="l" rtl="0">
              <a:spcBef>
                <a:spcPts val="800"/>
              </a:spcBef>
              <a:spcAft>
                <a:spcPts val="0"/>
              </a:spcAft>
              <a:buNone/>
            </a:pPr>
            <a:endParaRPr sz="1800" b="0" i="1" u="none" strike="noStrike">
              <a:solidFill>
                <a:srgbClr val="000000"/>
              </a:solidFill>
              <a:latin typeface="Arial"/>
              <a:ea typeface="Arial"/>
              <a:cs typeface="Arial"/>
              <a:sym typeface="Arial"/>
            </a:endParaRPr>
          </a:p>
          <a:p>
            <a:pPr marL="0" lvl="0" indent="0" algn="l" rtl="0">
              <a:spcBef>
                <a:spcPts val="800"/>
              </a:spcBef>
              <a:spcAft>
                <a:spcPts val="0"/>
              </a:spcAft>
              <a:buNone/>
            </a:pPr>
            <a:r>
              <a:rPr lang="en-US" sz="1800" b="0" i="1" u="none" strike="noStrike">
                <a:solidFill>
                  <a:srgbClr val="000000"/>
                </a:solidFill>
                <a:latin typeface="Arial"/>
                <a:ea typeface="Arial"/>
                <a:cs typeface="Arial"/>
                <a:sym typeface="Arial"/>
              </a:rPr>
              <a:t>Remember that there or no right or wrong answers. The purpose of this activity is to explore the range of options someone could have to positively influence the outcome in a situation in which someone may be in harm’s way. Delegating or reporting is often the safest course of action.</a:t>
            </a:r>
            <a:endParaRPr b="0"/>
          </a:p>
          <a:p>
            <a:pPr marL="0" lvl="0" indent="0" algn="l" rtl="0">
              <a:spcBef>
                <a:spcPts val="800"/>
              </a:spcBef>
              <a:spcAft>
                <a:spcPts val="0"/>
              </a:spcAft>
              <a:buNone/>
            </a:pPr>
            <a:br>
              <a:rPr lang="en-US"/>
            </a:br>
            <a:endParaRPr/>
          </a:p>
        </p:txBody>
      </p:sp>
      <p:sp>
        <p:nvSpPr>
          <p:cNvPr id="234" name="Google Shape;234;p12:notes"/>
          <p:cNvSpPr txBox="1">
            <a:spLocks noGrp="1"/>
          </p:cNvSpPr>
          <p:nvPr>
            <p:ph type="sldNum" idx="12"/>
          </p:nvPr>
        </p:nvSpPr>
        <p:spPr>
          <a:xfrm>
            <a:off x="6891338" y="6513513"/>
            <a:ext cx="5272087" cy="3444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3:notes"/>
          <p:cNvSpPr>
            <a:spLocks noGrp="1" noRot="1" noChangeAspect="1"/>
          </p:cNvSpPr>
          <p:nvPr>
            <p:ph type="sldImg" idx="2"/>
          </p:nvPr>
        </p:nvSpPr>
        <p:spPr>
          <a:xfrm>
            <a:off x="4030663" y="857250"/>
            <a:ext cx="4105275"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13:notes"/>
          <p:cNvSpPr txBox="1">
            <a:spLocks noGrp="1"/>
          </p:cNvSpPr>
          <p:nvPr>
            <p:ph type="body" idx="1"/>
          </p:nvPr>
        </p:nvSpPr>
        <p:spPr>
          <a:xfrm>
            <a:off x="1216025" y="3300413"/>
            <a:ext cx="9734550" cy="27003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a:solidFill>
                  <a:srgbClr val="000000"/>
                </a:solidFill>
                <a:latin typeface="Arial"/>
                <a:ea typeface="Arial"/>
                <a:cs typeface="Arial"/>
                <a:sym typeface="Arial"/>
              </a:rPr>
              <a:t>Allow Group One to share their thoughts for a minute or two and ensure the following points are covered:</a:t>
            </a:r>
            <a:endParaRPr sz="2800" b="0"/>
          </a:p>
          <a:p>
            <a:pPr marL="285750" lvl="0" indent="-285750" algn="l" rtl="0">
              <a:spcBef>
                <a:spcPts val="800"/>
              </a:spcBef>
              <a:spcAft>
                <a:spcPts val="0"/>
              </a:spcAft>
              <a:buClr>
                <a:srgbClr val="000000"/>
              </a:buClr>
              <a:buSzPts val="1800"/>
              <a:buFont typeface="Arial"/>
              <a:buChar char="•"/>
            </a:pPr>
            <a:r>
              <a:rPr lang="en-US" sz="1800" b="0" i="0" u="none" strike="noStrike">
                <a:solidFill>
                  <a:srgbClr val="000000"/>
                </a:solidFill>
                <a:latin typeface="Arial"/>
                <a:ea typeface="Arial"/>
                <a:cs typeface="Arial"/>
                <a:sym typeface="Arial"/>
              </a:rPr>
              <a:t>A direct intervention may be to directly tell the men that their comments are inappropriate or to call one of the men aside and tell him that the comments are inappropriate and that they need to stop.</a:t>
            </a:r>
            <a:endParaRPr/>
          </a:p>
          <a:p>
            <a:pPr marL="285750" lvl="0" indent="-285750" algn="l" rtl="0">
              <a:spcBef>
                <a:spcPts val="0"/>
              </a:spcBef>
              <a:spcAft>
                <a:spcPts val="0"/>
              </a:spcAft>
              <a:buClr>
                <a:srgbClr val="000000"/>
              </a:buClr>
              <a:buSzPts val="1800"/>
              <a:buFont typeface="Arial"/>
              <a:buChar char="•"/>
            </a:pPr>
            <a:r>
              <a:rPr lang="en-US" sz="1800" b="0" i="0" u="none" strike="noStrike">
                <a:solidFill>
                  <a:srgbClr val="000000"/>
                </a:solidFill>
                <a:latin typeface="Arial"/>
                <a:ea typeface="Arial"/>
                <a:cs typeface="Arial"/>
                <a:sym typeface="Arial"/>
              </a:rPr>
              <a:t>A private intervention is likely to be more effective so the men engaging in the bad behavior do not get defensive.</a:t>
            </a:r>
            <a:endParaRPr/>
          </a:p>
          <a:p>
            <a:pPr marL="285750" lvl="0" indent="-285750" algn="l" rtl="0">
              <a:spcBef>
                <a:spcPts val="800"/>
              </a:spcBef>
              <a:spcAft>
                <a:spcPts val="0"/>
              </a:spcAft>
              <a:buClr>
                <a:srgbClr val="000000"/>
              </a:buClr>
              <a:buSzPts val="1800"/>
              <a:buFont typeface="Arial"/>
              <a:buChar char="•"/>
            </a:pPr>
            <a:r>
              <a:rPr lang="en-US" sz="1800" b="0" i="0" u="none" strike="noStrike">
                <a:solidFill>
                  <a:srgbClr val="000000"/>
                </a:solidFill>
                <a:latin typeface="Arial"/>
                <a:ea typeface="Arial"/>
                <a:cs typeface="Arial"/>
                <a:sym typeface="Arial"/>
              </a:rPr>
              <a:t>This behavior may also be reported to leadership or delegated to another trusted colleague to intervene.</a:t>
            </a:r>
            <a:endParaRPr/>
          </a:p>
          <a:p>
            <a:pPr marL="0" lvl="0" indent="0" algn="l" rtl="0">
              <a:spcBef>
                <a:spcPts val="800"/>
              </a:spcBef>
              <a:spcAft>
                <a:spcPts val="0"/>
              </a:spcAft>
              <a:buNone/>
            </a:pPr>
            <a:br>
              <a:rPr lang="en-US"/>
            </a:br>
            <a:endParaRPr/>
          </a:p>
        </p:txBody>
      </p:sp>
      <p:sp>
        <p:nvSpPr>
          <p:cNvPr id="243" name="Google Shape;243;p13:notes"/>
          <p:cNvSpPr txBox="1">
            <a:spLocks noGrp="1"/>
          </p:cNvSpPr>
          <p:nvPr>
            <p:ph type="sldNum" idx="12"/>
          </p:nvPr>
        </p:nvSpPr>
        <p:spPr>
          <a:xfrm>
            <a:off x="6891338" y="6513513"/>
            <a:ext cx="5272087" cy="3444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4:notes"/>
          <p:cNvSpPr>
            <a:spLocks noGrp="1" noRot="1" noChangeAspect="1"/>
          </p:cNvSpPr>
          <p:nvPr>
            <p:ph type="sldImg" idx="2"/>
          </p:nvPr>
        </p:nvSpPr>
        <p:spPr>
          <a:xfrm>
            <a:off x="4030663" y="857250"/>
            <a:ext cx="4105275"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14:notes"/>
          <p:cNvSpPr txBox="1">
            <a:spLocks noGrp="1"/>
          </p:cNvSpPr>
          <p:nvPr>
            <p:ph type="body" idx="1"/>
          </p:nvPr>
        </p:nvSpPr>
        <p:spPr>
          <a:xfrm>
            <a:off x="1216025" y="3300413"/>
            <a:ext cx="9734550" cy="2700337"/>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0"/>
              </a:spcBef>
              <a:spcAft>
                <a:spcPts val="0"/>
              </a:spcAft>
              <a:buClr>
                <a:schemeClr val="dk1"/>
              </a:buClr>
              <a:buSzPts val="1100"/>
              <a:buFont typeface="Arial"/>
              <a:buNone/>
            </a:pPr>
            <a:r>
              <a:rPr lang="en-US" sz="1200">
                <a:solidFill>
                  <a:schemeClr val="dk1"/>
                </a:solidFill>
              </a:rPr>
              <a:t>Let’s analyze this scenario all together </a:t>
            </a:r>
            <a:endParaRPr/>
          </a:p>
          <a:p>
            <a:pPr marL="0" lvl="0" indent="0" algn="l" rtl="0">
              <a:lnSpc>
                <a:spcPct val="107916"/>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7916"/>
              </a:lnSpc>
              <a:spcBef>
                <a:spcPts val="0"/>
              </a:spcBef>
              <a:spcAft>
                <a:spcPts val="0"/>
              </a:spcAft>
              <a:buClr>
                <a:schemeClr val="dk1"/>
              </a:buClr>
              <a:buSzPts val="1100"/>
              <a:buFont typeface="Arial"/>
              <a:buNone/>
            </a:pPr>
            <a:r>
              <a:rPr lang="en-US" sz="1200">
                <a:solidFill>
                  <a:schemeClr val="dk1"/>
                </a:solidFill>
              </a:rPr>
              <a:t>to share their thoughts for a minute or two and ensure the following points are covered:</a:t>
            </a:r>
            <a:endParaRPr/>
          </a:p>
          <a:p>
            <a:pPr marL="0" lvl="0" indent="0" algn="l" rtl="0">
              <a:lnSpc>
                <a:spcPct val="107916"/>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7916"/>
              </a:lnSpc>
              <a:spcBef>
                <a:spcPts val="0"/>
              </a:spcBef>
              <a:spcAft>
                <a:spcPts val="0"/>
              </a:spcAft>
              <a:buClr>
                <a:schemeClr val="dk1"/>
              </a:buClr>
              <a:buSzPts val="1100"/>
              <a:buFont typeface="Arial"/>
              <a:buNone/>
            </a:pPr>
            <a:r>
              <a:rPr lang="en-US" sz="1200">
                <a:solidFill>
                  <a:schemeClr val="dk1"/>
                </a:solidFill>
              </a:rPr>
              <a:t>What would be a direct intervention?</a:t>
            </a:r>
            <a:endParaRPr/>
          </a:p>
          <a:p>
            <a:pPr marL="457200" lvl="0" indent="-228600" algn="l" rtl="0">
              <a:lnSpc>
                <a:spcPct val="107916"/>
              </a:lnSpc>
              <a:spcBef>
                <a:spcPts val="800"/>
              </a:spcBef>
              <a:spcAft>
                <a:spcPts val="0"/>
              </a:spcAft>
              <a:buClr>
                <a:schemeClr val="dk1"/>
              </a:buClr>
              <a:buSzPts val="1000"/>
              <a:buFont typeface="Calibri"/>
              <a:buNone/>
            </a:pPr>
            <a:endParaRPr sz="1200">
              <a:solidFill>
                <a:schemeClr val="dk1"/>
              </a:solidFill>
            </a:endParaRPr>
          </a:p>
          <a:p>
            <a:pPr marL="457200" lvl="0" indent="-292100" algn="l" rtl="0">
              <a:lnSpc>
                <a:spcPct val="107916"/>
              </a:lnSpc>
              <a:spcBef>
                <a:spcPts val="800"/>
              </a:spcBef>
              <a:spcAft>
                <a:spcPts val="0"/>
              </a:spcAft>
              <a:buClr>
                <a:schemeClr val="dk1"/>
              </a:buClr>
              <a:buSzPts val="1000"/>
              <a:buFont typeface="Calibri"/>
              <a:buChar char="●"/>
            </a:pPr>
            <a:r>
              <a:rPr lang="en-US" sz="1200">
                <a:solidFill>
                  <a:schemeClr val="dk1"/>
                </a:solidFill>
              </a:rPr>
              <a:t>A direct intervention may be to directly tell Lee that the joking is inappropriate. Another intervention may be to call a person who is laughing aside, and tell them that the joking is offensive and that it needs to stop.</a:t>
            </a:r>
            <a:endParaRPr/>
          </a:p>
          <a:p>
            <a:pPr marL="457200" lvl="0" indent="-228600" algn="l" rtl="0">
              <a:lnSpc>
                <a:spcPct val="107916"/>
              </a:lnSpc>
              <a:spcBef>
                <a:spcPts val="800"/>
              </a:spcBef>
              <a:spcAft>
                <a:spcPts val="0"/>
              </a:spcAft>
              <a:buClr>
                <a:schemeClr val="dk1"/>
              </a:buClr>
              <a:buSzPts val="1000"/>
              <a:buFont typeface="Calibri"/>
              <a:buNone/>
            </a:pPr>
            <a:endParaRPr sz="1200">
              <a:solidFill>
                <a:schemeClr val="dk1"/>
              </a:solidFill>
            </a:endParaRPr>
          </a:p>
          <a:p>
            <a:pPr marL="457200" lvl="0" indent="-292100" algn="l" rtl="0">
              <a:lnSpc>
                <a:spcPct val="107916"/>
              </a:lnSpc>
              <a:spcBef>
                <a:spcPts val="0"/>
              </a:spcBef>
              <a:spcAft>
                <a:spcPts val="0"/>
              </a:spcAft>
              <a:buClr>
                <a:schemeClr val="dk1"/>
              </a:buClr>
              <a:buSzPts val="1000"/>
              <a:buFont typeface="Calibri"/>
              <a:buChar char="●"/>
            </a:pPr>
            <a:r>
              <a:rPr lang="en-US" sz="1200">
                <a:solidFill>
                  <a:schemeClr val="dk1"/>
                </a:solidFill>
              </a:rPr>
              <a:t>Remember that a private intervention is likely to be more effective so the person engaging in the bad behavior does not get defensive.</a:t>
            </a:r>
            <a:endParaRPr/>
          </a:p>
          <a:p>
            <a:pPr marL="457200" lvl="0" indent="-292100" algn="l" rtl="0">
              <a:lnSpc>
                <a:spcPct val="107916"/>
              </a:lnSpc>
              <a:spcBef>
                <a:spcPts val="0"/>
              </a:spcBef>
              <a:spcAft>
                <a:spcPts val="0"/>
              </a:spcAft>
              <a:buClr>
                <a:schemeClr val="dk1"/>
              </a:buClr>
              <a:buSzPts val="1000"/>
              <a:buFont typeface="Calibri"/>
              <a:buChar char="●"/>
            </a:pPr>
            <a:r>
              <a:rPr lang="en-US" sz="1200">
                <a:solidFill>
                  <a:schemeClr val="dk1"/>
                </a:solidFill>
              </a:rPr>
              <a:t>This behavior may also be reported to leadership or delegated to another trusted colleague to intervene.</a:t>
            </a:r>
            <a:endParaRPr/>
          </a:p>
          <a:p>
            <a:pPr marL="0" lvl="0" indent="0" algn="l" rtl="0">
              <a:spcBef>
                <a:spcPts val="0"/>
              </a:spcBef>
              <a:spcAft>
                <a:spcPts val="0"/>
              </a:spcAft>
              <a:buNone/>
            </a:pPr>
            <a:endParaRPr/>
          </a:p>
        </p:txBody>
      </p:sp>
      <p:sp>
        <p:nvSpPr>
          <p:cNvPr id="252" name="Google Shape;252;p14:notes"/>
          <p:cNvSpPr txBox="1">
            <a:spLocks noGrp="1"/>
          </p:cNvSpPr>
          <p:nvPr>
            <p:ph type="sldNum" idx="12"/>
          </p:nvPr>
        </p:nvSpPr>
        <p:spPr>
          <a:xfrm>
            <a:off x="6891338" y="6513513"/>
            <a:ext cx="5272087" cy="3444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5:notes"/>
          <p:cNvSpPr>
            <a:spLocks noGrp="1" noRot="1" noChangeAspect="1"/>
          </p:cNvSpPr>
          <p:nvPr>
            <p:ph type="sldImg" idx="2"/>
          </p:nvPr>
        </p:nvSpPr>
        <p:spPr>
          <a:xfrm>
            <a:off x="4030663" y="857250"/>
            <a:ext cx="4105275"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15:notes"/>
          <p:cNvSpPr txBox="1">
            <a:spLocks noGrp="1"/>
          </p:cNvSpPr>
          <p:nvPr>
            <p:ph type="body" idx="1"/>
          </p:nvPr>
        </p:nvSpPr>
        <p:spPr>
          <a:xfrm>
            <a:off x="1216025" y="3300413"/>
            <a:ext cx="9734550" cy="27003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a:solidFill>
                  <a:srgbClr val="000000"/>
                </a:solidFill>
                <a:latin typeface="Arial"/>
                <a:ea typeface="Arial"/>
                <a:cs typeface="Arial"/>
                <a:sym typeface="Arial"/>
              </a:rPr>
              <a:t>Allow Group 3 to share their thoughts for a minute or two and ensure the following points are covered:</a:t>
            </a:r>
            <a:endParaRPr sz="2800" b="0"/>
          </a:p>
          <a:p>
            <a:pPr marL="285750" lvl="0" indent="-285750" algn="l" rtl="0">
              <a:spcBef>
                <a:spcPts val="800"/>
              </a:spcBef>
              <a:spcAft>
                <a:spcPts val="0"/>
              </a:spcAft>
              <a:buClr>
                <a:srgbClr val="000000"/>
              </a:buClr>
              <a:buSzPts val="1800"/>
              <a:buFont typeface="Arial"/>
              <a:buChar char="•"/>
            </a:pPr>
            <a:r>
              <a:rPr lang="en-US" sz="1800" b="0" i="0" u="none" strike="noStrike">
                <a:solidFill>
                  <a:srgbClr val="000000"/>
                </a:solidFill>
                <a:latin typeface="Arial"/>
                <a:ea typeface="Arial"/>
                <a:cs typeface="Arial"/>
                <a:sym typeface="Arial"/>
              </a:rPr>
              <a:t>Seikmon can talk to Maung about the visits and how they seem inappropriate.</a:t>
            </a:r>
            <a:endParaRPr/>
          </a:p>
          <a:p>
            <a:pPr marL="285750" lvl="0" indent="-285750" algn="l" rtl="0">
              <a:spcBef>
                <a:spcPts val="0"/>
              </a:spcBef>
              <a:spcAft>
                <a:spcPts val="0"/>
              </a:spcAft>
              <a:buClr>
                <a:srgbClr val="000000"/>
              </a:buClr>
              <a:buSzPts val="1800"/>
              <a:buFont typeface="Arial"/>
              <a:buChar char="•"/>
            </a:pPr>
            <a:r>
              <a:rPr lang="en-US" sz="1800" b="0" i="0" u="none" strike="noStrike">
                <a:solidFill>
                  <a:srgbClr val="000000"/>
                </a:solidFill>
                <a:latin typeface="Arial"/>
                <a:ea typeface="Arial"/>
                <a:cs typeface="Arial"/>
                <a:sym typeface="Arial"/>
              </a:rPr>
              <a:t>Seikmon can talk to the grandmother and find out more about what is happening during the visits.</a:t>
            </a:r>
            <a:endParaRPr/>
          </a:p>
          <a:p>
            <a:pPr marL="285750" lvl="0" indent="-285750" algn="l" rtl="0">
              <a:spcBef>
                <a:spcPts val="0"/>
              </a:spcBef>
              <a:spcAft>
                <a:spcPts val="0"/>
              </a:spcAft>
              <a:buClr>
                <a:srgbClr val="000000"/>
              </a:buClr>
              <a:buSzPts val="1800"/>
              <a:buFont typeface="Arial"/>
              <a:buChar char="•"/>
            </a:pPr>
            <a:r>
              <a:rPr lang="en-US" sz="1800" b="0" i="0" u="none" strike="noStrike">
                <a:solidFill>
                  <a:srgbClr val="000000"/>
                </a:solidFill>
                <a:latin typeface="Arial"/>
                <a:ea typeface="Arial"/>
                <a:cs typeface="Arial"/>
                <a:sym typeface="Arial"/>
              </a:rPr>
              <a:t>Report through the organization’s SEA reporting mechanism.</a:t>
            </a:r>
            <a:endParaRPr/>
          </a:p>
          <a:p>
            <a:pPr marL="0" lvl="0" indent="0" algn="l" rtl="0">
              <a:spcBef>
                <a:spcPts val="800"/>
              </a:spcBef>
              <a:spcAft>
                <a:spcPts val="0"/>
              </a:spcAft>
              <a:buNone/>
            </a:pPr>
            <a:endParaRPr sz="1800" b="0" i="0" u="none" strike="noStrike">
              <a:solidFill>
                <a:srgbClr val="000000"/>
              </a:solidFill>
              <a:latin typeface="Arial"/>
              <a:ea typeface="Arial"/>
              <a:cs typeface="Arial"/>
              <a:sym typeface="Arial"/>
            </a:endParaRPr>
          </a:p>
          <a:p>
            <a:pPr marL="0" lvl="0" indent="0" algn="l" rtl="0">
              <a:spcBef>
                <a:spcPts val="800"/>
              </a:spcBef>
              <a:spcAft>
                <a:spcPts val="0"/>
              </a:spcAft>
              <a:buNone/>
            </a:pPr>
            <a:r>
              <a:rPr lang="en-US" sz="1800" b="0" i="0" u="none" strike="noStrike">
                <a:solidFill>
                  <a:srgbClr val="000000"/>
                </a:solidFill>
                <a:latin typeface="Arial"/>
                <a:ea typeface="Arial"/>
                <a:cs typeface="Arial"/>
                <a:sym typeface="Arial"/>
              </a:rPr>
              <a:t>In the debrief discussion be sure to reinforce how early intervention and detection of manipulative behaviors that abusers use to gain access to potential victims (also known as grooming3) can help prevent more severe incidents of sexual violence from occurring.</a:t>
            </a:r>
            <a:endParaRPr sz="2800" b="0"/>
          </a:p>
          <a:p>
            <a:pPr marL="0" lvl="0" indent="0" algn="l" rtl="0">
              <a:spcBef>
                <a:spcPts val="800"/>
              </a:spcBef>
              <a:spcAft>
                <a:spcPts val="0"/>
              </a:spcAft>
              <a:buNone/>
            </a:pPr>
            <a:br>
              <a:rPr lang="en-US" sz="2800"/>
            </a:br>
            <a:endParaRPr/>
          </a:p>
        </p:txBody>
      </p:sp>
      <p:sp>
        <p:nvSpPr>
          <p:cNvPr id="261" name="Google Shape;261;p15:notes"/>
          <p:cNvSpPr txBox="1">
            <a:spLocks noGrp="1"/>
          </p:cNvSpPr>
          <p:nvPr>
            <p:ph type="sldNum" idx="12"/>
          </p:nvPr>
        </p:nvSpPr>
        <p:spPr>
          <a:xfrm>
            <a:off x="6891338" y="6513513"/>
            <a:ext cx="5272087" cy="3444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3c9bee6e04_1_0:notes"/>
          <p:cNvSpPr>
            <a:spLocks noGrp="1" noRot="1" noChangeAspect="1"/>
          </p:cNvSpPr>
          <p:nvPr>
            <p:ph type="sldImg" idx="2"/>
          </p:nvPr>
        </p:nvSpPr>
        <p:spPr>
          <a:xfrm>
            <a:off x="4030663" y="857250"/>
            <a:ext cx="4105200" cy="231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g23c9bee6e04_1_0:notes"/>
          <p:cNvSpPr txBox="1">
            <a:spLocks noGrp="1"/>
          </p:cNvSpPr>
          <p:nvPr>
            <p:ph type="body" idx="1"/>
          </p:nvPr>
        </p:nvSpPr>
        <p:spPr>
          <a:xfrm>
            <a:off x="1216025" y="3300413"/>
            <a:ext cx="9734700" cy="2700300"/>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0"/>
              </a:spcBef>
              <a:spcAft>
                <a:spcPts val="0"/>
              </a:spcAft>
              <a:buClr>
                <a:schemeClr val="dk1"/>
              </a:buClr>
              <a:buSzPts val="1100"/>
              <a:buFont typeface="Arial"/>
              <a:buNone/>
            </a:pPr>
            <a:r>
              <a:rPr lang="en-US" sz="1100">
                <a:latin typeface="Arial"/>
                <a:ea typeface="Arial"/>
                <a:cs typeface="Arial"/>
                <a:sym typeface="Arial"/>
              </a:rPr>
              <a:t>Allow Group 4 to share their thoughts for a minute or two and ensure the following points are covered:</a:t>
            </a:r>
            <a:endParaRPr sz="1100">
              <a:latin typeface="Arial"/>
              <a:ea typeface="Arial"/>
              <a:cs typeface="Arial"/>
              <a:sym typeface="Arial"/>
            </a:endParaRPr>
          </a:p>
          <a:p>
            <a:pPr marL="0" lvl="0" indent="0" algn="l" rtl="0">
              <a:lnSpc>
                <a:spcPct val="107916"/>
              </a:lnSpc>
              <a:spcBef>
                <a:spcPts val="800"/>
              </a:spcBef>
              <a:spcAft>
                <a:spcPts val="0"/>
              </a:spcAft>
              <a:buClr>
                <a:schemeClr val="dk1"/>
              </a:buClr>
              <a:buSzPts val="1100"/>
              <a:buFont typeface="Arial"/>
              <a:buNone/>
            </a:pPr>
            <a:r>
              <a:rPr lang="en-US" sz="1100">
                <a:latin typeface="Arial"/>
                <a:ea typeface="Arial"/>
                <a:cs typeface="Arial"/>
                <a:sym typeface="Arial"/>
              </a:rPr>
              <a:t>Early warning signs:</a:t>
            </a:r>
            <a:endParaRPr sz="1100">
              <a:latin typeface="Arial"/>
              <a:ea typeface="Arial"/>
              <a:cs typeface="Arial"/>
              <a:sym typeface="Arial"/>
            </a:endParaRPr>
          </a:p>
          <a:p>
            <a:pPr marL="0" lvl="0" indent="0" algn="l" rtl="0">
              <a:lnSpc>
                <a:spcPct val="107916"/>
              </a:lnSpc>
              <a:spcBef>
                <a:spcPts val="800"/>
              </a:spcBef>
              <a:spcAft>
                <a:spcPts val="0"/>
              </a:spcAft>
              <a:buClr>
                <a:schemeClr val="dk1"/>
              </a:buClr>
              <a:buSzPts val="1100"/>
              <a:buFont typeface="Arial"/>
              <a:buNone/>
            </a:pPr>
            <a:r>
              <a:rPr lang="en-US" sz="1100">
                <a:latin typeface="Arial"/>
                <a:ea typeface="Arial"/>
                <a:cs typeface="Arial"/>
                <a:sym typeface="Arial"/>
              </a:rPr>
              <a:t>Comments about women. Looking at pornographic images. These behaviors should have been reported and addressed earlier, perhaps avoiding the current situation.</a:t>
            </a:r>
            <a:endParaRPr sz="1100">
              <a:latin typeface="Arial"/>
              <a:ea typeface="Arial"/>
              <a:cs typeface="Arial"/>
              <a:sym typeface="Arial"/>
            </a:endParaRPr>
          </a:p>
          <a:p>
            <a:pPr marL="457200" lvl="0" indent="-298450" algn="l" rtl="0">
              <a:lnSpc>
                <a:spcPct val="107916"/>
              </a:lnSpc>
              <a:spcBef>
                <a:spcPts val="800"/>
              </a:spcBef>
              <a:spcAft>
                <a:spcPts val="0"/>
              </a:spcAft>
              <a:buClr>
                <a:schemeClr val="dk1"/>
              </a:buClr>
              <a:buSzPts val="1100"/>
              <a:buChar char="●"/>
            </a:pPr>
            <a:r>
              <a:rPr lang="en-US" sz="1100">
                <a:latin typeface="Arial"/>
                <a:ea typeface="Arial"/>
                <a:cs typeface="Arial"/>
                <a:sym typeface="Arial"/>
              </a:rPr>
              <a:t>A direct intervention strategy could be that Erika reports this behavior directly to the appropriate point person according to the organizational reporting procedures.</a:t>
            </a:r>
            <a:endParaRPr sz="1100">
              <a:latin typeface="Arial"/>
              <a:ea typeface="Arial"/>
              <a:cs typeface="Arial"/>
              <a:sym typeface="Arial"/>
            </a:endParaRPr>
          </a:p>
          <a:p>
            <a:pPr marL="457200" lvl="0" indent="-298450" algn="l" rtl="0">
              <a:lnSpc>
                <a:spcPct val="107916"/>
              </a:lnSpc>
              <a:spcBef>
                <a:spcPts val="0"/>
              </a:spcBef>
              <a:spcAft>
                <a:spcPts val="0"/>
              </a:spcAft>
              <a:buClr>
                <a:schemeClr val="dk1"/>
              </a:buClr>
              <a:buSzPts val="1100"/>
              <a:buChar char="●"/>
            </a:pPr>
            <a:r>
              <a:rPr lang="en-US" sz="1100">
                <a:latin typeface="Arial"/>
                <a:ea typeface="Arial"/>
                <a:cs typeface="Arial"/>
                <a:sym typeface="Arial"/>
              </a:rPr>
              <a:t>A delegation strategy may be telling someone Erika trusts to intervene on her behalf.</a:t>
            </a:r>
            <a:endParaRPr sz="1800">
              <a:solidFill>
                <a:srgbClr val="000000"/>
              </a:solidFill>
              <a:latin typeface="Arial"/>
              <a:ea typeface="Arial"/>
              <a:cs typeface="Arial"/>
              <a:sym typeface="Arial"/>
            </a:endParaRPr>
          </a:p>
        </p:txBody>
      </p:sp>
      <p:sp>
        <p:nvSpPr>
          <p:cNvPr id="270" name="Google Shape;270;g23c9bee6e04_1_0:notes"/>
          <p:cNvSpPr txBox="1">
            <a:spLocks noGrp="1"/>
          </p:cNvSpPr>
          <p:nvPr>
            <p:ph type="sldNum" idx="12"/>
          </p:nvPr>
        </p:nvSpPr>
        <p:spPr>
          <a:xfrm>
            <a:off x="6891338" y="6513513"/>
            <a:ext cx="5272200" cy="344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7:notes"/>
          <p:cNvSpPr>
            <a:spLocks noGrp="1" noRot="1" noChangeAspect="1"/>
          </p:cNvSpPr>
          <p:nvPr>
            <p:ph type="sldImg" idx="2"/>
          </p:nvPr>
        </p:nvSpPr>
        <p:spPr>
          <a:xfrm>
            <a:off x="4030663" y="857250"/>
            <a:ext cx="4105275"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7:notes"/>
          <p:cNvSpPr txBox="1">
            <a:spLocks noGrp="1"/>
          </p:cNvSpPr>
          <p:nvPr>
            <p:ph type="body" idx="1"/>
          </p:nvPr>
        </p:nvSpPr>
        <p:spPr>
          <a:xfrm>
            <a:off x="1216025" y="3300413"/>
            <a:ext cx="9734550" cy="27003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a:solidFill>
                  <a:srgbClr val="000000"/>
                </a:solidFill>
                <a:latin typeface="Arial"/>
                <a:ea typeface="Arial"/>
                <a:cs typeface="Arial"/>
                <a:sym typeface="Arial"/>
              </a:rPr>
              <a:t>Allow Group 5 to share their thoughts for a minute or two and ensure the following points are covered:</a:t>
            </a:r>
            <a:endParaRPr sz="2800" b="0"/>
          </a:p>
          <a:p>
            <a:pPr marL="285750" lvl="0" indent="-285750" algn="l" rtl="0">
              <a:spcBef>
                <a:spcPts val="800"/>
              </a:spcBef>
              <a:spcAft>
                <a:spcPts val="0"/>
              </a:spcAft>
              <a:buClr>
                <a:srgbClr val="000000"/>
              </a:buClr>
              <a:buSzPts val="1800"/>
              <a:buFont typeface="Arial"/>
              <a:buChar char="•"/>
            </a:pPr>
            <a:r>
              <a:rPr lang="en-US" sz="1800" b="0" i="0" u="none" strike="noStrike">
                <a:solidFill>
                  <a:srgbClr val="000000"/>
                </a:solidFill>
                <a:latin typeface="Arial"/>
                <a:ea typeface="Arial"/>
                <a:cs typeface="Arial"/>
                <a:sym typeface="Arial"/>
              </a:rPr>
              <a:t>If Jane feels comfortable talking to Patrick, she could directly intervene by telling him that she finds his joking inappropriate and request that it stop. Remember that direct interventions are best done in a private setting to avoid a defensive reaction from the person engaging in the offensive behavior.</a:t>
            </a:r>
            <a:endParaRPr/>
          </a:p>
          <a:p>
            <a:pPr marL="285750" lvl="0" indent="-285750" algn="l" rtl="0">
              <a:spcBef>
                <a:spcPts val="0"/>
              </a:spcBef>
              <a:spcAft>
                <a:spcPts val="0"/>
              </a:spcAft>
              <a:buClr>
                <a:srgbClr val="000000"/>
              </a:buClr>
              <a:buSzPts val="1800"/>
              <a:buFont typeface="Arial"/>
              <a:buChar char="•"/>
            </a:pPr>
            <a:r>
              <a:rPr lang="en-US" sz="1800" b="0" i="0" u="none" strike="noStrike">
                <a:solidFill>
                  <a:srgbClr val="000000"/>
                </a:solidFill>
                <a:latin typeface="Arial"/>
                <a:ea typeface="Arial"/>
                <a:cs typeface="Arial"/>
                <a:sym typeface="Arial"/>
              </a:rPr>
              <a:t>Jane could disrupt the situation by joking back with Patrick and saying something like, “They wouldn’t want to marry you. You are too old!” A follow-on interaction would be necessary to stop the behavior from happening again in the future.</a:t>
            </a:r>
            <a:endParaRPr/>
          </a:p>
          <a:p>
            <a:pPr marL="285750" lvl="0" indent="-285750" algn="l" rtl="0">
              <a:spcBef>
                <a:spcPts val="800"/>
              </a:spcBef>
              <a:spcAft>
                <a:spcPts val="0"/>
              </a:spcAft>
              <a:buClr>
                <a:srgbClr val="000000"/>
              </a:buClr>
              <a:buSzPts val="1800"/>
              <a:buFont typeface="Arial"/>
              <a:buChar char="•"/>
            </a:pPr>
            <a:r>
              <a:rPr lang="en-US" sz="1800" b="0" i="0" u="none" strike="noStrike">
                <a:solidFill>
                  <a:srgbClr val="000000"/>
                </a:solidFill>
                <a:latin typeface="Arial"/>
                <a:ea typeface="Arial"/>
                <a:cs typeface="Arial"/>
                <a:sym typeface="Arial"/>
              </a:rPr>
              <a:t>Jane could delegate intervention by asking a supervisor or someone else she trusts to talk to Patrick about his offensive behavior.</a:t>
            </a:r>
            <a:endParaRPr/>
          </a:p>
          <a:p>
            <a:pPr marL="0" lvl="0" indent="0" algn="l" rtl="0">
              <a:spcBef>
                <a:spcPts val="800"/>
              </a:spcBef>
              <a:spcAft>
                <a:spcPts val="0"/>
              </a:spcAft>
              <a:buNone/>
            </a:pPr>
            <a:br>
              <a:rPr lang="en-US" sz="2800"/>
            </a:br>
            <a:endParaRPr/>
          </a:p>
        </p:txBody>
      </p:sp>
      <p:sp>
        <p:nvSpPr>
          <p:cNvPr id="279" name="Google Shape;279;p17:notes"/>
          <p:cNvSpPr txBox="1">
            <a:spLocks noGrp="1"/>
          </p:cNvSpPr>
          <p:nvPr>
            <p:ph type="sldNum" idx="12"/>
          </p:nvPr>
        </p:nvSpPr>
        <p:spPr>
          <a:xfrm>
            <a:off x="6891338" y="6513513"/>
            <a:ext cx="5272087" cy="3444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2:notes"/>
          <p:cNvSpPr>
            <a:spLocks noGrp="1" noRot="1" noChangeAspect="1"/>
          </p:cNvSpPr>
          <p:nvPr>
            <p:ph type="sldImg" idx="2"/>
          </p:nvPr>
        </p:nvSpPr>
        <p:spPr>
          <a:xfrm>
            <a:off x="4030663" y="857250"/>
            <a:ext cx="4105275"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 name="Google Shape;56;p2:notes"/>
          <p:cNvSpPr txBox="1">
            <a:spLocks noGrp="1"/>
          </p:cNvSpPr>
          <p:nvPr>
            <p:ph type="body" idx="1"/>
          </p:nvPr>
        </p:nvSpPr>
        <p:spPr>
          <a:xfrm>
            <a:off x="1216025" y="3300413"/>
            <a:ext cx="9734550" cy="2700337"/>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0"/>
              </a:spcBef>
              <a:spcAft>
                <a:spcPts val="0"/>
              </a:spcAft>
              <a:buClr>
                <a:schemeClr val="dk1"/>
              </a:buClr>
              <a:buSzPts val="1100"/>
              <a:buFont typeface="Arial"/>
              <a:buNone/>
            </a:pPr>
            <a:endParaRPr sz="1200" i="1">
              <a:solidFill>
                <a:schemeClr val="dk1"/>
              </a:solidFill>
            </a:endParaRPr>
          </a:p>
          <a:p>
            <a:pPr marL="0" lvl="0" indent="0" algn="l" rtl="0">
              <a:lnSpc>
                <a:spcPct val="107916"/>
              </a:lnSpc>
              <a:spcBef>
                <a:spcPts val="800"/>
              </a:spcBef>
              <a:spcAft>
                <a:spcPts val="0"/>
              </a:spcAft>
              <a:buClr>
                <a:schemeClr val="dk1"/>
              </a:buClr>
              <a:buSzPts val="1100"/>
              <a:buFont typeface="Arial"/>
              <a:buNone/>
            </a:pPr>
            <a:r>
              <a:rPr lang="en-US" sz="1200">
                <a:solidFill>
                  <a:schemeClr val="dk1"/>
                </a:solidFill>
              </a:rPr>
              <a:t>After a participant has shared their definition, show the cartoon on the slide and say</a:t>
            </a:r>
            <a:endParaRPr/>
          </a:p>
          <a:p>
            <a:pPr marL="0" lvl="0" indent="0" algn="l" rtl="0">
              <a:lnSpc>
                <a:spcPct val="107916"/>
              </a:lnSpc>
              <a:spcBef>
                <a:spcPts val="800"/>
              </a:spcBef>
              <a:spcAft>
                <a:spcPts val="0"/>
              </a:spcAft>
              <a:buClr>
                <a:schemeClr val="dk1"/>
              </a:buClr>
              <a:buSzPts val="1100"/>
              <a:buFont typeface="Arial"/>
              <a:buNone/>
            </a:pPr>
            <a:r>
              <a:rPr lang="en-US" sz="1200" i="1">
                <a:solidFill>
                  <a:schemeClr val="dk1"/>
                </a:solidFill>
              </a:rPr>
              <a:t>As the cartoon is showing us, the bystander effect is when people do not offer help to someone in need when other people are present. There is a lot of research out there that shows a direct connection between the number of people present and an individual’s willingness to help others in need. When more people are present, fewer people step in to offer help.</a:t>
            </a:r>
            <a:endParaRPr/>
          </a:p>
          <a:p>
            <a:pPr marL="0" lvl="0" indent="0" algn="l" rtl="0">
              <a:lnSpc>
                <a:spcPct val="107916"/>
              </a:lnSpc>
              <a:spcBef>
                <a:spcPts val="800"/>
              </a:spcBef>
              <a:spcAft>
                <a:spcPts val="0"/>
              </a:spcAft>
              <a:buClr>
                <a:schemeClr val="dk1"/>
              </a:buClr>
              <a:buSzPts val="1100"/>
              <a:buFont typeface="Arial"/>
              <a:buNone/>
            </a:pPr>
            <a:endParaRPr sz="1200">
              <a:solidFill>
                <a:schemeClr val="dk1"/>
              </a:solidFill>
            </a:endParaRPr>
          </a:p>
          <a:p>
            <a:pPr marL="0" lvl="0" indent="0" algn="l" rtl="0">
              <a:lnSpc>
                <a:spcPct val="107916"/>
              </a:lnSpc>
              <a:spcBef>
                <a:spcPts val="1600"/>
              </a:spcBef>
              <a:spcAft>
                <a:spcPts val="0"/>
              </a:spcAft>
              <a:buClr>
                <a:schemeClr val="dk1"/>
              </a:buClr>
              <a:buSzPts val="1100"/>
              <a:buFont typeface="Arial"/>
              <a:buNone/>
            </a:pPr>
            <a:r>
              <a:rPr lang="en-US" sz="1200">
                <a:solidFill>
                  <a:schemeClr val="dk1"/>
                </a:solidFill>
              </a:rPr>
              <a:t>Ask: </a:t>
            </a:r>
            <a:r>
              <a:rPr lang="en-US" sz="1200" i="1">
                <a:solidFill>
                  <a:schemeClr val="dk1"/>
                </a:solidFill>
              </a:rPr>
              <a:t>Is there a term used to describe the bystander effect in your language?</a:t>
            </a:r>
            <a:endParaRPr/>
          </a:p>
          <a:p>
            <a:pPr marL="0" lvl="0" indent="0" algn="l" rtl="0">
              <a:spcBef>
                <a:spcPts val="800"/>
              </a:spcBef>
              <a:spcAft>
                <a:spcPts val="0"/>
              </a:spcAft>
              <a:buNone/>
            </a:pPr>
            <a:endParaRPr/>
          </a:p>
        </p:txBody>
      </p:sp>
      <p:sp>
        <p:nvSpPr>
          <p:cNvPr id="57" name="Google Shape;57;p2:notes"/>
          <p:cNvSpPr txBox="1">
            <a:spLocks noGrp="1"/>
          </p:cNvSpPr>
          <p:nvPr>
            <p:ph type="sldNum" idx="12"/>
          </p:nvPr>
        </p:nvSpPr>
        <p:spPr>
          <a:xfrm>
            <a:off x="6891338" y="6513513"/>
            <a:ext cx="5272087" cy="3444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a:spLocks noGrp="1" noRot="1" noChangeAspect="1"/>
          </p:cNvSpPr>
          <p:nvPr>
            <p:ph type="sldImg" idx="2"/>
          </p:nvPr>
        </p:nvSpPr>
        <p:spPr>
          <a:xfrm>
            <a:off x="4030663" y="857250"/>
            <a:ext cx="4105275"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 name="Google Shape;65;p3:notes"/>
          <p:cNvSpPr txBox="1">
            <a:spLocks noGrp="1"/>
          </p:cNvSpPr>
          <p:nvPr>
            <p:ph type="body" idx="1"/>
          </p:nvPr>
        </p:nvSpPr>
        <p:spPr>
          <a:xfrm>
            <a:off x="1216025" y="3300413"/>
            <a:ext cx="9734550" cy="2700337"/>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0"/>
              </a:spcBef>
              <a:spcAft>
                <a:spcPts val="0"/>
              </a:spcAft>
              <a:buClr>
                <a:schemeClr val="dk1"/>
              </a:buClr>
              <a:buSzPts val="1100"/>
              <a:buFont typeface="Arial"/>
              <a:buNone/>
            </a:pPr>
            <a:r>
              <a:rPr lang="en-US" sz="1200">
                <a:solidFill>
                  <a:schemeClr val="dk1"/>
                </a:solidFill>
              </a:rPr>
              <a:t>Part 1: </a:t>
            </a:r>
            <a:r>
              <a:rPr lang="en-US" sz="1200" i="1">
                <a:solidFill>
                  <a:schemeClr val="dk1"/>
                </a:solidFill>
              </a:rPr>
              <a:t>Why do you think when more people are present, fewer people are willing to help? In other words, what are the reasons why the bystander effect occurs?</a:t>
            </a:r>
            <a:endParaRPr/>
          </a:p>
          <a:p>
            <a:pPr marL="0" lvl="0" indent="0" algn="l" rtl="0">
              <a:lnSpc>
                <a:spcPct val="107916"/>
              </a:lnSpc>
              <a:spcBef>
                <a:spcPts val="800"/>
              </a:spcBef>
              <a:spcAft>
                <a:spcPts val="0"/>
              </a:spcAft>
              <a:buClr>
                <a:schemeClr val="dk1"/>
              </a:buClr>
              <a:buSzPts val="1100"/>
              <a:buFont typeface="Arial"/>
              <a:buNone/>
            </a:pPr>
            <a:r>
              <a:rPr lang="en-US" sz="1200">
                <a:solidFill>
                  <a:schemeClr val="dk1"/>
                </a:solidFill>
              </a:rPr>
              <a:t>Allow one or two people to share. Documents the answers on a flipchart.</a:t>
            </a:r>
            <a:endParaRPr/>
          </a:p>
          <a:p>
            <a:pPr marL="0" lvl="0" indent="0" algn="l" rtl="0">
              <a:lnSpc>
                <a:spcPct val="107916"/>
              </a:lnSpc>
              <a:spcBef>
                <a:spcPts val="800"/>
              </a:spcBef>
              <a:spcAft>
                <a:spcPts val="0"/>
              </a:spcAft>
              <a:buClr>
                <a:schemeClr val="dk1"/>
              </a:buClr>
              <a:buSzPts val="1100"/>
              <a:buFont typeface="Arial"/>
              <a:buNone/>
            </a:pPr>
            <a:r>
              <a:rPr lang="en-US" sz="1200">
                <a:solidFill>
                  <a:schemeClr val="dk1"/>
                </a:solidFill>
              </a:rPr>
              <a:t>Possible answers include:</a:t>
            </a:r>
            <a:endParaRPr/>
          </a:p>
          <a:p>
            <a:pPr marL="457200" lvl="0" indent="-292100" algn="l" rtl="0">
              <a:lnSpc>
                <a:spcPct val="107916"/>
              </a:lnSpc>
              <a:spcBef>
                <a:spcPts val="800"/>
              </a:spcBef>
              <a:spcAft>
                <a:spcPts val="0"/>
              </a:spcAft>
              <a:buClr>
                <a:schemeClr val="dk1"/>
              </a:buClr>
              <a:buSzPts val="1000"/>
              <a:buFont typeface="Calibri"/>
              <a:buChar char="●"/>
            </a:pPr>
            <a:r>
              <a:rPr lang="en-US" sz="1200">
                <a:solidFill>
                  <a:schemeClr val="dk1"/>
                </a:solidFill>
              </a:rPr>
              <a:t>Someone else who is more qualified will help.</a:t>
            </a:r>
            <a:endParaRPr/>
          </a:p>
          <a:p>
            <a:pPr marL="457200" lvl="0" indent="-292100" algn="l" rtl="0">
              <a:lnSpc>
                <a:spcPct val="107916"/>
              </a:lnSpc>
              <a:spcBef>
                <a:spcPts val="0"/>
              </a:spcBef>
              <a:spcAft>
                <a:spcPts val="0"/>
              </a:spcAft>
              <a:buClr>
                <a:schemeClr val="dk1"/>
              </a:buClr>
              <a:buSzPts val="1000"/>
              <a:buFont typeface="Calibri"/>
              <a:buChar char="●"/>
            </a:pPr>
            <a:r>
              <a:rPr lang="en-US" sz="1200">
                <a:solidFill>
                  <a:schemeClr val="dk1"/>
                </a:solidFill>
              </a:rPr>
              <a:t>Fear of embarrassment. Maybe the person is not actually in need of help, and their assistance will be rejected.</a:t>
            </a:r>
            <a:endParaRPr/>
          </a:p>
          <a:p>
            <a:pPr marL="457200" lvl="0" indent="-292100" algn="l" rtl="0">
              <a:lnSpc>
                <a:spcPct val="107916"/>
              </a:lnSpc>
              <a:spcBef>
                <a:spcPts val="0"/>
              </a:spcBef>
              <a:spcAft>
                <a:spcPts val="0"/>
              </a:spcAft>
              <a:buClr>
                <a:schemeClr val="dk1"/>
              </a:buClr>
              <a:buSzPts val="1000"/>
              <a:buFont typeface="Calibri"/>
              <a:buChar char="●"/>
            </a:pPr>
            <a:r>
              <a:rPr lang="en-US" sz="1200">
                <a:solidFill>
                  <a:schemeClr val="dk1"/>
                </a:solidFill>
              </a:rPr>
              <a:t>It is not their responsibility. It is a private matter. It is too dangerous.</a:t>
            </a:r>
            <a:endParaRPr/>
          </a:p>
          <a:p>
            <a:pPr marL="457200" lvl="0" indent="-292100" algn="l" rtl="0">
              <a:lnSpc>
                <a:spcPct val="107916"/>
              </a:lnSpc>
              <a:spcBef>
                <a:spcPts val="0"/>
              </a:spcBef>
              <a:spcAft>
                <a:spcPts val="0"/>
              </a:spcAft>
              <a:buClr>
                <a:schemeClr val="dk1"/>
              </a:buClr>
              <a:buSzPts val="1000"/>
              <a:buFont typeface="Calibri"/>
              <a:buChar char="●"/>
            </a:pPr>
            <a:r>
              <a:rPr lang="en-US" sz="1200">
                <a:solidFill>
                  <a:schemeClr val="dk1"/>
                </a:solidFill>
              </a:rPr>
              <a:t>They might get in trouble. Authorities could assume they are involved in the harm.</a:t>
            </a:r>
            <a:endParaRPr/>
          </a:p>
          <a:p>
            <a:pPr marL="457200" lvl="0" indent="-292100" algn="l" rtl="0">
              <a:lnSpc>
                <a:spcPct val="107916"/>
              </a:lnSpc>
              <a:spcBef>
                <a:spcPts val="0"/>
              </a:spcBef>
              <a:spcAft>
                <a:spcPts val="0"/>
              </a:spcAft>
              <a:buClr>
                <a:schemeClr val="dk1"/>
              </a:buClr>
              <a:buSzPts val="1000"/>
              <a:buFont typeface="Calibri"/>
              <a:buChar char="●"/>
            </a:pPr>
            <a:r>
              <a:rPr lang="en-US" sz="1200">
                <a:solidFill>
                  <a:schemeClr val="dk1"/>
                </a:solidFill>
              </a:rPr>
              <a:t>They are in a position of low power themselves and feel that there is nothing they can do to help.</a:t>
            </a:r>
            <a:endParaRPr/>
          </a:p>
          <a:p>
            <a:pPr marL="0" lvl="0" indent="0" algn="l" rtl="0">
              <a:lnSpc>
                <a:spcPct val="107916"/>
              </a:lnSpc>
              <a:spcBef>
                <a:spcPts val="800"/>
              </a:spcBef>
              <a:spcAft>
                <a:spcPts val="0"/>
              </a:spcAft>
              <a:buClr>
                <a:schemeClr val="dk1"/>
              </a:buClr>
              <a:buSzPts val="1200"/>
              <a:buFont typeface="Calibri"/>
              <a:buNone/>
            </a:pPr>
            <a:r>
              <a:rPr lang="en-US" sz="1200" i="1">
                <a:solidFill>
                  <a:schemeClr val="dk1"/>
                </a:solidFill>
              </a:rPr>
              <a:t>Bystander intervention is not about publicly shaming or humiliating someone for their bad behavior. The goal of bystander intervention is to interrupt a situation in which someone is being subjected to harmful behavior to positively influence the outcome. There are many different ways in which someone can intervene to help others, both directly and indirectly. To explore that a bit more, let’s reflect on our personal experiences with intervening.</a:t>
            </a:r>
            <a:endParaRPr/>
          </a:p>
          <a:p>
            <a:pPr marL="0" lvl="0" indent="0" algn="l" rtl="0">
              <a:lnSpc>
                <a:spcPct val="107916"/>
              </a:lnSpc>
              <a:spcBef>
                <a:spcPts val="800"/>
              </a:spcBef>
              <a:spcAft>
                <a:spcPts val="0"/>
              </a:spcAft>
              <a:buClr>
                <a:schemeClr val="dk1"/>
              </a:buClr>
              <a:buSzPts val="1200"/>
              <a:buFont typeface="Calibri"/>
              <a:buNone/>
            </a:pPr>
            <a:endParaRPr sz="1200">
              <a:solidFill>
                <a:schemeClr val="dk1"/>
              </a:solidFill>
            </a:endParaRPr>
          </a:p>
          <a:p>
            <a:pPr marL="0" lvl="0" indent="0" algn="l" rtl="0">
              <a:lnSpc>
                <a:spcPct val="107916"/>
              </a:lnSpc>
              <a:spcBef>
                <a:spcPts val="800"/>
              </a:spcBef>
              <a:spcAft>
                <a:spcPts val="0"/>
              </a:spcAft>
              <a:buClr>
                <a:schemeClr val="dk1"/>
              </a:buClr>
              <a:buSzPts val="1200"/>
              <a:buFont typeface="Calibri"/>
              <a:buNone/>
            </a:pPr>
            <a:r>
              <a:rPr lang="en-US" sz="1200">
                <a:solidFill>
                  <a:schemeClr val="dk1"/>
                </a:solidFill>
              </a:rPr>
              <a:t>Part 2 (personal reflection): </a:t>
            </a:r>
            <a:r>
              <a:rPr lang="en-US" sz="1200" i="1">
                <a:solidFill>
                  <a:schemeClr val="dk1"/>
                </a:solidFill>
              </a:rPr>
              <a:t>It is likely that at some point in your life, you have been a bystander, or witness, to a person involved in a potentially harmful situation that needed help. This situation could have been at work, in your neighborhood, or maybe out in public somewhere. If you are comfortable, close your eyes and think about this situation. Did you step in to help? Why or why not?</a:t>
            </a:r>
            <a:endParaRPr/>
          </a:p>
          <a:p>
            <a:pPr marL="0" lvl="0" indent="0" algn="l" rtl="0">
              <a:lnSpc>
                <a:spcPct val="107916"/>
              </a:lnSpc>
              <a:spcBef>
                <a:spcPts val="800"/>
              </a:spcBef>
              <a:spcAft>
                <a:spcPts val="0"/>
              </a:spcAft>
              <a:buClr>
                <a:schemeClr val="dk1"/>
              </a:buClr>
              <a:buSzPts val="1200"/>
              <a:buFont typeface="Calibri"/>
              <a:buNone/>
            </a:pPr>
            <a:endParaRPr sz="1200" i="1">
              <a:solidFill>
                <a:schemeClr val="dk1"/>
              </a:solidFill>
            </a:endParaRPr>
          </a:p>
          <a:p>
            <a:pPr marL="0" lvl="0" indent="0" algn="l" rtl="0">
              <a:lnSpc>
                <a:spcPct val="107916"/>
              </a:lnSpc>
              <a:spcBef>
                <a:spcPts val="800"/>
              </a:spcBef>
              <a:spcAft>
                <a:spcPts val="0"/>
              </a:spcAft>
              <a:buClr>
                <a:schemeClr val="dk1"/>
              </a:buClr>
              <a:buSzPts val="1200"/>
              <a:buFont typeface="Calibri"/>
              <a:buNone/>
            </a:pPr>
            <a:r>
              <a:rPr lang="en-US" sz="1200" b="1" i="1">
                <a:solidFill>
                  <a:schemeClr val="dk1"/>
                </a:solidFill>
              </a:rPr>
              <a:t>Don’t worry, there is no judgment here. You won’t have to share this experience. This is just for you to think about independently.</a:t>
            </a:r>
            <a:endParaRPr/>
          </a:p>
          <a:p>
            <a:pPr marL="0" lvl="0" indent="0" algn="l" rtl="0">
              <a:lnSpc>
                <a:spcPct val="107916"/>
              </a:lnSpc>
              <a:spcBef>
                <a:spcPts val="800"/>
              </a:spcBef>
              <a:spcAft>
                <a:spcPts val="0"/>
              </a:spcAft>
              <a:buClr>
                <a:schemeClr val="dk1"/>
              </a:buClr>
              <a:buSzPts val="1200"/>
              <a:buFont typeface="Calibri"/>
              <a:buNone/>
            </a:pPr>
            <a:endParaRPr sz="1200">
              <a:solidFill>
                <a:schemeClr val="dk1"/>
              </a:solidFill>
            </a:endParaRPr>
          </a:p>
          <a:p>
            <a:pPr marL="0" lvl="0" indent="0" algn="l" rtl="0">
              <a:lnSpc>
                <a:spcPct val="107916"/>
              </a:lnSpc>
              <a:spcBef>
                <a:spcPts val="800"/>
              </a:spcBef>
              <a:spcAft>
                <a:spcPts val="0"/>
              </a:spcAft>
              <a:buClr>
                <a:schemeClr val="dk1"/>
              </a:buClr>
              <a:buSzPts val="1200"/>
              <a:buFont typeface="Calibri"/>
              <a:buNone/>
            </a:pPr>
            <a:r>
              <a:rPr lang="en-US" sz="1200">
                <a:solidFill>
                  <a:schemeClr val="dk1"/>
                </a:solidFill>
              </a:rPr>
              <a:t>Part 3: group reflexion</a:t>
            </a:r>
            <a:endParaRPr sz="1200">
              <a:solidFill>
                <a:schemeClr val="dk1"/>
              </a:solidFill>
            </a:endParaRPr>
          </a:p>
          <a:p>
            <a:pPr marL="0" lvl="0" indent="0" algn="l" rtl="0">
              <a:lnSpc>
                <a:spcPct val="107916"/>
              </a:lnSpc>
              <a:spcBef>
                <a:spcPts val="800"/>
              </a:spcBef>
              <a:spcAft>
                <a:spcPts val="0"/>
              </a:spcAft>
              <a:buClr>
                <a:schemeClr val="dk1"/>
              </a:buClr>
              <a:buSzPts val="1200"/>
              <a:buFont typeface="Calibri"/>
              <a:buNone/>
            </a:pPr>
            <a:r>
              <a:rPr lang="en-US" sz="1200" i="1">
                <a:solidFill>
                  <a:schemeClr val="dk1"/>
                </a:solidFill>
              </a:rPr>
              <a:t>Based on your personal reflection, what were the considerations for your decision to intervene or not intervene?</a:t>
            </a:r>
            <a:endParaRPr/>
          </a:p>
          <a:p>
            <a:pPr marL="0" lvl="0" indent="0" algn="l" rtl="0">
              <a:lnSpc>
                <a:spcPct val="107916"/>
              </a:lnSpc>
              <a:spcBef>
                <a:spcPts val="800"/>
              </a:spcBef>
              <a:spcAft>
                <a:spcPts val="0"/>
              </a:spcAft>
              <a:buClr>
                <a:schemeClr val="dk1"/>
              </a:buClr>
              <a:buSzPts val="1200"/>
              <a:buFont typeface="Calibri"/>
              <a:buNone/>
            </a:pPr>
            <a:r>
              <a:rPr lang="en-US" sz="1200">
                <a:solidFill>
                  <a:schemeClr val="dk1"/>
                </a:solidFill>
              </a:rPr>
              <a:t>Possible answers include:</a:t>
            </a:r>
            <a:endParaRPr/>
          </a:p>
          <a:p>
            <a:pPr marL="457200" lvl="0" indent="-292100" algn="l" rtl="0">
              <a:lnSpc>
                <a:spcPct val="107916"/>
              </a:lnSpc>
              <a:spcBef>
                <a:spcPts val="800"/>
              </a:spcBef>
              <a:spcAft>
                <a:spcPts val="0"/>
              </a:spcAft>
              <a:buClr>
                <a:schemeClr val="dk1"/>
              </a:buClr>
              <a:buSzPts val="1000"/>
              <a:buFont typeface="Calibri"/>
              <a:buChar char="●"/>
            </a:pPr>
            <a:r>
              <a:rPr lang="en-US" sz="1200">
                <a:solidFill>
                  <a:schemeClr val="dk1"/>
                </a:solidFill>
              </a:rPr>
              <a:t>The situation was in public/ I didn’t know the people involved, so I chose not to intervene because it was too dangerous.</a:t>
            </a:r>
            <a:endParaRPr/>
          </a:p>
          <a:p>
            <a:pPr marL="457200" lvl="0" indent="-292100" algn="l" rtl="0">
              <a:lnSpc>
                <a:spcPct val="107916"/>
              </a:lnSpc>
              <a:spcBef>
                <a:spcPts val="0"/>
              </a:spcBef>
              <a:spcAft>
                <a:spcPts val="0"/>
              </a:spcAft>
              <a:buClr>
                <a:schemeClr val="dk1"/>
              </a:buClr>
              <a:buSzPts val="1000"/>
              <a:buFont typeface="Calibri"/>
              <a:buChar char="●"/>
            </a:pPr>
            <a:r>
              <a:rPr lang="en-US" sz="1200">
                <a:solidFill>
                  <a:schemeClr val="dk1"/>
                </a:solidFill>
              </a:rPr>
              <a:t>I did intervene because it was at work, and I felt it was my responsibility.</a:t>
            </a:r>
            <a:endParaRPr/>
          </a:p>
          <a:p>
            <a:pPr marL="0" lvl="0" indent="0" algn="l" rtl="0">
              <a:lnSpc>
                <a:spcPct val="107916"/>
              </a:lnSpc>
              <a:spcBef>
                <a:spcPts val="800"/>
              </a:spcBef>
              <a:spcAft>
                <a:spcPts val="0"/>
              </a:spcAft>
              <a:buClr>
                <a:schemeClr val="dk1"/>
              </a:buClr>
              <a:buSzPts val="1200"/>
              <a:buFont typeface="Calibri"/>
              <a:buNone/>
            </a:pPr>
            <a:r>
              <a:rPr lang="en-US" sz="1200">
                <a:solidFill>
                  <a:schemeClr val="dk1"/>
                </a:solidFill>
              </a:rPr>
              <a:t>After 2-3 participants share their considerations for intervening, explain:</a:t>
            </a:r>
            <a:endParaRPr/>
          </a:p>
          <a:p>
            <a:pPr marL="0" lvl="0" indent="0" algn="l" rtl="0">
              <a:lnSpc>
                <a:spcPct val="107916"/>
              </a:lnSpc>
              <a:spcBef>
                <a:spcPts val="800"/>
              </a:spcBef>
              <a:spcAft>
                <a:spcPts val="0"/>
              </a:spcAft>
              <a:buClr>
                <a:schemeClr val="dk1"/>
              </a:buClr>
              <a:buSzPts val="1200"/>
              <a:buFont typeface="Calibri"/>
              <a:buNone/>
            </a:pPr>
            <a:r>
              <a:rPr lang="en-US" sz="1200" i="1">
                <a:solidFill>
                  <a:schemeClr val="dk1"/>
                </a:solidFill>
              </a:rPr>
              <a:t>Even though the bystander effect is something that happens in all societies around the world, our culture, personal values, life experiences, and organizational norms all play a role in our decision-making process when deciding to intervene or not.</a:t>
            </a:r>
            <a:endParaRPr/>
          </a:p>
          <a:p>
            <a:pPr marL="0" lvl="0" indent="0" algn="l" rtl="0">
              <a:lnSpc>
                <a:spcPct val="107916"/>
              </a:lnSpc>
              <a:spcBef>
                <a:spcPts val="80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None/>
            </a:pPr>
            <a:endParaRPr/>
          </a:p>
        </p:txBody>
      </p:sp>
      <p:sp>
        <p:nvSpPr>
          <p:cNvPr id="66" name="Google Shape;66;p3:notes"/>
          <p:cNvSpPr txBox="1">
            <a:spLocks noGrp="1"/>
          </p:cNvSpPr>
          <p:nvPr>
            <p:ph type="sldNum" idx="12"/>
          </p:nvPr>
        </p:nvSpPr>
        <p:spPr>
          <a:xfrm>
            <a:off x="6891338" y="6513513"/>
            <a:ext cx="5272087" cy="3444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4030663" y="857250"/>
            <a:ext cx="4105275"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1216025" y="3300413"/>
            <a:ext cx="9734550" cy="27003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1" u="none" strike="noStrike">
                <a:solidFill>
                  <a:srgbClr val="000000"/>
                </a:solidFill>
                <a:latin typeface="Arial"/>
                <a:ea typeface="Arial"/>
                <a:cs typeface="Arial"/>
                <a:sym typeface="Arial"/>
              </a:rPr>
              <a:t>Based on our knowledge of the culture here in (insert country name), what cultural considerations may influence how we act as a bystander in situations involving SEA?</a:t>
            </a:r>
            <a:endParaRPr/>
          </a:p>
          <a:p>
            <a:pPr marL="0" lvl="0" indent="0" algn="l" rtl="0">
              <a:spcBef>
                <a:spcPts val="800"/>
              </a:spcBef>
              <a:spcAft>
                <a:spcPts val="0"/>
              </a:spcAft>
              <a:buNone/>
            </a:pPr>
            <a:endParaRPr b="0"/>
          </a:p>
          <a:p>
            <a:pPr marL="0" lvl="0" indent="0" algn="l" rtl="0">
              <a:spcBef>
                <a:spcPts val="800"/>
              </a:spcBef>
              <a:spcAft>
                <a:spcPts val="0"/>
              </a:spcAft>
              <a:buNone/>
            </a:pPr>
            <a:r>
              <a:rPr lang="en-US" sz="1800" b="0" i="0" u="none" strike="noStrike">
                <a:solidFill>
                  <a:srgbClr val="000000"/>
                </a:solidFill>
                <a:latin typeface="Arial"/>
                <a:ea typeface="Arial"/>
                <a:cs typeface="Arial"/>
                <a:sym typeface="Arial"/>
              </a:rPr>
              <a:t>Possible answers include:</a:t>
            </a:r>
            <a:endParaRPr b="0"/>
          </a:p>
          <a:p>
            <a:pPr marL="285750" lvl="0" indent="-285750" algn="l" rtl="0">
              <a:spcBef>
                <a:spcPts val="800"/>
              </a:spcBef>
              <a:spcAft>
                <a:spcPts val="0"/>
              </a:spcAft>
              <a:buClr>
                <a:srgbClr val="000000"/>
              </a:buClr>
              <a:buSzPts val="1800"/>
              <a:buFont typeface="Arial"/>
              <a:buChar char="•"/>
            </a:pPr>
            <a:r>
              <a:rPr lang="en-US" sz="1800" b="0" i="0" u="none" strike="noStrike">
                <a:solidFill>
                  <a:srgbClr val="000000"/>
                </a:solidFill>
                <a:latin typeface="Arial"/>
                <a:ea typeface="Arial"/>
                <a:cs typeface="Arial"/>
                <a:sym typeface="Arial"/>
              </a:rPr>
              <a:t>Cultural norms around direct versus indirect communication.</a:t>
            </a:r>
            <a:endParaRPr/>
          </a:p>
          <a:p>
            <a:pPr marL="285750" lvl="0" indent="-285750" algn="l" rtl="0">
              <a:spcBef>
                <a:spcPts val="0"/>
              </a:spcBef>
              <a:spcAft>
                <a:spcPts val="0"/>
              </a:spcAft>
              <a:buClr>
                <a:srgbClr val="000000"/>
              </a:buClr>
              <a:buSzPts val="1800"/>
              <a:buFont typeface="Arial"/>
              <a:buChar char="•"/>
            </a:pPr>
            <a:r>
              <a:rPr lang="en-US" sz="1800" b="0" i="0" u="none" strike="noStrike">
                <a:solidFill>
                  <a:srgbClr val="000000"/>
                </a:solidFill>
                <a:latin typeface="Arial"/>
                <a:ea typeface="Arial"/>
                <a:cs typeface="Arial"/>
                <a:sym typeface="Arial"/>
              </a:rPr>
              <a:t>Power hierarchy, for example, the acceptability of confronting someone in a position of power. We want to make it clear that it may be difficult, or even unsafe, for people in low positions of power to intervene directly. People in lower positions of power can seek ways to intervene indirectly, such as speaking to someone that they trust who may be able to help.</a:t>
            </a:r>
            <a:endParaRPr/>
          </a:p>
          <a:p>
            <a:pPr marL="285750" lvl="0" indent="-285750" algn="l" rtl="0">
              <a:spcBef>
                <a:spcPts val="0"/>
              </a:spcBef>
              <a:spcAft>
                <a:spcPts val="0"/>
              </a:spcAft>
              <a:buClr>
                <a:srgbClr val="000000"/>
              </a:buClr>
              <a:buSzPts val="1800"/>
              <a:buFont typeface="Arial"/>
              <a:buChar char="•"/>
            </a:pPr>
            <a:r>
              <a:rPr lang="en-US" sz="1800" b="0" i="0" u="none" strike="noStrike">
                <a:solidFill>
                  <a:srgbClr val="000000"/>
                </a:solidFill>
                <a:latin typeface="Arial"/>
                <a:ea typeface="Arial"/>
                <a:cs typeface="Arial"/>
                <a:sym typeface="Arial"/>
              </a:rPr>
              <a:t>Saving face, the idea of never shaming someone in front of others.</a:t>
            </a:r>
            <a:endParaRPr/>
          </a:p>
          <a:p>
            <a:pPr marL="285750" lvl="0" indent="-285750" algn="l" rtl="0">
              <a:spcBef>
                <a:spcPts val="0"/>
              </a:spcBef>
              <a:spcAft>
                <a:spcPts val="0"/>
              </a:spcAft>
              <a:buClr>
                <a:srgbClr val="000000"/>
              </a:buClr>
              <a:buSzPts val="1800"/>
              <a:buFont typeface="Arial"/>
              <a:buChar char="•"/>
            </a:pPr>
            <a:r>
              <a:rPr lang="en-US" sz="1800" b="0" i="0" u="none" strike="noStrike">
                <a:solidFill>
                  <a:srgbClr val="000000"/>
                </a:solidFill>
                <a:latin typeface="Arial"/>
                <a:ea typeface="Arial"/>
                <a:cs typeface="Arial"/>
                <a:sym typeface="Arial"/>
              </a:rPr>
              <a:t>The importance of the community versus the individual, for example, not wanting to disrupt harmony in the community for the sake of one person.</a:t>
            </a:r>
            <a:endParaRPr/>
          </a:p>
          <a:p>
            <a:pPr marL="0" lvl="0" indent="0" algn="l" rtl="0">
              <a:spcBef>
                <a:spcPts val="800"/>
              </a:spcBef>
              <a:spcAft>
                <a:spcPts val="0"/>
              </a:spcAft>
              <a:buNone/>
            </a:pPr>
            <a:endParaRPr sz="1800" b="0" i="1" u="none" strike="noStrike">
              <a:solidFill>
                <a:srgbClr val="000000"/>
              </a:solidFill>
              <a:latin typeface="Arial"/>
              <a:ea typeface="Arial"/>
              <a:cs typeface="Arial"/>
              <a:sym typeface="Arial"/>
            </a:endParaRPr>
          </a:p>
          <a:p>
            <a:pPr marL="0" lvl="0" indent="0" algn="l" rtl="0">
              <a:spcBef>
                <a:spcPts val="800"/>
              </a:spcBef>
              <a:spcAft>
                <a:spcPts val="0"/>
              </a:spcAft>
              <a:buNone/>
            </a:pPr>
            <a:r>
              <a:rPr lang="en-US" sz="1800" b="0" i="1" u="none" strike="noStrike">
                <a:solidFill>
                  <a:srgbClr val="000000"/>
                </a:solidFill>
                <a:latin typeface="Arial"/>
                <a:ea typeface="Arial"/>
                <a:cs typeface="Arial"/>
                <a:sym typeface="Arial"/>
              </a:rPr>
              <a:t>How does the bystander effect relate to the prevention of sexual misconduct?</a:t>
            </a:r>
            <a:endParaRPr b="0"/>
          </a:p>
          <a:p>
            <a:pPr marL="0" lvl="0" indent="0" algn="l" rtl="0">
              <a:spcBef>
                <a:spcPts val="800"/>
              </a:spcBef>
              <a:spcAft>
                <a:spcPts val="0"/>
              </a:spcAft>
              <a:buNone/>
            </a:pPr>
            <a:r>
              <a:rPr lang="en-US" sz="1800" b="0" i="0" u="none" strike="noStrike">
                <a:solidFill>
                  <a:srgbClr val="000000"/>
                </a:solidFill>
                <a:latin typeface="Arial"/>
                <a:ea typeface="Arial"/>
                <a:cs typeface="Arial"/>
                <a:sym typeface="Arial"/>
              </a:rPr>
              <a:t>After participants have shared, add:</a:t>
            </a:r>
            <a:endParaRPr b="0"/>
          </a:p>
          <a:p>
            <a:pPr marL="0" lvl="0" indent="0" algn="l" rtl="0">
              <a:spcBef>
                <a:spcPts val="800"/>
              </a:spcBef>
              <a:spcAft>
                <a:spcPts val="0"/>
              </a:spcAft>
              <a:buNone/>
            </a:pPr>
            <a:r>
              <a:rPr lang="en-US" sz="1800" b="0" i="1" u="none" strike="noStrike">
                <a:solidFill>
                  <a:srgbClr val="000000"/>
                </a:solidFill>
                <a:latin typeface="Arial"/>
                <a:ea typeface="Arial"/>
                <a:cs typeface="Arial"/>
                <a:sym typeface="Arial"/>
              </a:rPr>
              <a:t>Promoting a “speak-up” culture in which people use bystander intervention skills to help stop inappropriate words or actions before they escalate is a key way to prevent SEAH. In fact, bystander intervention is one of the ways that experts around the world have found to be most effective for preventing acts of sexual violence.</a:t>
            </a:r>
            <a:endParaRPr b="0"/>
          </a:p>
          <a:p>
            <a:pPr marL="0" lvl="0" indent="0" algn="l" rtl="0">
              <a:spcBef>
                <a:spcPts val="800"/>
              </a:spcBef>
              <a:spcAft>
                <a:spcPts val="0"/>
              </a:spcAft>
              <a:buNone/>
            </a:pPr>
            <a:endParaRPr sz="1800" b="0" i="1" u="none" strike="noStrike">
              <a:solidFill>
                <a:srgbClr val="000000"/>
              </a:solidFill>
              <a:latin typeface="Arial"/>
              <a:ea typeface="Arial"/>
              <a:cs typeface="Arial"/>
              <a:sym typeface="Arial"/>
            </a:endParaRPr>
          </a:p>
          <a:p>
            <a:pPr marL="0" lvl="0" indent="0" algn="l" rtl="0">
              <a:spcBef>
                <a:spcPts val="800"/>
              </a:spcBef>
              <a:spcAft>
                <a:spcPts val="0"/>
              </a:spcAft>
              <a:buNone/>
            </a:pPr>
            <a:r>
              <a:rPr lang="en-US" sz="1800" b="0" i="1" u="none" strike="noStrike">
                <a:solidFill>
                  <a:srgbClr val="000000"/>
                </a:solidFill>
                <a:latin typeface="Arial"/>
                <a:ea typeface="Arial"/>
                <a:cs typeface="Arial"/>
                <a:sym typeface="Arial"/>
              </a:rPr>
              <a:t>Bystander intervention is most effective when it is done early on, before inappropriate words or actions escalate to the level of exploitation or abuse. It is more likely that intervention will be effective when people set their boundaries and expectations for appropriate conduct as soon as they notice words or actions that go against their personal or organizational values and norm. </a:t>
            </a:r>
            <a:endParaRPr/>
          </a:p>
          <a:p>
            <a:pPr marL="0" lvl="0" indent="0" algn="l" rtl="0">
              <a:spcBef>
                <a:spcPts val="800"/>
              </a:spcBef>
              <a:spcAft>
                <a:spcPts val="0"/>
              </a:spcAft>
              <a:buNone/>
            </a:pPr>
            <a:endParaRPr sz="1800" b="0" i="1" u="none" strike="noStrike">
              <a:solidFill>
                <a:srgbClr val="000000"/>
              </a:solidFill>
              <a:latin typeface="Arial"/>
              <a:ea typeface="Arial"/>
              <a:cs typeface="Arial"/>
              <a:sym typeface="Arial"/>
            </a:endParaRPr>
          </a:p>
          <a:p>
            <a:pPr marL="0" lvl="0" indent="0" algn="l" rtl="0">
              <a:spcBef>
                <a:spcPts val="800"/>
              </a:spcBef>
              <a:spcAft>
                <a:spcPts val="0"/>
              </a:spcAft>
              <a:buNone/>
            </a:pPr>
            <a:r>
              <a:rPr lang="en-US" sz="1800" b="0" i="1" u="none" strike="noStrike">
                <a:solidFill>
                  <a:srgbClr val="000000"/>
                </a:solidFill>
                <a:latin typeface="Arial"/>
                <a:ea typeface="Arial"/>
                <a:cs typeface="Arial"/>
                <a:sym typeface="Arial"/>
              </a:rPr>
              <a:t>While we recognize that people in low positions of power may not have the agency to directly intervene, this session will identify ways that all people, no matter what their standing in a community or organization may be, can act as a bystander either directly or indirectly, to help prevent instances of SEAH from occurring. To explore this a bit further, let’s move on to an exercise that demonstrates how interpersonal interactions can be viewed upon a continuum of behavior.</a:t>
            </a:r>
            <a:endParaRPr b="0"/>
          </a:p>
          <a:p>
            <a:pPr marL="0" lvl="0" indent="0" algn="l" rtl="0">
              <a:spcBef>
                <a:spcPts val="800"/>
              </a:spcBef>
              <a:spcAft>
                <a:spcPts val="0"/>
              </a:spcAft>
              <a:buNone/>
            </a:pPr>
            <a:br>
              <a:rPr lang="en-US"/>
            </a:br>
            <a:endParaRPr/>
          </a:p>
        </p:txBody>
      </p:sp>
      <p:sp>
        <p:nvSpPr>
          <p:cNvPr id="75" name="Google Shape;75;p4:notes"/>
          <p:cNvSpPr txBox="1">
            <a:spLocks noGrp="1"/>
          </p:cNvSpPr>
          <p:nvPr>
            <p:ph type="sldNum" idx="12"/>
          </p:nvPr>
        </p:nvSpPr>
        <p:spPr>
          <a:xfrm>
            <a:off x="6891338" y="6513513"/>
            <a:ext cx="5272087" cy="3444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5:notes"/>
          <p:cNvSpPr>
            <a:spLocks noGrp="1" noRot="1" noChangeAspect="1"/>
          </p:cNvSpPr>
          <p:nvPr>
            <p:ph type="sldImg" idx="2"/>
          </p:nvPr>
        </p:nvSpPr>
        <p:spPr>
          <a:xfrm>
            <a:off x="4030663" y="857250"/>
            <a:ext cx="4105275"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5:notes"/>
          <p:cNvSpPr txBox="1">
            <a:spLocks noGrp="1"/>
          </p:cNvSpPr>
          <p:nvPr>
            <p:ph type="body" idx="1"/>
          </p:nvPr>
        </p:nvSpPr>
        <p:spPr>
          <a:xfrm>
            <a:off x="1216025" y="3300413"/>
            <a:ext cx="9734550" cy="27003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rPr>
              <a:t>Sexual misconduct can be viewed on a continuum of behaviors of human interaction. At one end of the continuum are professional, respectful, and safe behaviors. At the other end are sexual abuse, violence, and exploitation. Between these opposite ends are other behaviors, including those that begin to feel inappropriate, intimidating, and harassing. Our responsibility as supportive colleagues is to intervene before a behavior moves further toward sexual violence.</a:t>
            </a:r>
            <a:endParaRPr/>
          </a:p>
          <a:p>
            <a:pPr marL="0" lvl="0" indent="0" algn="l" rtl="0">
              <a:spcBef>
                <a:spcPts val="0"/>
              </a:spcBef>
              <a:spcAft>
                <a:spcPts val="0"/>
              </a:spcAft>
              <a:buNone/>
            </a:pPr>
            <a:endParaRPr/>
          </a:p>
        </p:txBody>
      </p:sp>
      <p:sp>
        <p:nvSpPr>
          <p:cNvPr id="84" name="Google Shape;84;p5:notes"/>
          <p:cNvSpPr txBox="1">
            <a:spLocks noGrp="1"/>
          </p:cNvSpPr>
          <p:nvPr>
            <p:ph type="sldNum" idx="12"/>
          </p:nvPr>
        </p:nvSpPr>
        <p:spPr>
          <a:xfrm>
            <a:off x="6891338" y="6513513"/>
            <a:ext cx="5272087" cy="3444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6:notes"/>
          <p:cNvSpPr>
            <a:spLocks noGrp="1" noRot="1" noChangeAspect="1"/>
          </p:cNvSpPr>
          <p:nvPr>
            <p:ph type="sldImg" idx="2"/>
          </p:nvPr>
        </p:nvSpPr>
        <p:spPr>
          <a:xfrm>
            <a:off x="4030663" y="857250"/>
            <a:ext cx="4105275"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6:notes"/>
          <p:cNvSpPr txBox="1">
            <a:spLocks noGrp="1"/>
          </p:cNvSpPr>
          <p:nvPr>
            <p:ph type="body" idx="1"/>
          </p:nvPr>
        </p:nvSpPr>
        <p:spPr>
          <a:xfrm>
            <a:off x="1216025" y="3300413"/>
            <a:ext cx="9734550" cy="27003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1" u="none" strike="noStrike">
                <a:solidFill>
                  <a:srgbClr val="000000"/>
                </a:solidFill>
                <a:latin typeface="Arial"/>
                <a:ea typeface="Arial"/>
                <a:cs typeface="Arial"/>
                <a:sym typeface="Arial"/>
              </a:rPr>
              <a:t>I am going to read you a scenario, and I would like for you to move to the area of the room where you belong based on your decision to intervene or not. On one side of the room is a flipchart labeled “Intervene” and on the other side is one labeled “Do </a:t>
            </a:r>
            <a:endParaRPr/>
          </a:p>
          <a:p>
            <a:pPr marL="0" lvl="0" indent="0" algn="l" rtl="0">
              <a:spcBef>
                <a:spcPts val="800"/>
              </a:spcBef>
              <a:spcAft>
                <a:spcPts val="0"/>
              </a:spcAft>
              <a:buNone/>
            </a:pPr>
            <a:r>
              <a:rPr lang="en-US" sz="1800" b="0" i="1" u="none" strike="noStrike">
                <a:solidFill>
                  <a:srgbClr val="000000"/>
                </a:solidFill>
                <a:latin typeface="Arial"/>
                <a:ea typeface="Arial"/>
                <a:cs typeface="Arial"/>
                <a:sym typeface="Arial"/>
              </a:rPr>
              <a:t>Not Intervene.”</a:t>
            </a:r>
            <a:endParaRPr b="0"/>
          </a:p>
          <a:p>
            <a:pPr marL="0" lvl="0" indent="0" algn="l" rtl="0">
              <a:spcBef>
                <a:spcPts val="800"/>
              </a:spcBef>
              <a:spcAft>
                <a:spcPts val="0"/>
              </a:spcAft>
              <a:buNone/>
            </a:pPr>
            <a:endParaRPr sz="1800" b="0" i="1" u="none" strike="noStrike">
              <a:solidFill>
                <a:srgbClr val="000000"/>
              </a:solidFill>
              <a:latin typeface="Arial"/>
              <a:ea typeface="Arial"/>
              <a:cs typeface="Arial"/>
              <a:sym typeface="Arial"/>
            </a:endParaRPr>
          </a:p>
          <a:p>
            <a:pPr marL="0" lvl="0" indent="0" algn="l" rtl="0">
              <a:spcBef>
                <a:spcPts val="800"/>
              </a:spcBef>
              <a:spcAft>
                <a:spcPts val="0"/>
              </a:spcAft>
              <a:buNone/>
            </a:pPr>
            <a:r>
              <a:rPr lang="en-US" sz="1800" b="0" i="1" u="none" strike="noStrike">
                <a:solidFill>
                  <a:srgbClr val="000000"/>
                </a:solidFill>
                <a:latin typeface="Arial"/>
                <a:ea typeface="Arial"/>
                <a:cs typeface="Arial"/>
                <a:sym typeface="Arial"/>
              </a:rPr>
              <a:t>Would anyone be willing to share why you placed yourself where you did?</a:t>
            </a:r>
            <a:endParaRPr/>
          </a:p>
          <a:p>
            <a:pPr marL="0" marR="0" lvl="0" indent="0" algn="l" rtl="0">
              <a:lnSpc>
                <a:spcPct val="100000"/>
              </a:lnSpc>
              <a:spcBef>
                <a:spcPts val="800"/>
              </a:spcBef>
              <a:spcAft>
                <a:spcPts val="0"/>
              </a:spcAft>
              <a:buClr>
                <a:schemeClr val="dk1"/>
              </a:buClr>
              <a:buSzPts val="1200"/>
              <a:buFont typeface="Calibri"/>
              <a:buNone/>
            </a:pPr>
            <a:endParaRPr sz="1200" b="0" i="0" u="none" strike="noStrik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200"/>
              <a:buFont typeface="Arial"/>
              <a:buNone/>
            </a:pPr>
            <a:r>
              <a:rPr lang="en-US" sz="1200" b="0" i="0" u="none" strike="noStrike">
                <a:solidFill>
                  <a:srgbClr val="000000"/>
                </a:solidFill>
                <a:latin typeface="Arial"/>
                <a:ea typeface="Arial"/>
                <a:cs typeface="Arial"/>
                <a:sym typeface="Arial"/>
              </a:rPr>
              <a:t>Then to conclude: </a:t>
            </a:r>
            <a:r>
              <a:rPr lang="en-US" sz="1200" b="0" i="1" u="none" strike="noStrike">
                <a:solidFill>
                  <a:srgbClr val="000000"/>
                </a:solidFill>
                <a:latin typeface="Arial"/>
                <a:ea typeface="Arial"/>
                <a:cs typeface="Arial"/>
                <a:sym typeface="Arial"/>
              </a:rPr>
              <a:t>Based on the description of behavior in this scenario, where would you say this behavior falls on the </a:t>
            </a:r>
            <a:r>
              <a:rPr lang="en-US" sz="1800" b="0" i="1" u="none" strike="noStrike">
                <a:solidFill>
                  <a:srgbClr val="000000"/>
                </a:solidFill>
                <a:latin typeface="Arial"/>
                <a:ea typeface="Arial"/>
                <a:cs typeface="Arial"/>
                <a:sym typeface="Arial"/>
              </a:rPr>
              <a:t> continuum of behavior?</a:t>
            </a:r>
            <a:endParaRPr b="0"/>
          </a:p>
          <a:p>
            <a:pPr marL="0" lvl="0" indent="0" algn="l" rtl="0">
              <a:spcBef>
                <a:spcPts val="800"/>
              </a:spcBef>
              <a:spcAft>
                <a:spcPts val="0"/>
              </a:spcAft>
              <a:buNone/>
            </a:pPr>
            <a:endParaRPr b="0"/>
          </a:p>
        </p:txBody>
      </p:sp>
      <p:sp>
        <p:nvSpPr>
          <p:cNvPr id="93" name="Google Shape;93;p6:notes"/>
          <p:cNvSpPr txBox="1">
            <a:spLocks noGrp="1"/>
          </p:cNvSpPr>
          <p:nvPr>
            <p:ph type="sldNum" idx="12"/>
          </p:nvPr>
        </p:nvSpPr>
        <p:spPr>
          <a:xfrm>
            <a:off x="6891338" y="6513513"/>
            <a:ext cx="5272087" cy="3444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7:notes"/>
          <p:cNvSpPr>
            <a:spLocks noGrp="1" noRot="1" noChangeAspect="1"/>
          </p:cNvSpPr>
          <p:nvPr>
            <p:ph type="sldImg" idx="2"/>
          </p:nvPr>
        </p:nvSpPr>
        <p:spPr>
          <a:xfrm>
            <a:off x="4030663" y="857250"/>
            <a:ext cx="4105275"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7:notes"/>
          <p:cNvSpPr txBox="1">
            <a:spLocks noGrp="1"/>
          </p:cNvSpPr>
          <p:nvPr>
            <p:ph type="body" idx="1"/>
          </p:nvPr>
        </p:nvSpPr>
        <p:spPr>
          <a:xfrm>
            <a:off x="1216025" y="3300413"/>
            <a:ext cx="9734550" cy="27003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1" u="none" strike="noStrike">
                <a:solidFill>
                  <a:srgbClr val="000000"/>
                </a:solidFill>
                <a:latin typeface="Arial"/>
                <a:ea typeface="Arial"/>
                <a:cs typeface="Arial"/>
                <a:sym typeface="Arial"/>
              </a:rPr>
              <a:t>I am going to read you a scenario, and I would like for you to move to the area of the room where you belong based on your decision to intervene or not. On one side of the room is a flipchart labeled “Intervene” and on the other side is one labeled “Do </a:t>
            </a:r>
            <a:endParaRPr/>
          </a:p>
          <a:p>
            <a:pPr marL="0" lvl="0" indent="0" algn="l" rtl="0">
              <a:spcBef>
                <a:spcPts val="800"/>
              </a:spcBef>
              <a:spcAft>
                <a:spcPts val="0"/>
              </a:spcAft>
              <a:buNone/>
            </a:pPr>
            <a:r>
              <a:rPr lang="en-US" sz="1200" b="0" i="1" u="none" strike="noStrike">
                <a:solidFill>
                  <a:srgbClr val="000000"/>
                </a:solidFill>
                <a:latin typeface="Arial"/>
                <a:ea typeface="Arial"/>
                <a:cs typeface="Arial"/>
                <a:sym typeface="Arial"/>
              </a:rPr>
              <a:t>Not Intervene.”</a:t>
            </a:r>
            <a:endParaRPr b="0"/>
          </a:p>
          <a:p>
            <a:pPr marL="0" lvl="0" indent="0" algn="l" rtl="0">
              <a:spcBef>
                <a:spcPts val="800"/>
              </a:spcBef>
              <a:spcAft>
                <a:spcPts val="0"/>
              </a:spcAft>
              <a:buNone/>
            </a:pPr>
            <a:endParaRPr sz="1200" b="0" i="1" u="none" strike="noStrike">
              <a:solidFill>
                <a:srgbClr val="000000"/>
              </a:solidFill>
              <a:latin typeface="Arial"/>
              <a:ea typeface="Arial"/>
              <a:cs typeface="Arial"/>
              <a:sym typeface="Arial"/>
            </a:endParaRPr>
          </a:p>
          <a:p>
            <a:pPr marL="0" lvl="0" indent="0" algn="l" rtl="0">
              <a:spcBef>
                <a:spcPts val="800"/>
              </a:spcBef>
              <a:spcAft>
                <a:spcPts val="0"/>
              </a:spcAft>
              <a:buNone/>
            </a:pPr>
            <a:r>
              <a:rPr lang="en-US" sz="1200" b="0" i="1" u="none" strike="noStrike">
                <a:solidFill>
                  <a:srgbClr val="000000"/>
                </a:solidFill>
                <a:latin typeface="Arial"/>
                <a:ea typeface="Arial"/>
                <a:cs typeface="Arial"/>
                <a:sym typeface="Arial"/>
              </a:rPr>
              <a:t>Would anyone be willing to share why you placed yourself where you did?</a:t>
            </a:r>
            <a:endParaRPr/>
          </a:p>
          <a:p>
            <a:pPr marL="0" lvl="0" indent="0" algn="l" rtl="0">
              <a:spcBef>
                <a:spcPts val="800"/>
              </a:spcBef>
              <a:spcAft>
                <a:spcPts val="0"/>
              </a:spcAft>
              <a:buNone/>
            </a:pPr>
            <a:endParaRPr sz="1200" b="0" i="1" u="none" strike="noStrik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200"/>
              <a:buFont typeface="Arial"/>
              <a:buNone/>
            </a:pPr>
            <a:r>
              <a:rPr lang="en-US" sz="1200" b="0" i="0" u="none" strike="noStrike">
                <a:solidFill>
                  <a:srgbClr val="000000"/>
                </a:solidFill>
                <a:latin typeface="Arial"/>
                <a:ea typeface="Arial"/>
                <a:cs typeface="Arial"/>
                <a:sym typeface="Arial"/>
              </a:rPr>
              <a:t>Then to conclude: </a:t>
            </a:r>
            <a:r>
              <a:rPr lang="en-US" sz="1200" b="0" i="1" u="none" strike="noStrike">
                <a:solidFill>
                  <a:srgbClr val="000000"/>
                </a:solidFill>
                <a:latin typeface="Arial"/>
                <a:ea typeface="Arial"/>
                <a:cs typeface="Arial"/>
                <a:sym typeface="Arial"/>
              </a:rPr>
              <a:t>Based on the description of behavior in this scenario, where would you say this behavior falls on the </a:t>
            </a:r>
            <a:r>
              <a:rPr lang="en-US" sz="1800" b="0" i="1" u="none" strike="noStrike">
                <a:solidFill>
                  <a:srgbClr val="000000"/>
                </a:solidFill>
                <a:latin typeface="Arial"/>
                <a:ea typeface="Arial"/>
                <a:cs typeface="Arial"/>
                <a:sym typeface="Arial"/>
              </a:rPr>
              <a:t> continuum of behavior?</a:t>
            </a:r>
            <a:endParaRPr b="0"/>
          </a:p>
          <a:p>
            <a:pPr marL="0" lvl="0" indent="0" algn="l" rtl="0">
              <a:spcBef>
                <a:spcPts val="800"/>
              </a:spcBef>
              <a:spcAft>
                <a:spcPts val="0"/>
              </a:spcAft>
              <a:buNone/>
            </a:pPr>
            <a:endParaRPr/>
          </a:p>
        </p:txBody>
      </p:sp>
      <p:sp>
        <p:nvSpPr>
          <p:cNvPr id="131" name="Google Shape;131;p7:notes"/>
          <p:cNvSpPr txBox="1">
            <a:spLocks noGrp="1"/>
          </p:cNvSpPr>
          <p:nvPr>
            <p:ph type="sldNum" idx="12"/>
          </p:nvPr>
        </p:nvSpPr>
        <p:spPr>
          <a:xfrm>
            <a:off x="6891338" y="6513513"/>
            <a:ext cx="5272087" cy="3444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8:notes"/>
          <p:cNvSpPr>
            <a:spLocks noGrp="1" noRot="1" noChangeAspect="1"/>
          </p:cNvSpPr>
          <p:nvPr>
            <p:ph type="sldImg" idx="2"/>
          </p:nvPr>
        </p:nvSpPr>
        <p:spPr>
          <a:xfrm>
            <a:off x="4030663" y="857250"/>
            <a:ext cx="4105275"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8:notes"/>
          <p:cNvSpPr txBox="1">
            <a:spLocks noGrp="1"/>
          </p:cNvSpPr>
          <p:nvPr>
            <p:ph type="body" idx="1"/>
          </p:nvPr>
        </p:nvSpPr>
        <p:spPr>
          <a:xfrm>
            <a:off x="1216025" y="3300413"/>
            <a:ext cx="9734550" cy="27003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1" u="none" strike="noStrike">
                <a:solidFill>
                  <a:srgbClr val="000000"/>
                </a:solidFill>
                <a:latin typeface="Arial"/>
                <a:ea typeface="Arial"/>
                <a:cs typeface="Arial"/>
                <a:sym typeface="Arial"/>
              </a:rPr>
              <a:t>I am going to read you a scenario, and I would like for you to move to the area of the room where you belong based on your decision to intervene or not. On one side of the room is a flipchart labeled “Intervene” and on the other side is one labeled “Do </a:t>
            </a:r>
            <a:endParaRPr/>
          </a:p>
          <a:p>
            <a:pPr marL="0" lvl="0" indent="0" algn="l" rtl="0">
              <a:spcBef>
                <a:spcPts val="800"/>
              </a:spcBef>
              <a:spcAft>
                <a:spcPts val="0"/>
              </a:spcAft>
              <a:buNone/>
            </a:pPr>
            <a:r>
              <a:rPr lang="en-US" sz="1200" b="0" i="1" u="none" strike="noStrike">
                <a:solidFill>
                  <a:srgbClr val="000000"/>
                </a:solidFill>
                <a:latin typeface="Arial"/>
                <a:ea typeface="Arial"/>
                <a:cs typeface="Arial"/>
                <a:sym typeface="Arial"/>
              </a:rPr>
              <a:t>Not Intervene.”</a:t>
            </a:r>
            <a:endParaRPr b="0"/>
          </a:p>
          <a:p>
            <a:pPr marL="0" lvl="0" indent="0" algn="l" rtl="0">
              <a:spcBef>
                <a:spcPts val="800"/>
              </a:spcBef>
              <a:spcAft>
                <a:spcPts val="0"/>
              </a:spcAft>
              <a:buNone/>
            </a:pPr>
            <a:endParaRPr sz="1200" b="0" i="1" u="none" strike="noStrike">
              <a:solidFill>
                <a:srgbClr val="000000"/>
              </a:solidFill>
              <a:latin typeface="Arial"/>
              <a:ea typeface="Arial"/>
              <a:cs typeface="Arial"/>
              <a:sym typeface="Arial"/>
            </a:endParaRPr>
          </a:p>
          <a:p>
            <a:pPr marL="0" lvl="0" indent="0" algn="l" rtl="0">
              <a:spcBef>
                <a:spcPts val="800"/>
              </a:spcBef>
              <a:spcAft>
                <a:spcPts val="0"/>
              </a:spcAft>
              <a:buNone/>
            </a:pPr>
            <a:r>
              <a:rPr lang="en-US" sz="1200" b="0" i="1" u="none" strike="noStrike">
                <a:solidFill>
                  <a:srgbClr val="000000"/>
                </a:solidFill>
                <a:latin typeface="Arial"/>
                <a:ea typeface="Arial"/>
                <a:cs typeface="Arial"/>
                <a:sym typeface="Arial"/>
              </a:rPr>
              <a:t>Would anyone be willing to share why you placed yourself where you did?</a:t>
            </a:r>
            <a:endParaRPr b="0"/>
          </a:p>
          <a:p>
            <a:pPr marL="0" lvl="0" indent="0" algn="l" rtl="0">
              <a:spcBef>
                <a:spcPts val="800"/>
              </a:spcBef>
              <a:spcAft>
                <a:spcPts val="0"/>
              </a:spcAft>
              <a:buNone/>
            </a:pPr>
            <a:endParaRPr sz="1200" b="0" i="0" u="none" strike="noStrike">
              <a:solidFill>
                <a:srgbClr val="000000"/>
              </a:solidFill>
              <a:latin typeface="Arial"/>
              <a:ea typeface="Arial"/>
              <a:cs typeface="Arial"/>
              <a:sym typeface="Arial"/>
            </a:endParaRPr>
          </a:p>
          <a:p>
            <a:pPr marL="0" lvl="0" indent="0" algn="l" rtl="0">
              <a:spcBef>
                <a:spcPts val="0"/>
              </a:spcBef>
              <a:spcAft>
                <a:spcPts val="0"/>
              </a:spcAft>
              <a:buNone/>
            </a:pPr>
            <a:r>
              <a:rPr lang="en-US" sz="1200" b="0" i="0" u="none" strike="noStrike">
                <a:solidFill>
                  <a:srgbClr val="000000"/>
                </a:solidFill>
                <a:latin typeface="Arial"/>
                <a:ea typeface="Arial"/>
                <a:cs typeface="Arial"/>
                <a:sym typeface="Arial"/>
              </a:rPr>
              <a:t>Then to conclude: </a:t>
            </a:r>
            <a:r>
              <a:rPr lang="en-US" sz="1200" b="0" i="1" u="none" strike="noStrike">
                <a:solidFill>
                  <a:srgbClr val="000000"/>
                </a:solidFill>
                <a:latin typeface="Arial"/>
                <a:ea typeface="Arial"/>
                <a:cs typeface="Arial"/>
                <a:sym typeface="Arial"/>
              </a:rPr>
              <a:t>Based on the description of behavior in this scenario, where would you say this behavior falls on the </a:t>
            </a:r>
            <a:r>
              <a:rPr lang="en-US" sz="1800" b="0" i="1" u="none" strike="noStrike">
                <a:solidFill>
                  <a:srgbClr val="000000"/>
                </a:solidFill>
                <a:latin typeface="Arial"/>
                <a:ea typeface="Arial"/>
                <a:cs typeface="Arial"/>
                <a:sym typeface="Arial"/>
              </a:rPr>
              <a:t> continuum of behavior?</a:t>
            </a:r>
            <a:endParaRPr/>
          </a:p>
          <a:p>
            <a:pPr marL="0" lvl="0" indent="0" algn="l" rtl="0">
              <a:spcBef>
                <a:spcPts val="800"/>
              </a:spcBef>
              <a:spcAft>
                <a:spcPts val="0"/>
              </a:spcAft>
              <a:buNone/>
            </a:pPr>
            <a:endParaRPr sz="1800" b="0" i="1" u="none" strike="noStrike">
              <a:solidFill>
                <a:srgbClr val="000000"/>
              </a:solidFill>
              <a:latin typeface="Arial"/>
              <a:ea typeface="Arial"/>
              <a:cs typeface="Arial"/>
              <a:sym typeface="Arial"/>
            </a:endParaRPr>
          </a:p>
          <a:p>
            <a:pPr marL="0" lvl="0" indent="0" algn="l" rtl="0">
              <a:spcBef>
                <a:spcPts val="800"/>
              </a:spcBef>
              <a:spcAft>
                <a:spcPts val="0"/>
              </a:spcAft>
              <a:buNone/>
            </a:pPr>
            <a:endParaRPr b="1"/>
          </a:p>
          <a:p>
            <a:pPr marL="0" lvl="0" indent="0" algn="l" rtl="0">
              <a:spcBef>
                <a:spcPts val="800"/>
              </a:spcBef>
              <a:spcAft>
                <a:spcPts val="0"/>
              </a:spcAft>
              <a:buNone/>
            </a:pPr>
            <a:br>
              <a:rPr lang="en-US"/>
            </a:br>
            <a:endParaRPr/>
          </a:p>
        </p:txBody>
      </p:sp>
      <p:sp>
        <p:nvSpPr>
          <p:cNvPr id="169" name="Google Shape;169;p8:notes"/>
          <p:cNvSpPr txBox="1">
            <a:spLocks noGrp="1"/>
          </p:cNvSpPr>
          <p:nvPr>
            <p:ph type="sldNum" idx="12"/>
          </p:nvPr>
        </p:nvSpPr>
        <p:spPr>
          <a:xfrm>
            <a:off x="6891338" y="6513513"/>
            <a:ext cx="5272087" cy="3444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9:notes"/>
          <p:cNvSpPr>
            <a:spLocks noGrp="1" noRot="1" noChangeAspect="1"/>
          </p:cNvSpPr>
          <p:nvPr>
            <p:ph type="sldImg" idx="2"/>
          </p:nvPr>
        </p:nvSpPr>
        <p:spPr>
          <a:xfrm>
            <a:off x="4030663" y="857250"/>
            <a:ext cx="4105275"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9:notes"/>
          <p:cNvSpPr txBox="1">
            <a:spLocks noGrp="1"/>
          </p:cNvSpPr>
          <p:nvPr>
            <p:ph type="body" idx="1"/>
          </p:nvPr>
        </p:nvSpPr>
        <p:spPr>
          <a:xfrm>
            <a:off x="1216025" y="3300413"/>
            <a:ext cx="9734550" cy="2700337"/>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0"/>
              </a:spcBef>
              <a:spcAft>
                <a:spcPts val="0"/>
              </a:spcAft>
              <a:buClr>
                <a:schemeClr val="dk1"/>
              </a:buClr>
              <a:buSzPts val="1100"/>
              <a:buFont typeface="Arial"/>
              <a:buNone/>
            </a:pPr>
            <a:r>
              <a:rPr lang="en-US" sz="1200" i="1">
                <a:solidFill>
                  <a:schemeClr val="dk1"/>
                </a:solidFill>
              </a:rPr>
              <a:t>Although SEA is often about an abuse of power, as individuals, you also have power to speak up and set boundaries when someone behaves inappropriately.</a:t>
            </a:r>
            <a:endParaRPr/>
          </a:p>
          <a:p>
            <a:pPr marL="0" lvl="0" indent="0" algn="l" rtl="0">
              <a:lnSpc>
                <a:spcPct val="107916"/>
              </a:lnSpc>
              <a:spcBef>
                <a:spcPts val="800"/>
              </a:spcBef>
              <a:spcAft>
                <a:spcPts val="0"/>
              </a:spcAft>
              <a:buClr>
                <a:schemeClr val="dk1"/>
              </a:buClr>
              <a:buSzPts val="1100"/>
              <a:buFont typeface="Arial"/>
              <a:buNone/>
            </a:pPr>
            <a:r>
              <a:rPr lang="en-US" sz="1200" i="1">
                <a:solidFill>
                  <a:schemeClr val="dk1"/>
                </a:solidFill>
              </a:rPr>
              <a:t>Recognizing behavior along a continuum is a helpful first step in stopping inappropriate words and actions before they escalate.</a:t>
            </a:r>
            <a:endParaRPr/>
          </a:p>
          <a:p>
            <a:pPr marL="0" lvl="0" indent="0" algn="l" rtl="0">
              <a:lnSpc>
                <a:spcPct val="107916"/>
              </a:lnSpc>
              <a:spcBef>
                <a:spcPts val="800"/>
              </a:spcBef>
              <a:spcAft>
                <a:spcPts val="0"/>
              </a:spcAft>
              <a:buClr>
                <a:schemeClr val="dk1"/>
              </a:buClr>
              <a:buSzPts val="1100"/>
              <a:buFont typeface="Arial"/>
              <a:buNone/>
            </a:pPr>
            <a:r>
              <a:rPr lang="en-US" sz="1200" i="1">
                <a:solidFill>
                  <a:schemeClr val="dk1"/>
                </a:solidFill>
              </a:rPr>
              <a:t>You also have the power to be an ally for another person in reaching out to help them through active bystander intervention. When people step up to help others, they are working to address the issue itself as well as increasing the level of trust and respect in an organization or community.</a:t>
            </a:r>
            <a:endParaRPr/>
          </a:p>
          <a:p>
            <a:pPr marL="0" lvl="0" indent="0" algn="l" rtl="0">
              <a:lnSpc>
                <a:spcPct val="107916"/>
              </a:lnSpc>
              <a:spcBef>
                <a:spcPts val="800"/>
              </a:spcBef>
              <a:spcAft>
                <a:spcPts val="0"/>
              </a:spcAft>
              <a:buClr>
                <a:schemeClr val="dk1"/>
              </a:buClr>
              <a:buSzPts val="1100"/>
              <a:buFont typeface="Arial"/>
              <a:buNone/>
            </a:pPr>
            <a:r>
              <a:rPr lang="en-US" sz="1200" i="1">
                <a:solidFill>
                  <a:schemeClr val="dk1"/>
                </a:solidFill>
              </a:rPr>
              <a:t>Imagine you are aware of an inappropriate situation or a pattern of behavior that is problematic. Perhaps you are not the target, but someone else is. Some of the things that you can do as a bystander may be subtle or, in other words, not that noticeable, but can still go a long way in helping a situation. We are going to review a variety of strategies for bystander intervention, and then finish our session with some practice.</a:t>
            </a:r>
            <a:endParaRPr/>
          </a:p>
          <a:p>
            <a:pPr marL="0" lvl="0" indent="0" algn="l" rtl="0">
              <a:spcBef>
                <a:spcPts val="800"/>
              </a:spcBef>
              <a:spcAft>
                <a:spcPts val="0"/>
              </a:spcAft>
              <a:buNone/>
            </a:pPr>
            <a:endParaRPr/>
          </a:p>
        </p:txBody>
      </p:sp>
      <p:sp>
        <p:nvSpPr>
          <p:cNvPr id="207" name="Google Shape;207;p9:notes"/>
          <p:cNvSpPr txBox="1">
            <a:spLocks noGrp="1"/>
          </p:cNvSpPr>
          <p:nvPr>
            <p:ph type="sldNum" idx="12"/>
          </p:nvPr>
        </p:nvSpPr>
        <p:spPr>
          <a:xfrm>
            <a:off x="6891338" y="6513513"/>
            <a:ext cx="5272087" cy="3444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obj">
  <p:cSld name="OBJECT">
    <p:spTree>
      <p:nvGrpSpPr>
        <p:cNvPr id="1" name="Shape 16"/>
        <p:cNvGrpSpPr/>
        <p:nvPr/>
      </p:nvGrpSpPr>
      <p:grpSpPr>
        <a:xfrm>
          <a:off x="0" y="0"/>
          <a:ext cx="0" cy="0"/>
          <a:chOff x="0" y="0"/>
          <a:chExt cx="0" cy="0"/>
        </a:xfrm>
      </p:grpSpPr>
      <p:sp>
        <p:nvSpPr>
          <p:cNvPr id="17" name="Google Shape;17;p19"/>
          <p:cNvSpPr txBox="1">
            <a:spLocks noGrp="1"/>
          </p:cNvSpPr>
          <p:nvPr>
            <p:ph type="ftr" idx="11"/>
          </p:nvPr>
        </p:nvSpPr>
        <p:spPr>
          <a:xfrm>
            <a:off x="4138803" y="6377940"/>
            <a:ext cx="3895344"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9"/>
          <p:cNvSpPr txBox="1">
            <a:spLocks noGrp="1"/>
          </p:cNvSpPr>
          <p:nvPr>
            <p:ph type="dt" idx="10"/>
          </p:nvPr>
        </p:nvSpPr>
        <p:spPr>
          <a:xfrm>
            <a:off x="608647" y="6377940"/>
            <a:ext cx="2799778"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sldNum" idx="12"/>
          </p:nvPr>
        </p:nvSpPr>
        <p:spPr>
          <a:xfrm>
            <a:off x="8764524" y="6377940"/>
            <a:ext cx="2799778"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0"/>
        <p:cNvGrpSpPr/>
        <p:nvPr/>
      </p:nvGrpSpPr>
      <p:grpSpPr>
        <a:xfrm>
          <a:off x="0" y="0"/>
          <a:ext cx="0" cy="0"/>
          <a:chOff x="0" y="0"/>
          <a:chExt cx="0" cy="0"/>
        </a:xfrm>
      </p:grpSpPr>
      <p:sp>
        <p:nvSpPr>
          <p:cNvPr id="21" name="Google Shape;21;p20"/>
          <p:cNvSpPr txBox="1">
            <a:spLocks noGrp="1"/>
          </p:cNvSpPr>
          <p:nvPr>
            <p:ph type="title"/>
          </p:nvPr>
        </p:nvSpPr>
        <p:spPr>
          <a:xfrm>
            <a:off x="608647" y="274320"/>
            <a:ext cx="10955655" cy="109728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20"/>
          <p:cNvSpPr txBox="1">
            <a:spLocks noGrp="1"/>
          </p:cNvSpPr>
          <p:nvPr>
            <p:ph type="ftr" idx="11"/>
          </p:nvPr>
        </p:nvSpPr>
        <p:spPr>
          <a:xfrm>
            <a:off x="4138803" y="6377940"/>
            <a:ext cx="3895344"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0"/>
          <p:cNvSpPr txBox="1">
            <a:spLocks noGrp="1"/>
          </p:cNvSpPr>
          <p:nvPr>
            <p:ph type="dt" idx="10"/>
          </p:nvPr>
        </p:nvSpPr>
        <p:spPr>
          <a:xfrm>
            <a:off x="608647" y="6377940"/>
            <a:ext cx="2799778"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0"/>
          <p:cNvSpPr txBox="1">
            <a:spLocks noGrp="1"/>
          </p:cNvSpPr>
          <p:nvPr>
            <p:ph type="sldNum" idx="12"/>
          </p:nvPr>
        </p:nvSpPr>
        <p:spPr>
          <a:xfrm>
            <a:off x="8764524" y="6377940"/>
            <a:ext cx="2799778"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5"/>
        <p:cNvGrpSpPr/>
        <p:nvPr/>
      </p:nvGrpSpPr>
      <p:grpSpPr>
        <a:xfrm>
          <a:off x="0" y="0"/>
          <a:ext cx="0" cy="0"/>
          <a:chOff x="0" y="0"/>
          <a:chExt cx="0" cy="0"/>
        </a:xfrm>
      </p:grpSpPr>
      <p:sp>
        <p:nvSpPr>
          <p:cNvPr id="26" name="Google Shape;26;p21"/>
          <p:cNvSpPr txBox="1">
            <a:spLocks noGrp="1"/>
          </p:cNvSpPr>
          <p:nvPr>
            <p:ph type="title"/>
          </p:nvPr>
        </p:nvSpPr>
        <p:spPr>
          <a:xfrm>
            <a:off x="608647" y="274320"/>
            <a:ext cx="10955655" cy="109728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1"/>
          <p:cNvSpPr txBox="1">
            <a:spLocks noGrp="1"/>
          </p:cNvSpPr>
          <p:nvPr>
            <p:ph type="body" idx="1"/>
          </p:nvPr>
        </p:nvSpPr>
        <p:spPr>
          <a:xfrm>
            <a:off x="608647" y="1577340"/>
            <a:ext cx="10955655" cy="452628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8" name="Google Shape;28;p21"/>
          <p:cNvSpPr txBox="1">
            <a:spLocks noGrp="1"/>
          </p:cNvSpPr>
          <p:nvPr>
            <p:ph type="ftr" idx="11"/>
          </p:nvPr>
        </p:nvSpPr>
        <p:spPr>
          <a:xfrm>
            <a:off x="4138803" y="6377940"/>
            <a:ext cx="3895344"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1"/>
          <p:cNvSpPr txBox="1">
            <a:spLocks noGrp="1"/>
          </p:cNvSpPr>
          <p:nvPr>
            <p:ph type="dt" idx="10"/>
          </p:nvPr>
        </p:nvSpPr>
        <p:spPr>
          <a:xfrm>
            <a:off x="608647" y="6377940"/>
            <a:ext cx="2799778"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1"/>
          <p:cNvSpPr txBox="1">
            <a:spLocks noGrp="1"/>
          </p:cNvSpPr>
          <p:nvPr>
            <p:ph type="sldNum" idx="12"/>
          </p:nvPr>
        </p:nvSpPr>
        <p:spPr>
          <a:xfrm>
            <a:off x="8764524" y="6377940"/>
            <a:ext cx="2799778"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1"/>
        <p:cNvGrpSpPr/>
        <p:nvPr/>
      </p:nvGrpSpPr>
      <p:grpSpPr>
        <a:xfrm>
          <a:off x="0" y="0"/>
          <a:ext cx="0" cy="0"/>
          <a:chOff x="0" y="0"/>
          <a:chExt cx="0" cy="0"/>
        </a:xfrm>
      </p:grpSpPr>
      <p:sp>
        <p:nvSpPr>
          <p:cNvPr id="32" name="Google Shape;32;p22"/>
          <p:cNvSpPr txBox="1">
            <a:spLocks noGrp="1"/>
          </p:cNvSpPr>
          <p:nvPr>
            <p:ph type="ctrTitle"/>
          </p:nvPr>
        </p:nvSpPr>
        <p:spPr>
          <a:xfrm>
            <a:off x="912971" y="2125980"/>
            <a:ext cx="10347008" cy="144018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2"/>
          <p:cNvSpPr txBox="1">
            <a:spLocks noGrp="1"/>
          </p:cNvSpPr>
          <p:nvPr>
            <p:ph type="subTitle" idx="1"/>
          </p:nvPr>
        </p:nvSpPr>
        <p:spPr>
          <a:xfrm>
            <a:off x="1825942" y="3840480"/>
            <a:ext cx="8521065" cy="17145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2"/>
          <p:cNvSpPr txBox="1">
            <a:spLocks noGrp="1"/>
          </p:cNvSpPr>
          <p:nvPr>
            <p:ph type="ftr" idx="11"/>
          </p:nvPr>
        </p:nvSpPr>
        <p:spPr>
          <a:xfrm>
            <a:off x="4138803" y="6377940"/>
            <a:ext cx="3895344"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2"/>
          <p:cNvSpPr txBox="1">
            <a:spLocks noGrp="1"/>
          </p:cNvSpPr>
          <p:nvPr>
            <p:ph type="dt" idx="10"/>
          </p:nvPr>
        </p:nvSpPr>
        <p:spPr>
          <a:xfrm>
            <a:off x="608647" y="6377940"/>
            <a:ext cx="2799778"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2"/>
          <p:cNvSpPr txBox="1">
            <a:spLocks noGrp="1"/>
          </p:cNvSpPr>
          <p:nvPr>
            <p:ph type="sldNum" idx="12"/>
          </p:nvPr>
        </p:nvSpPr>
        <p:spPr>
          <a:xfrm>
            <a:off x="8764524" y="6377940"/>
            <a:ext cx="2799778"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7"/>
        <p:cNvGrpSpPr/>
        <p:nvPr/>
      </p:nvGrpSpPr>
      <p:grpSpPr>
        <a:xfrm>
          <a:off x="0" y="0"/>
          <a:ext cx="0" cy="0"/>
          <a:chOff x="0" y="0"/>
          <a:chExt cx="0" cy="0"/>
        </a:xfrm>
      </p:grpSpPr>
      <p:sp>
        <p:nvSpPr>
          <p:cNvPr id="38" name="Google Shape;38;p23"/>
          <p:cNvSpPr txBox="1">
            <a:spLocks noGrp="1"/>
          </p:cNvSpPr>
          <p:nvPr>
            <p:ph type="title"/>
          </p:nvPr>
        </p:nvSpPr>
        <p:spPr>
          <a:xfrm>
            <a:off x="608647" y="274320"/>
            <a:ext cx="10955655" cy="109728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3"/>
          <p:cNvSpPr txBox="1">
            <a:spLocks noGrp="1"/>
          </p:cNvSpPr>
          <p:nvPr>
            <p:ph type="body" idx="1"/>
          </p:nvPr>
        </p:nvSpPr>
        <p:spPr>
          <a:xfrm>
            <a:off x="608647" y="1577340"/>
            <a:ext cx="5295233" cy="452628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0" name="Google Shape;40;p23"/>
          <p:cNvSpPr txBox="1">
            <a:spLocks noGrp="1"/>
          </p:cNvSpPr>
          <p:nvPr>
            <p:ph type="body" idx="2"/>
          </p:nvPr>
        </p:nvSpPr>
        <p:spPr>
          <a:xfrm>
            <a:off x="6269069" y="1577340"/>
            <a:ext cx="5295233" cy="452628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1" name="Google Shape;41;p23"/>
          <p:cNvSpPr txBox="1">
            <a:spLocks noGrp="1"/>
          </p:cNvSpPr>
          <p:nvPr>
            <p:ph type="ftr" idx="11"/>
          </p:nvPr>
        </p:nvSpPr>
        <p:spPr>
          <a:xfrm>
            <a:off x="4138803" y="6377940"/>
            <a:ext cx="3895344"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3"/>
          <p:cNvSpPr txBox="1">
            <a:spLocks noGrp="1"/>
          </p:cNvSpPr>
          <p:nvPr>
            <p:ph type="dt" idx="10"/>
          </p:nvPr>
        </p:nvSpPr>
        <p:spPr>
          <a:xfrm>
            <a:off x="608647" y="6377940"/>
            <a:ext cx="2799778"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3"/>
          <p:cNvSpPr txBox="1">
            <a:spLocks noGrp="1"/>
          </p:cNvSpPr>
          <p:nvPr>
            <p:ph type="sldNum" idx="12"/>
          </p:nvPr>
        </p:nvSpPr>
        <p:spPr>
          <a:xfrm>
            <a:off x="8764524" y="6377940"/>
            <a:ext cx="2799778"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p:nvPr/>
        </p:nvSpPr>
        <p:spPr>
          <a:xfrm>
            <a:off x="0" y="0"/>
            <a:ext cx="504190" cy="6858000"/>
          </a:xfrm>
          <a:custGeom>
            <a:avLst/>
            <a:gdLst/>
            <a:ahLst/>
            <a:cxnLst/>
            <a:rect l="l" t="t" r="r" b="b"/>
            <a:pathLst>
              <a:path w="504190" h="6858000" extrusionOk="0">
                <a:moveTo>
                  <a:pt x="503999" y="0"/>
                </a:moveTo>
                <a:lnTo>
                  <a:pt x="0" y="0"/>
                </a:lnTo>
                <a:lnTo>
                  <a:pt x="0" y="6858000"/>
                </a:lnTo>
                <a:lnTo>
                  <a:pt x="503999" y="6858000"/>
                </a:lnTo>
                <a:lnTo>
                  <a:pt x="503999" y="0"/>
                </a:lnTo>
                <a:close/>
              </a:path>
            </a:pathLst>
          </a:custGeom>
          <a:solidFill>
            <a:srgbClr val="2D5C9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 name="Google Shape;11;p18"/>
          <p:cNvSpPr txBox="1">
            <a:spLocks noGrp="1"/>
          </p:cNvSpPr>
          <p:nvPr>
            <p:ph type="title"/>
          </p:nvPr>
        </p:nvSpPr>
        <p:spPr>
          <a:xfrm>
            <a:off x="608647" y="274320"/>
            <a:ext cx="10955655" cy="109728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1800" b="0" i="0" u="none" strike="noStrike" cap="none">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8"/>
          <p:cNvSpPr txBox="1">
            <a:spLocks noGrp="1"/>
          </p:cNvSpPr>
          <p:nvPr>
            <p:ph type="body" idx="1"/>
          </p:nvPr>
        </p:nvSpPr>
        <p:spPr>
          <a:xfrm>
            <a:off x="608647" y="1577340"/>
            <a:ext cx="10955655" cy="4526280"/>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18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4138803" y="6377940"/>
            <a:ext cx="3895344" cy="342900"/>
          </a:xfrm>
          <a:prstGeom prst="rect">
            <a:avLst/>
          </a:prstGeom>
          <a:noFill/>
          <a:ln>
            <a:noFill/>
          </a:ln>
        </p:spPr>
        <p:txBody>
          <a:bodyPr spcFirstLastPara="1" wrap="square" lIns="0" tIns="0" rIns="0" bIns="0" anchor="t" anchorCtr="0">
            <a:spAutoFit/>
          </a:bodyPr>
          <a:lstStyle>
            <a:lvl1pPr marR="0" lvl="0" algn="ctr"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dt" idx="10"/>
          </p:nvPr>
        </p:nvSpPr>
        <p:spPr>
          <a:xfrm>
            <a:off x="608647" y="6377940"/>
            <a:ext cx="2799778" cy="34290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18"/>
          <p:cNvSpPr txBox="1">
            <a:spLocks noGrp="1"/>
          </p:cNvSpPr>
          <p:nvPr>
            <p:ph type="sldNum" idx="12"/>
          </p:nvPr>
        </p:nvSpPr>
        <p:spPr>
          <a:xfrm>
            <a:off x="8764524" y="6377940"/>
            <a:ext cx="2799778" cy="342900"/>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1800">
                <a:solidFill>
                  <a:srgbClr val="888888"/>
                </a:solidFill>
                <a:latin typeface="Calibri"/>
                <a:ea typeface="Calibri"/>
                <a:cs typeface="Calibri"/>
                <a:sym typeface="Calibri"/>
              </a:defRPr>
            </a:lvl1pPr>
            <a:lvl2pPr marL="0" marR="0" lvl="1" indent="0" algn="r" rtl="0">
              <a:spcBef>
                <a:spcPts val="0"/>
              </a:spcBef>
              <a:buNone/>
              <a:defRPr sz="1800">
                <a:solidFill>
                  <a:srgbClr val="888888"/>
                </a:solidFill>
                <a:latin typeface="Calibri"/>
                <a:ea typeface="Calibri"/>
                <a:cs typeface="Calibri"/>
                <a:sym typeface="Calibri"/>
              </a:defRPr>
            </a:lvl2pPr>
            <a:lvl3pPr marL="0" marR="0" lvl="2" indent="0" algn="r" rtl="0">
              <a:spcBef>
                <a:spcPts val="0"/>
              </a:spcBef>
              <a:buNone/>
              <a:defRPr sz="1800">
                <a:solidFill>
                  <a:srgbClr val="888888"/>
                </a:solidFill>
                <a:latin typeface="Calibri"/>
                <a:ea typeface="Calibri"/>
                <a:cs typeface="Calibri"/>
                <a:sym typeface="Calibri"/>
              </a:defRPr>
            </a:lvl3pPr>
            <a:lvl4pPr marL="0" marR="0" lvl="3" indent="0" algn="r" rtl="0">
              <a:spcBef>
                <a:spcPts val="0"/>
              </a:spcBef>
              <a:buNone/>
              <a:defRPr sz="1800">
                <a:solidFill>
                  <a:srgbClr val="888888"/>
                </a:solidFill>
                <a:latin typeface="Calibri"/>
                <a:ea typeface="Calibri"/>
                <a:cs typeface="Calibri"/>
                <a:sym typeface="Calibri"/>
              </a:defRPr>
            </a:lvl4pPr>
            <a:lvl5pPr marL="0" marR="0" lvl="4" indent="0" algn="r" rtl="0">
              <a:spcBef>
                <a:spcPts val="0"/>
              </a:spcBef>
              <a:buNone/>
              <a:defRPr sz="1800">
                <a:solidFill>
                  <a:srgbClr val="888888"/>
                </a:solidFill>
                <a:latin typeface="Calibri"/>
                <a:ea typeface="Calibri"/>
                <a:cs typeface="Calibri"/>
                <a:sym typeface="Calibri"/>
              </a:defRPr>
            </a:lvl5pPr>
            <a:lvl6pPr marL="0" marR="0" lvl="5" indent="0" algn="r" rtl="0">
              <a:spcBef>
                <a:spcPts val="0"/>
              </a:spcBef>
              <a:buNone/>
              <a:defRPr sz="1800">
                <a:solidFill>
                  <a:srgbClr val="888888"/>
                </a:solidFill>
                <a:latin typeface="Calibri"/>
                <a:ea typeface="Calibri"/>
                <a:cs typeface="Calibri"/>
                <a:sym typeface="Calibri"/>
              </a:defRPr>
            </a:lvl6pPr>
            <a:lvl7pPr marL="0" marR="0" lvl="6" indent="0" algn="r" rtl="0">
              <a:spcBef>
                <a:spcPts val="0"/>
              </a:spcBef>
              <a:buNone/>
              <a:defRPr sz="1800">
                <a:solidFill>
                  <a:srgbClr val="888888"/>
                </a:solidFill>
                <a:latin typeface="Calibri"/>
                <a:ea typeface="Calibri"/>
                <a:cs typeface="Calibri"/>
                <a:sym typeface="Calibri"/>
              </a:defRPr>
            </a:lvl7pPr>
            <a:lvl8pPr marL="0" marR="0" lvl="7" indent="0" algn="r" rtl="0">
              <a:spcBef>
                <a:spcPts val="0"/>
              </a:spcBef>
              <a:buNone/>
              <a:defRPr sz="1800">
                <a:solidFill>
                  <a:srgbClr val="888888"/>
                </a:solidFill>
                <a:latin typeface="Calibri"/>
                <a:ea typeface="Calibri"/>
                <a:cs typeface="Calibri"/>
                <a:sym typeface="Calibri"/>
              </a:defRPr>
            </a:lvl8pPr>
            <a:lvl9pPr marL="0" marR="0" lvl="8" indent="0" algn="r" rtl="0">
              <a:spcBef>
                <a:spcPts val="0"/>
              </a:spcBef>
              <a:buNone/>
              <a:defRPr sz="18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b="0" u="non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jp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jp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jp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jp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jp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jp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8" name="Google Shape;48;p1"/>
          <p:cNvSpPr txBox="1"/>
          <p:nvPr/>
        </p:nvSpPr>
        <p:spPr>
          <a:xfrm>
            <a:off x="1436297" y="1440747"/>
            <a:ext cx="9787225" cy="3423166"/>
          </a:xfrm>
          <a:prstGeom prst="rect">
            <a:avLst/>
          </a:prstGeom>
          <a:noFill/>
          <a:ln>
            <a:noFill/>
          </a:ln>
        </p:spPr>
        <p:txBody>
          <a:bodyPr spcFirstLastPara="1" wrap="square" lIns="0" tIns="208900" rIns="0" bIns="0" anchor="t" anchorCtr="0">
            <a:spAutoFit/>
          </a:bodyPr>
          <a:lstStyle/>
          <a:p>
            <a:pPr marL="12700" marR="5080" lvl="0" indent="0" algn="l" rtl="0">
              <a:lnSpc>
                <a:spcPct val="97746"/>
              </a:lnSpc>
              <a:spcBef>
                <a:spcPts val="0"/>
              </a:spcBef>
              <a:spcAft>
                <a:spcPts val="0"/>
              </a:spcAft>
              <a:buNone/>
            </a:pPr>
            <a:r>
              <a:rPr lang="en-US" sz="7100" b="1" dirty="0">
                <a:solidFill>
                  <a:srgbClr val="2D5C9E"/>
                </a:solidFill>
                <a:latin typeface="Helvetica Neue"/>
                <a:ea typeface="Helvetica Neue"/>
                <a:cs typeface="Helvetica Neue"/>
                <a:sym typeface="Helvetica Neue"/>
              </a:rPr>
              <a:t>Training </a:t>
            </a:r>
            <a:r>
              <a:rPr lang="en-US" sz="7100" dirty="0">
                <a:solidFill>
                  <a:srgbClr val="00AF7C"/>
                </a:solidFill>
                <a:latin typeface="Helvetica Neue Light"/>
                <a:ea typeface="Helvetica Neue Light"/>
                <a:cs typeface="Helvetica Neue Light"/>
                <a:sym typeface="Helvetica Neue Light"/>
              </a:rPr>
              <a:t>on prevention of	sexual exploitation and abuse</a:t>
            </a:r>
            <a:endParaRPr sz="7100" dirty="0">
              <a:solidFill>
                <a:schemeClr val="dk1"/>
              </a:solidFill>
              <a:latin typeface="Helvetica Neue Light"/>
              <a:ea typeface="Helvetica Neue Light"/>
              <a:cs typeface="Helvetica Neue Light"/>
              <a:sym typeface="Helvetica Neue Light"/>
            </a:endParaRPr>
          </a:p>
        </p:txBody>
      </p:sp>
      <p:grpSp>
        <p:nvGrpSpPr>
          <p:cNvPr id="49" name="Google Shape;49;p1"/>
          <p:cNvGrpSpPr/>
          <p:nvPr/>
        </p:nvGrpSpPr>
        <p:grpSpPr>
          <a:xfrm>
            <a:off x="4077112" y="4721007"/>
            <a:ext cx="8091172" cy="157480"/>
            <a:chOff x="4077112" y="4721007"/>
            <a:chExt cx="8091172" cy="157480"/>
          </a:xfrm>
        </p:grpSpPr>
        <p:sp>
          <p:nvSpPr>
            <p:cNvPr id="50" name="Google Shape;50;p1"/>
            <p:cNvSpPr/>
            <p:nvPr/>
          </p:nvSpPr>
          <p:spPr>
            <a:xfrm>
              <a:off x="4077114" y="4799256"/>
              <a:ext cx="8091170" cy="0"/>
            </a:xfrm>
            <a:custGeom>
              <a:avLst/>
              <a:gdLst/>
              <a:ahLst/>
              <a:cxnLst/>
              <a:rect l="l" t="t" r="r" b="b"/>
              <a:pathLst>
                <a:path w="8091170" h="120000" extrusionOk="0">
                  <a:moveTo>
                    <a:pt x="0" y="0"/>
                  </a:moveTo>
                  <a:lnTo>
                    <a:pt x="8090890" y="0"/>
                  </a:lnTo>
                </a:path>
              </a:pathLst>
            </a:custGeom>
            <a:noFill/>
            <a:ln w="9525" cap="flat" cmpd="sng">
              <a:solidFill>
                <a:srgbClr val="00AF7C"/>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 name="Google Shape;51;p1"/>
            <p:cNvSpPr/>
            <p:nvPr/>
          </p:nvSpPr>
          <p:spPr>
            <a:xfrm>
              <a:off x="4077112" y="4721007"/>
              <a:ext cx="122555" cy="157480"/>
            </a:xfrm>
            <a:custGeom>
              <a:avLst/>
              <a:gdLst/>
              <a:ahLst/>
              <a:cxnLst/>
              <a:rect l="l" t="t" r="r" b="b"/>
              <a:pathLst>
                <a:path w="122554" h="157479" extrusionOk="0">
                  <a:moveTo>
                    <a:pt x="0" y="0"/>
                  </a:moveTo>
                  <a:lnTo>
                    <a:pt x="0" y="156997"/>
                  </a:lnTo>
                  <a:lnTo>
                    <a:pt x="122364" y="78498"/>
                  </a:lnTo>
                  <a:lnTo>
                    <a:pt x="0" y="0"/>
                  </a:lnTo>
                  <a:close/>
                </a:path>
              </a:pathLst>
            </a:custGeom>
            <a:solidFill>
              <a:srgbClr val="00AF7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52" name="Google Shape;52;p1"/>
          <p:cNvPicPr preferRelativeResize="0"/>
          <p:nvPr/>
        </p:nvPicPr>
        <p:blipFill rotWithShape="1">
          <a:blip r:embed="rId3">
            <a:alphaModFix/>
          </a:blip>
          <a:srcRect/>
          <a:stretch/>
        </p:blipFill>
        <p:spPr>
          <a:xfrm>
            <a:off x="987768" y="6002540"/>
            <a:ext cx="725765" cy="631734"/>
          </a:xfrm>
          <a:prstGeom prst="rect">
            <a:avLst/>
          </a:prstGeom>
          <a:noFill/>
          <a:ln>
            <a:noFill/>
          </a:ln>
        </p:spPr>
      </p:pic>
      <p:pic>
        <p:nvPicPr>
          <p:cNvPr id="53" name="Google Shape;53;p1"/>
          <p:cNvPicPr preferRelativeResize="0"/>
          <p:nvPr/>
        </p:nvPicPr>
        <p:blipFill rotWithShape="1">
          <a:blip r:embed="rId4">
            <a:alphaModFix/>
          </a:blip>
          <a:srcRect/>
          <a:stretch/>
        </p:blipFill>
        <p:spPr>
          <a:xfrm>
            <a:off x="10206824" y="6102735"/>
            <a:ext cx="1435012" cy="53306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0"/>
          <p:cNvSpPr/>
          <p:nvPr/>
        </p:nvSpPr>
        <p:spPr>
          <a:xfrm>
            <a:off x="0" y="0"/>
            <a:ext cx="504190" cy="6858000"/>
          </a:xfrm>
          <a:custGeom>
            <a:avLst/>
            <a:gdLst/>
            <a:ahLst/>
            <a:cxnLst/>
            <a:rect l="l" t="t" r="r" b="b"/>
            <a:pathLst>
              <a:path w="504190" h="6858000" extrusionOk="0">
                <a:moveTo>
                  <a:pt x="503999" y="0"/>
                </a:moveTo>
                <a:lnTo>
                  <a:pt x="0" y="0"/>
                </a:lnTo>
                <a:lnTo>
                  <a:pt x="0" y="6858000"/>
                </a:lnTo>
                <a:lnTo>
                  <a:pt x="503999" y="6858000"/>
                </a:lnTo>
                <a:lnTo>
                  <a:pt x="503999" y="0"/>
                </a:lnTo>
                <a:close/>
              </a:path>
            </a:pathLst>
          </a:custGeom>
          <a:solidFill>
            <a:srgbClr val="2D5C9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19" name="Google Shape;219;p10"/>
          <p:cNvPicPr preferRelativeResize="0"/>
          <p:nvPr/>
        </p:nvPicPr>
        <p:blipFill rotWithShape="1">
          <a:blip r:embed="rId3">
            <a:alphaModFix/>
          </a:blip>
          <a:srcRect/>
          <a:stretch/>
        </p:blipFill>
        <p:spPr>
          <a:xfrm>
            <a:off x="10206824" y="6096373"/>
            <a:ext cx="1435012" cy="533073"/>
          </a:xfrm>
          <a:prstGeom prst="rect">
            <a:avLst/>
          </a:prstGeom>
          <a:noFill/>
          <a:ln>
            <a:noFill/>
          </a:ln>
        </p:spPr>
      </p:pic>
      <p:pic>
        <p:nvPicPr>
          <p:cNvPr id="220" name="Google Shape;220;p10"/>
          <p:cNvPicPr preferRelativeResize="0"/>
          <p:nvPr/>
        </p:nvPicPr>
        <p:blipFill rotWithShape="1">
          <a:blip r:embed="rId4">
            <a:alphaModFix/>
          </a:blip>
          <a:srcRect/>
          <a:stretch/>
        </p:blipFill>
        <p:spPr>
          <a:xfrm>
            <a:off x="987768" y="6002540"/>
            <a:ext cx="725765" cy="631734"/>
          </a:xfrm>
          <a:prstGeom prst="rect">
            <a:avLst/>
          </a:prstGeom>
          <a:noFill/>
          <a:ln>
            <a:noFill/>
          </a:ln>
        </p:spPr>
      </p:pic>
      <p:pic>
        <p:nvPicPr>
          <p:cNvPr id="221" name="Google Shape;221;p10"/>
          <p:cNvPicPr preferRelativeResize="0"/>
          <p:nvPr/>
        </p:nvPicPr>
        <p:blipFill rotWithShape="1">
          <a:blip r:embed="rId5">
            <a:alphaModFix/>
          </a:blip>
          <a:srcRect/>
          <a:stretch/>
        </p:blipFill>
        <p:spPr>
          <a:xfrm>
            <a:off x="1319124" y="533400"/>
            <a:ext cx="10021976" cy="5334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1"/>
          <p:cNvSpPr/>
          <p:nvPr/>
        </p:nvSpPr>
        <p:spPr>
          <a:xfrm>
            <a:off x="0" y="0"/>
            <a:ext cx="504190" cy="6858000"/>
          </a:xfrm>
          <a:custGeom>
            <a:avLst/>
            <a:gdLst/>
            <a:ahLst/>
            <a:cxnLst/>
            <a:rect l="l" t="t" r="r" b="b"/>
            <a:pathLst>
              <a:path w="504190" h="6858000" extrusionOk="0">
                <a:moveTo>
                  <a:pt x="503999" y="0"/>
                </a:moveTo>
                <a:lnTo>
                  <a:pt x="0" y="0"/>
                </a:lnTo>
                <a:lnTo>
                  <a:pt x="0" y="6858000"/>
                </a:lnTo>
                <a:lnTo>
                  <a:pt x="503999" y="6858000"/>
                </a:lnTo>
                <a:lnTo>
                  <a:pt x="503999" y="0"/>
                </a:lnTo>
                <a:close/>
              </a:path>
            </a:pathLst>
          </a:custGeom>
          <a:solidFill>
            <a:srgbClr val="2D5C9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28" name="Google Shape;228;p11"/>
          <p:cNvPicPr preferRelativeResize="0"/>
          <p:nvPr/>
        </p:nvPicPr>
        <p:blipFill rotWithShape="1">
          <a:blip r:embed="rId3">
            <a:alphaModFix/>
          </a:blip>
          <a:srcRect/>
          <a:stretch/>
        </p:blipFill>
        <p:spPr>
          <a:xfrm>
            <a:off x="10206824" y="6096373"/>
            <a:ext cx="1435012" cy="533073"/>
          </a:xfrm>
          <a:prstGeom prst="rect">
            <a:avLst/>
          </a:prstGeom>
          <a:noFill/>
          <a:ln>
            <a:noFill/>
          </a:ln>
        </p:spPr>
      </p:pic>
      <p:pic>
        <p:nvPicPr>
          <p:cNvPr id="229" name="Google Shape;229;p11"/>
          <p:cNvPicPr preferRelativeResize="0"/>
          <p:nvPr/>
        </p:nvPicPr>
        <p:blipFill rotWithShape="1">
          <a:blip r:embed="rId4">
            <a:alphaModFix/>
          </a:blip>
          <a:srcRect/>
          <a:stretch/>
        </p:blipFill>
        <p:spPr>
          <a:xfrm>
            <a:off x="987768" y="6002540"/>
            <a:ext cx="725765" cy="631734"/>
          </a:xfrm>
          <a:prstGeom prst="rect">
            <a:avLst/>
          </a:prstGeom>
          <a:noFill/>
          <a:ln>
            <a:noFill/>
          </a:ln>
        </p:spPr>
      </p:pic>
      <p:pic>
        <p:nvPicPr>
          <p:cNvPr id="230" name="Google Shape;230;p11"/>
          <p:cNvPicPr preferRelativeResize="0"/>
          <p:nvPr/>
        </p:nvPicPr>
        <p:blipFill rotWithShape="1">
          <a:blip r:embed="rId5">
            <a:alphaModFix/>
          </a:blip>
          <a:srcRect/>
          <a:stretch/>
        </p:blipFill>
        <p:spPr>
          <a:xfrm>
            <a:off x="1506757" y="457200"/>
            <a:ext cx="9448800" cy="5334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2"/>
          <p:cNvSpPr/>
          <p:nvPr/>
        </p:nvSpPr>
        <p:spPr>
          <a:xfrm>
            <a:off x="0" y="0"/>
            <a:ext cx="504190" cy="6858000"/>
          </a:xfrm>
          <a:custGeom>
            <a:avLst/>
            <a:gdLst/>
            <a:ahLst/>
            <a:cxnLst/>
            <a:rect l="l" t="t" r="r" b="b"/>
            <a:pathLst>
              <a:path w="504190" h="6858000" extrusionOk="0">
                <a:moveTo>
                  <a:pt x="503999" y="0"/>
                </a:moveTo>
                <a:lnTo>
                  <a:pt x="0" y="0"/>
                </a:lnTo>
                <a:lnTo>
                  <a:pt x="0" y="6858000"/>
                </a:lnTo>
                <a:lnTo>
                  <a:pt x="503999" y="6858000"/>
                </a:lnTo>
                <a:lnTo>
                  <a:pt x="503999" y="0"/>
                </a:lnTo>
                <a:close/>
              </a:path>
            </a:pathLst>
          </a:custGeom>
          <a:solidFill>
            <a:srgbClr val="2D5C9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37" name="Google Shape;237;p12"/>
          <p:cNvPicPr preferRelativeResize="0"/>
          <p:nvPr/>
        </p:nvPicPr>
        <p:blipFill rotWithShape="1">
          <a:blip r:embed="rId3">
            <a:alphaModFix/>
          </a:blip>
          <a:srcRect/>
          <a:stretch/>
        </p:blipFill>
        <p:spPr>
          <a:xfrm>
            <a:off x="10206824" y="6096373"/>
            <a:ext cx="1435012" cy="533073"/>
          </a:xfrm>
          <a:prstGeom prst="rect">
            <a:avLst/>
          </a:prstGeom>
          <a:noFill/>
          <a:ln>
            <a:noFill/>
          </a:ln>
        </p:spPr>
      </p:pic>
      <p:pic>
        <p:nvPicPr>
          <p:cNvPr id="238" name="Google Shape;238;p12"/>
          <p:cNvPicPr preferRelativeResize="0"/>
          <p:nvPr/>
        </p:nvPicPr>
        <p:blipFill rotWithShape="1">
          <a:blip r:embed="rId4">
            <a:alphaModFix/>
          </a:blip>
          <a:srcRect/>
          <a:stretch/>
        </p:blipFill>
        <p:spPr>
          <a:xfrm>
            <a:off x="987768" y="6002540"/>
            <a:ext cx="725765" cy="631734"/>
          </a:xfrm>
          <a:prstGeom prst="rect">
            <a:avLst/>
          </a:prstGeom>
          <a:noFill/>
          <a:ln>
            <a:noFill/>
          </a:ln>
        </p:spPr>
      </p:pic>
      <p:pic>
        <p:nvPicPr>
          <p:cNvPr id="239" name="Google Shape;239;p12"/>
          <p:cNvPicPr preferRelativeResize="0"/>
          <p:nvPr/>
        </p:nvPicPr>
        <p:blipFill rotWithShape="1">
          <a:blip r:embed="rId5">
            <a:alphaModFix/>
          </a:blip>
          <a:srcRect/>
          <a:stretch/>
        </p:blipFill>
        <p:spPr>
          <a:xfrm>
            <a:off x="1350650" y="304800"/>
            <a:ext cx="10109944" cy="56848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3"/>
          <p:cNvSpPr/>
          <p:nvPr/>
        </p:nvSpPr>
        <p:spPr>
          <a:xfrm>
            <a:off x="0" y="0"/>
            <a:ext cx="504190" cy="6858000"/>
          </a:xfrm>
          <a:custGeom>
            <a:avLst/>
            <a:gdLst/>
            <a:ahLst/>
            <a:cxnLst/>
            <a:rect l="l" t="t" r="r" b="b"/>
            <a:pathLst>
              <a:path w="504190" h="6858000" extrusionOk="0">
                <a:moveTo>
                  <a:pt x="503999" y="0"/>
                </a:moveTo>
                <a:lnTo>
                  <a:pt x="0" y="0"/>
                </a:lnTo>
                <a:lnTo>
                  <a:pt x="0" y="6858000"/>
                </a:lnTo>
                <a:lnTo>
                  <a:pt x="503999" y="6858000"/>
                </a:lnTo>
                <a:lnTo>
                  <a:pt x="503999" y="0"/>
                </a:lnTo>
                <a:close/>
              </a:path>
            </a:pathLst>
          </a:custGeom>
          <a:solidFill>
            <a:srgbClr val="2D5C9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46" name="Google Shape;246;p13"/>
          <p:cNvPicPr preferRelativeResize="0"/>
          <p:nvPr/>
        </p:nvPicPr>
        <p:blipFill rotWithShape="1">
          <a:blip r:embed="rId3">
            <a:alphaModFix/>
          </a:blip>
          <a:srcRect/>
          <a:stretch/>
        </p:blipFill>
        <p:spPr>
          <a:xfrm>
            <a:off x="10206824" y="6096373"/>
            <a:ext cx="1435012" cy="533073"/>
          </a:xfrm>
          <a:prstGeom prst="rect">
            <a:avLst/>
          </a:prstGeom>
          <a:noFill/>
          <a:ln>
            <a:noFill/>
          </a:ln>
        </p:spPr>
      </p:pic>
      <p:pic>
        <p:nvPicPr>
          <p:cNvPr id="247" name="Google Shape;247;p13"/>
          <p:cNvPicPr preferRelativeResize="0"/>
          <p:nvPr/>
        </p:nvPicPr>
        <p:blipFill rotWithShape="1">
          <a:blip r:embed="rId4">
            <a:alphaModFix/>
          </a:blip>
          <a:srcRect/>
          <a:stretch/>
        </p:blipFill>
        <p:spPr>
          <a:xfrm>
            <a:off x="987768" y="6002540"/>
            <a:ext cx="725765" cy="631734"/>
          </a:xfrm>
          <a:prstGeom prst="rect">
            <a:avLst/>
          </a:prstGeom>
          <a:noFill/>
          <a:ln>
            <a:noFill/>
          </a:ln>
        </p:spPr>
      </p:pic>
      <p:pic>
        <p:nvPicPr>
          <p:cNvPr id="248" name="Google Shape;248;p13"/>
          <p:cNvPicPr preferRelativeResize="0"/>
          <p:nvPr/>
        </p:nvPicPr>
        <p:blipFill rotWithShape="1">
          <a:blip r:embed="rId5">
            <a:alphaModFix/>
          </a:blip>
          <a:srcRect/>
          <a:stretch/>
        </p:blipFill>
        <p:spPr>
          <a:xfrm>
            <a:off x="1015105" y="0"/>
            <a:ext cx="10332417" cy="58181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4"/>
          <p:cNvSpPr/>
          <p:nvPr/>
        </p:nvSpPr>
        <p:spPr>
          <a:xfrm>
            <a:off x="0" y="0"/>
            <a:ext cx="504190" cy="6858000"/>
          </a:xfrm>
          <a:custGeom>
            <a:avLst/>
            <a:gdLst/>
            <a:ahLst/>
            <a:cxnLst/>
            <a:rect l="l" t="t" r="r" b="b"/>
            <a:pathLst>
              <a:path w="504190" h="6858000" extrusionOk="0">
                <a:moveTo>
                  <a:pt x="503999" y="0"/>
                </a:moveTo>
                <a:lnTo>
                  <a:pt x="0" y="0"/>
                </a:lnTo>
                <a:lnTo>
                  <a:pt x="0" y="6858000"/>
                </a:lnTo>
                <a:lnTo>
                  <a:pt x="503999" y="6858000"/>
                </a:lnTo>
                <a:lnTo>
                  <a:pt x="503999" y="0"/>
                </a:lnTo>
                <a:close/>
              </a:path>
            </a:pathLst>
          </a:custGeom>
          <a:solidFill>
            <a:srgbClr val="2D5C9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55" name="Google Shape;255;p14"/>
          <p:cNvPicPr preferRelativeResize="0"/>
          <p:nvPr/>
        </p:nvPicPr>
        <p:blipFill rotWithShape="1">
          <a:blip r:embed="rId3">
            <a:alphaModFix/>
          </a:blip>
          <a:srcRect/>
          <a:stretch/>
        </p:blipFill>
        <p:spPr>
          <a:xfrm>
            <a:off x="10206824" y="6096373"/>
            <a:ext cx="1435012" cy="533073"/>
          </a:xfrm>
          <a:prstGeom prst="rect">
            <a:avLst/>
          </a:prstGeom>
          <a:noFill/>
          <a:ln>
            <a:noFill/>
          </a:ln>
        </p:spPr>
      </p:pic>
      <p:pic>
        <p:nvPicPr>
          <p:cNvPr id="256" name="Google Shape;256;p14"/>
          <p:cNvPicPr preferRelativeResize="0"/>
          <p:nvPr/>
        </p:nvPicPr>
        <p:blipFill rotWithShape="1">
          <a:blip r:embed="rId4">
            <a:alphaModFix/>
          </a:blip>
          <a:srcRect/>
          <a:stretch/>
        </p:blipFill>
        <p:spPr>
          <a:xfrm>
            <a:off x="987768" y="6002540"/>
            <a:ext cx="725765" cy="631734"/>
          </a:xfrm>
          <a:prstGeom prst="rect">
            <a:avLst/>
          </a:prstGeom>
          <a:noFill/>
          <a:ln>
            <a:noFill/>
          </a:ln>
        </p:spPr>
      </p:pic>
      <p:pic>
        <p:nvPicPr>
          <p:cNvPr id="257" name="Google Shape;257;p14"/>
          <p:cNvPicPr preferRelativeResize="0"/>
          <p:nvPr/>
        </p:nvPicPr>
        <p:blipFill rotWithShape="1">
          <a:blip r:embed="rId5">
            <a:alphaModFix/>
          </a:blip>
          <a:srcRect/>
          <a:stretch/>
        </p:blipFill>
        <p:spPr>
          <a:xfrm>
            <a:off x="1358900" y="0"/>
            <a:ext cx="9200122" cy="5791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5"/>
          <p:cNvSpPr/>
          <p:nvPr/>
        </p:nvSpPr>
        <p:spPr>
          <a:xfrm>
            <a:off x="0" y="0"/>
            <a:ext cx="504190" cy="6858000"/>
          </a:xfrm>
          <a:custGeom>
            <a:avLst/>
            <a:gdLst/>
            <a:ahLst/>
            <a:cxnLst/>
            <a:rect l="l" t="t" r="r" b="b"/>
            <a:pathLst>
              <a:path w="504190" h="6858000" extrusionOk="0">
                <a:moveTo>
                  <a:pt x="503999" y="0"/>
                </a:moveTo>
                <a:lnTo>
                  <a:pt x="0" y="0"/>
                </a:lnTo>
                <a:lnTo>
                  <a:pt x="0" y="6858000"/>
                </a:lnTo>
                <a:lnTo>
                  <a:pt x="503999" y="6858000"/>
                </a:lnTo>
                <a:lnTo>
                  <a:pt x="503999" y="0"/>
                </a:lnTo>
                <a:close/>
              </a:path>
            </a:pathLst>
          </a:custGeom>
          <a:solidFill>
            <a:srgbClr val="2D5C9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64" name="Google Shape;264;p15"/>
          <p:cNvPicPr preferRelativeResize="0"/>
          <p:nvPr/>
        </p:nvPicPr>
        <p:blipFill rotWithShape="1">
          <a:blip r:embed="rId3">
            <a:alphaModFix/>
          </a:blip>
          <a:srcRect/>
          <a:stretch/>
        </p:blipFill>
        <p:spPr>
          <a:xfrm>
            <a:off x="10206824" y="6096373"/>
            <a:ext cx="1435012" cy="533073"/>
          </a:xfrm>
          <a:prstGeom prst="rect">
            <a:avLst/>
          </a:prstGeom>
          <a:noFill/>
          <a:ln>
            <a:noFill/>
          </a:ln>
        </p:spPr>
      </p:pic>
      <p:pic>
        <p:nvPicPr>
          <p:cNvPr id="265" name="Google Shape;265;p15"/>
          <p:cNvPicPr preferRelativeResize="0"/>
          <p:nvPr/>
        </p:nvPicPr>
        <p:blipFill rotWithShape="1">
          <a:blip r:embed="rId4">
            <a:alphaModFix/>
          </a:blip>
          <a:srcRect/>
          <a:stretch/>
        </p:blipFill>
        <p:spPr>
          <a:xfrm>
            <a:off x="987768" y="6002540"/>
            <a:ext cx="725765" cy="631734"/>
          </a:xfrm>
          <a:prstGeom prst="rect">
            <a:avLst/>
          </a:prstGeom>
          <a:noFill/>
          <a:ln>
            <a:noFill/>
          </a:ln>
        </p:spPr>
      </p:pic>
      <p:pic>
        <p:nvPicPr>
          <p:cNvPr id="266" name="Google Shape;266;p15"/>
          <p:cNvPicPr preferRelativeResize="0"/>
          <p:nvPr/>
        </p:nvPicPr>
        <p:blipFill rotWithShape="1">
          <a:blip r:embed="rId5">
            <a:alphaModFix/>
          </a:blip>
          <a:srcRect/>
          <a:stretch/>
        </p:blipFill>
        <p:spPr>
          <a:xfrm>
            <a:off x="1121473" y="0"/>
            <a:ext cx="10219627" cy="57848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g23c9bee6e04_1_0"/>
          <p:cNvSpPr/>
          <p:nvPr/>
        </p:nvSpPr>
        <p:spPr>
          <a:xfrm>
            <a:off x="0" y="0"/>
            <a:ext cx="504190" cy="6858000"/>
          </a:xfrm>
          <a:custGeom>
            <a:avLst/>
            <a:gdLst/>
            <a:ahLst/>
            <a:cxnLst/>
            <a:rect l="l" t="t" r="r" b="b"/>
            <a:pathLst>
              <a:path w="504190" h="6858000" extrusionOk="0">
                <a:moveTo>
                  <a:pt x="503999" y="0"/>
                </a:moveTo>
                <a:lnTo>
                  <a:pt x="0" y="0"/>
                </a:lnTo>
                <a:lnTo>
                  <a:pt x="0" y="6858000"/>
                </a:lnTo>
                <a:lnTo>
                  <a:pt x="503999" y="6858000"/>
                </a:lnTo>
                <a:lnTo>
                  <a:pt x="503999" y="0"/>
                </a:lnTo>
                <a:close/>
              </a:path>
            </a:pathLst>
          </a:custGeom>
          <a:solidFill>
            <a:srgbClr val="2D5C9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73" name="Google Shape;273;g23c9bee6e04_1_0"/>
          <p:cNvPicPr preferRelativeResize="0"/>
          <p:nvPr/>
        </p:nvPicPr>
        <p:blipFill rotWithShape="1">
          <a:blip r:embed="rId3">
            <a:alphaModFix/>
          </a:blip>
          <a:srcRect/>
          <a:stretch/>
        </p:blipFill>
        <p:spPr>
          <a:xfrm>
            <a:off x="10206824" y="6096373"/>
            <a:ext cx="1435012" cy="533073"/>
          </a:xfrm>
          <a:prstGeom prst="rect">
            <a:avLst/>
          </a:prstGeom>
          <a:noFill/>
          <a:ln>
            <a:noFill/>
          </a:ln>
        </p:spPr>
      </p:pic>
      <p:pic>
        <p:nvPicPr>
          <p:cNvPr id="274" name="Google Shape;274;g23c9bee6e04_1_0"/>
          <p:cNvPicPr preferRelativeResize="0"/>
          <p:nvPr/>
        </p:nvPicPr>
        <p:blipFill rotWithShape="1">
          <a:blip r:embed="rId4">
            <a:alphaModFix/>
          </a:blip>
          <a:srcRect/>
          <a:stretch/>
        </p:blipFill>
        <p:spPr>
          <a:xfrm>
            <a:off x="987768" y="6002540"/>
            <a:ext cx="725765" cy="631734"/>
          </a:xfrm>
          <a:prstGeom prst="rect">
            <a:avLst/>
          </a:prstGeom>
          <a:noFill/>
          <a:ln>
            <a:noFill/>
          </a:ln>
        </p:spPr>
      </p:pic>
      <p:pic>
        <p:nvPicPr>
          <p:cNvPr id="275" name="Google Shape;275;g23c9bee6e04_1_0"/>
          <p:cNvPicPr preferRelativeResize="0"/>
          <p:nvPr/>
        </p:nvPicPr>
        <p:blipFill>
          <a:blip r:embed="rId5">
            <a:alphaModFix/>
          </a:blip>
          <a:stretch>
            <a:fillRect/>
          </a:stretch>
        </p:blipFill>
        <p:spPr>
          <a:xfrm>
            <a:off x="1184900" y="0"/>
            <a:ext cx="10357325" cy="58580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17"/>
          <p:cNvSpPr/>
          <p:nvPr/>
        </p:nvSpPr>
        <p:spPr>
          <a:xfrm>
            <a:off x="0" y="0"/>
            <a:ext cx="504190" cy="6858000"/>
          </a:xfrm>
          <a:custGeom>
            <a:avLst/>
            <a:gdLst/>
            <a:ahLst/>
            <a:cxnLst/>
            <a:rect l="l" t="t" r="r" b="b"/>
            <a:pathLst>
              <a:path w="504190" h="6858000" extrusionOk="0">
                <a:moveTo>
                  <a:pt x="503999" y="0"/>
                </a:moveTo>
                <a:lnTo>
                  <a:pt x="0" y="0"/>
                </a:lnTo>
                <a:lnTo>
                  <a:pt x="0" y="6858000"/>
                </a:lnTo>
                <a:lnTo>
                  <a:pt x="503999" y="6858000"/>
                </a:lnTo>
                <a:lnTo>
                  <a:pt x="503999" y="0"/>
                </a:lnTo>
                <a:close/>
              </a:path>
            </a:pathLst>
          </a:custGeom>
          <a:solidFill>
            <a:srgbClr val="2D5C9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82" name="Google Shape;282;p17"/>
          <p:cNvPicPr preferRelativeResize="0"/>
          <p:nvPr/>
        </p:nvPicPr>
        <p:blipFill rotWithShape="1">
          <a:blip r:embed="rId3">
            <a:alphaModFix/>
          </a:blip>
          <a:srcRect/>
          <a:stretch/>
        </p:blipFill>
        <p:spPr>
          <a:xfrm>
            <a:off x="10206824" y="6096373"/>
            <a:ext cx="1435012" cy="533073"/>
          </a:xfrm>
          <a:prstGeom prst="rect">
            <a:avLst/>
          </a:prstGeom>
          <a:noFill/>
          <a:ln>
            <a:noFill/>
          </a:ln>
        </p:spPr>
      </p:pic>
      <p:pic>
        <p:nvPicPr>
          <p:cNvPr id="283" name="Google Shape;283;p17"/>
          <p:cNvPicPr preferRelativeResize="0"/>
          <p:nvPr/>
        </p:nvPicPr>
        <p:blipFill rotWithShape="1">
          <a:blip r:embed="rId4">
            <a:alphaModFix/>
          </a:blip>
          <a:srcRect/>
          <a:stretch/>
        </p:blipFill>
        <p:spPr>
          <a:xfrm>
            <a:off x="987768" y="6002540"/>
            <a:ext cx="725765" cy="631734"/>
          </a:xfrm>
          <a:prstGeom prst="rect">
            <a:avLst/>
          </a:prstGeom>
          <a:noFill/>
          <a:ln>
            <a:noFill/>
          </a:ln>
        </p:spPr>
      </p:pic>
      <p:pic>
        <p:nvPicPr>
          <p:cNvPr id="284" name="Google Shape;284;p17"/>
          <p:cNvPicPr preferRelativeResize="0"/>
          <p:nvPr/>
        </p:nvPicPr>
        <p:blipFill rotWithShape="1">
          <a:blip r:embed="rId5">
            <a:alphaModFix/>
          </a:blip>
          <a:srcRect/>
          <a:stretch/>
        </p:blipFill>
        <p:spPr>
          <a:xfrm>
            <a:off x="1282700" y="34386"/>
            <a:ext cx="10598269" cy="59255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2"/>
          <p:cNvSpPr/>
          <p:nvPr/>
        </p:nvSpPr>
        <p:spPr>
          <a:xfrm>
            <a:off x="0" y="0"/>
            <a:ext cx="504190" cy="6858000"/>
          </a:xfrm>
          <a:custGeom>
            <a:avLst/>
            <a:gdLst/>
            <a:ahLst/>
            <a:cxnLst/>
            <a:rect l="l" t="t" r="r" b="b"/>
            <a:pathLst>
              <a:path w="504190" h="6858000" extrusionOk="0">
                <a:moveTo>
                  <a:pt x="503999" y="0"/>
                </a:moveTo>
                <a:lnTo>
                  <a:pt x="0" y="0"/>
                </a:lnTo>
                <a:lnTo>
                  <a:pt x="0" y="6858000"/>
                </a:lnTo>
                <a:lnTo>
                  <a:pt x="503999" y="6858000"/>
                </a:lnTo>
                <a:lnTo>
                  <a:pt x="503999" y="0"/>
                </a:lnTo>
                <a:close/>
              </a:path>
            </a:pathLst>
          </a:custGeom>
          <a:solidFill>
            <a:srgbClr val="2D5C9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0" name="Google Shape;60;p2"/>
          <p:cNvPicPr preferRelativeResize="0"/>
          <p:nvPr/>
        </p:nvPicPr>
        <p:blipFill rotWithShape="1">
          <a:blip r:embed="rId3">
            <a:alphaModFix/>
          </a:blip>
          <a:srcRect/>
          <a:stretch/>
        </p:blipFill>
        <p:spPr>
          <a:xfrm>
            <a:off x="10206824" y="6096373"/>
            <a:ext cx="1435012" cy="533073"/>
          </a:xfrm>
          <a:prstGeom prst="rect">
            <a:avLst/>
          </a:prstGeom>
          <a:noFill/>
          <a:ln>
            <a:noFill/>
          </a:ln>
        </p:spPr>
      </p:pic>
      <p:pic>
        <p:nvPicPr>
          <p:cNvPr id="61" name="Google Shape;61;p2"/>
          <p:cNvPicPr preferRelativeResize="0"/>
          <p:nvPr/>
        </p:nvPicPr>
        <p:blipFill rotWithShape="1">
          <a:blip r:embed="rId4">
            <a:alphaModFix/>
          </a:blip>
          <a:srcRect/>
          <a:stretch/>
        </p:blipFill>
        <p:spPr>
          <a:xfrm>
            <a:off x="987768" y="6002540"/>
            <a:ext cx="725765" cy="631734"/>
          </a:xfrm>
          <a:prstGeom prst="rect">
            <a:avLst/>
          </a:prstGeom>
          <a:noFill/>
          <a:ln>
            <a:noFill/>
          </a:ln>
        </p:spPr>
      </p:pic>
      <p:pic>
        <p:nvPicPr>
          <p:cNvPr id="62" name="Google Shape;62;p2"/>
          <p:cNvPicPr preferRelativeResize="0"/>
          <p:nvPr/>
        </p:nvPicPr>
        <p:blipFill rotWithShape="1">
          <a:blip r:embed="rId5">
            <a:alphaModFix/>
          </a:blip>
          <a:srcRect/>
          <a:stretch/>
        </p:blipFill>
        <p:spPr>
          <a:xfrm>
            <a:off x="1347976" y="0"/>
            <a:ext cx="9993123" cy="594322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3"/>
          <p:cNvSpPr/>
          <p:nvPr/>
        </p:nvSpPr>
        <p:spPr>
          <a:xfrm>
            <a:off x="0" y="0"/>
            <a:ext cx="504190" cy="6858000"/>
          </a:xfrm>
          <a:custGeom>
            <a:avLst/>
            <a:gdLst/>
            <a:ahLst/>
            <a:cxnLst/>
            <a:rect l="l" t="t" r="r" b="b"/>
            <a:pathLst>
              <a:path w="504190" h="6858000" extrusionOk="0">
                <a:moveTo>
                  <a:pt x="503999" y="0"/>
                </a:moveTo>
                <a:lnTo>
                  <a:pt x="0" y="0"/>
                </a:lnTo>
                <a:lnTo>
                  <a:pt x="0" y="6858000"/>
                </a:lnTo>
                <a:lnTo>
                  <a:pt x="503999" y="6858000"/>
                </a:lnTo>
                <a:lnTo>
                  <a:pt x="503999" y="0"/>
                </a:lnTo>
                <a:close/>
              </a:path>
            </a:pathLst>
          </a:custGeom>
          <a:solidFill>
            <a:srgbClr val="2D5C9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9" name="Google Shape;69;p3"/>
          <p:cNvPicPr preferRelativeResize="0"/>
          <p:nvPr/>
        </p:nvPicPr>
        <p:blipFill rotWithShape="1">
          <a:blip r:embed="rId3">
            <a:alphaModFix/>
          </a:blip>
          <a:srcRect/>
          <a:stretch/>
        </p:blipFill>
        <p:spPr>
          <a:xfrm>
            <a:off x="10206824" y="6096373"/>
            <a:ext cx="1435012" cy="533073"/>
          </a:xfrm>
          <a:prstGeom prst="rect">
            <a:avLst/>
          </a:prstGeom>
          <a:noFill/>
          <a:ln>
            <a:noFill/>
          </a:ln>
        </p:spPr>
      </p:pic>
      <p:pic>
        <p:nvPicPr>
          <p:cNvPr id="70" name="Google Shape;70;p3"/>
          <p:cNvPicPr preferRelativeResize="0"/>
          <p:nvPr/>
        </p:nvPicPr>
        <p:blipFill rotWithShape="1">
          <a:blip r:embed="rId4">
            <a:alphaModFix/>
          </a:blip>
          <a:srcRect/>
          <a:stretch/>
        </p:blipFill>
        <p:spPr>
          <a:xfrm>
            <a:off x="987768" y="6002540"/>
            <a:ext cx="725765" cy="631734"/>
          </a:xfrm>
          <a:prstGeom prst="rect">
            <a:avLst/>
          </a:prstGeom>
          <a:noFill/>
          <a:ln>
            <a:noFill/>
          </a:ln>
        </p:spPr>
      </p:pic>
      <p:pic>
        <p:nvPicPr>
          <p:cNvPr id="71" name="Google Shape;71;p3"/>
          <p:cNvPicPr preferRelativeResize="0"/>
          <p:nvPr/>
        </p:nvPicPr>
        <p:blipFill rotWithShape="1">
          <a:blip r:embed="rId5">
            <a:alphaModFix/>
          </a:blip>
          <a:srcRect/>
          <a:stretch/>
        </p:blipFill>
        <p:spPr>
          <a:xfrm>
            <a:off x="1549400" y="223726"/>
            <a:ext cx="9629432" cy="577881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4"/>
          <p:cNvSpPr/>
          <p:nvPr/>
        </p:nvSpPr>
        <p:spPr>
          <a:xfrm>
            <a:off x="0" y="0"/>
            <a:ext cx="504190" cy="6858000"/>
          </a:xfrm>
          <a:custGeom>
            <a:avLst/>
            <a:gdLst/>
            <a:ahLst/>
            <a:cxnLst/>
            <a:rect l="l" t="t" r="r" b="b"/>
            <a:pathLst>
              <a:path w="504190" h="6858000" extrusionOk="0">
                <a:moveTo>
                  <a:pt x="503999" y="0"/>
                </a:moveTo>
                <a:lnTo>
                  <a:pt x="0" y="0"/>
                </a:lnTo>
                <a:lnTo>
                  <a:pt x="0" y="6858000"/>
                </a:lnTo>
                <a:lnTo>
                  <a:pt x="503999" y="6858000"/>
                </a:lnTo>
                <a:lnTo>
                  <a:pt x="503999" y="0"/>
                </a:lnTo>
                <a:close/>
              </a:path>
            </a:pathLst>
          </a:custGeom>
          <a:solidFill>
            <a:srgbClr val="2D5C9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78" name="Google Shape;78;p4"/>
          <p:cNvPicPr preferRelativeResize="0"/>
          <p:nvPr/>
        </p:nvPicPr>
        <p:blipFill rotWithShape="1">
          <a:blip r:embed="rId3">
            <a:alphaModFix/>
          </a:blip>
          <a:srcRect/>
          <a:stretch/>
        </p:blipFill>
        <p:spPr>
          <a:xfrm>
            <a:off x="10206824" y="6096373"/>
            <a:ext cx="1435012" cy="533073"/>
          </a:xfrm>
          <a:prstGeom prst="rect">
            <a:avLst/>
          </a:prstGeom>
          <a:noFill/>
          <a:ln>
            <a:noFill/>
          </a:ln>
        </p:spPr>
      </p:pic>
      <p:pic>
        <p:nvPicPr>
          <p:cNvPr id="79" name="Google Shape;79;p4"/>
          <p:cNvPicPr preferRelativeResize="0"/>
          <p:nvPr/>
        </p:nvPicPr>
        <p:blipFill rotWithShape="1">
          <a:blip r:embed="rId4">
            <a:alphaModFix/>
          </a:blip>
          <a:srcRect/>
          <a:stretch/>
        </p:blipFill>
        <p:spPr>
          <a:xfrm>
            <a:off x="987768" y="6002540"/>
            <a:ext cx="725765" cy="631734"/>
          </a:xfrm>
          <a:prstGeom prst="rect">
            <a:avLst/>
          </a:prstGeom>
          <a:noFill/>
          <a:ln>
            <a:noFill/>
          </a:ln>
        </p:spPr>
      </p:pic>
      <p:pic>
        <p:nvPicPr>
          <p:cNvPr id="80" name="Google Shape;80;p4"/>
          <p:cNvPicPr preferRelativeResize="0"/>
          <p:nvPr/>
        </p:nvPicPr>
        <p:blipFill rotWithShape="1">
          <a:blip r:embed="rId5">
            <a:alphaModFix/>
          </a:blip>
          <a:srcRect/>
          <a:stretch/>
        </p:blipFill>
        <p:spPr>
          <a:xfrm>
            <a:off x="1516234" y="304800"/>
            <a:ext cx="9520066" cy="569774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5"/>
          <p:cNvSpPr/>
          <p:nvPr/>
        </p:nvSpPr>
        <p:spPr>
          <a:xfrm>
            <a:off x="0" y="0"/>
            <a:ext cx="504190" cy="6858000"/>
          </a:xfrm>
          <a:custGeom>
            <a:avLst/>
            <a:gdLst/>
            <a:ahLst/>
            <a:cxnLst/>
            <a:rect l="l" t="t" r="r" b="b"/>
            <a:pathLst>
              <a:path w="504190" h="6858000" extrusionOk="0">
                <a:moveTo>
                  <a:pt x="503999" y="0"/>
                </a:moveTo>
                <a:lnTo>
                  <a:pt x="0" y="0"/>
                </a:lnTo>
                <a:lnTo>
                  <a:pt x="0" y="6858000"/>
                </a:lnTo>
                <a:lnTo>
                  <a:pt x="503999" y="6858000"/>
                </a:lnTo>
                <a:lnTo>
                  <a:pt x="503999" y="0"/>
                </a:lnTo>
                <a:close/>
              </a:path>
            </a:pathLst>
          </a:custGeom>
          <a:solidFill>
            <a:srgbClr val="2D5C9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87" name="Google Shape;87;p5"/>
          <p:cNvPicPr preferRelativeResize="0"/>
          <p:nvPr/>
        </p:nvPicPr>
        <p:blipFill rotWithShape="1">
          <a:blip r:embed="rId3">
            <a:alphaModFix/>
          </a:blip>
          <a:srcRect/>
          <a:stretch/>
        </p:blipFill>
        <p:spPr>
          <a:xfrm>
            <a:off x="10206824" y="6096373"/>
            <a:ext cx="1435012" cy="533073"/>
          </a:xfrm>
          <a:prstGeom prst="rect">
            <a:avLst/>
          </a:prstGeom>
          <a:noFill/>
          <a:ln>
            <a:noFill/>
          </a:ln>
        </p:spPr>
      </p:pic>
      <p:pic>
        <p:nvPicPr>
          <p:cNvPr id="88" name="Google Shape;88;p5"/>
          <p:cNvPicPr preferRelativeResize="0"/>
          <p:nvPr/>
        </p:nvPicPr>
        <p:blipFill rotWithShape="1">
          <a:blip r:embed="rId4">
            <a:alphaModFix/>
          </a:blip>
          <a:srcRect/>
          <a:stretch/>
        </p:blipFill>
        <p:spPr>
          <a:xfrm>
            <a:off x="987768" y="6002540"/>
            <a:ext cx="725765" cy="631734"/>
          </a:xfrm>
          <a:prstGeom prst="rect">
            <a:avLst/>
          </a:prstGeom>
          <a:noFill/>
          <a:ln>
            <a:noFill/>
          </a:ln>
        </p:spPr>
      </p:pic>
      <p:pic>
        <p:nvPicPr>
          <p:cNvPr id="89" name="Google Shape;89;p5"/>
          <p:cNvPicPr preferRelativeResize="0"/>
          <p:nvPr/>
        </p:nvPicPr>
        <p:blipFill rotWithShape="1">
          <a:blip r:embed="rId5">
            <a:alphaModFix/>
          </a:blip>
          <a:srcRect/>
          <a:stretch/>
        </p:blipFill>
        <p:spPr>
          <a:xfrm>
            <a:off x="1536216" y="304800"/>
            <a:ext cx="9576284" cy="569774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grpSp>
        <p:nvGrpSpPr>
          <p:cNvPr id="95" name="Google Shape;95;p6"/>
          <p:cNvGrpSpPr/>
          <p:nvPr/>
        </p:nvGrpSpPr>
        <p:grpSpPr>
          <a:xfrm>
            <a:off x="10288918" y="6239738"/>
            <a:ext cx="305562" cy="294640"/>
            <a:chOff x="10288918" y="6239738"/>
            <a:chExt cx="305562" cy="294640"/>
          </a:xfrm>
        </p:grpSpPr>
        <p:pic>
          <p:nvPicPr>
            <p:cNvPr id="96" name="Google Shape;96;p6"/>
            <p:cNvPicPr preferRelativeResize="0"/>
            <p:nvPr/>
          </p:nvPicPr>
          <p:blipFill rotWithShape="1">
            <a:blip r:embed="rId3">
              <a:alphaModFix/>
            </a:blip>
            <a:srcRect/>
            <a:stretch/>
          </p:blipFill>
          <p:spPr>
            <a:xfrm>
              <a:off x="10288918" y="6239738"/>
              <a:ext cx="305562" cy="294640"/>
            </a:xfrm>
            <a:prstGeom prst="rect">
              <a:avLst/>
            </a:prstGeom>
            <a:noFill/>
            <a:ln>
              <a:noFill/>
            </a:ln>
          </p:spPr>
        </p:pic>
        <p:pic>
          <p:nvPicPr>
            <p:cNvPr id="97" name="Google Shape;97;p6"/>
            <p:cNvPicPr preferRelativeResize="0"/>
            <p:nvPr/>
          </p:nvPicPr>
          <p:blipFill rotWithShape="1">
            <a:blip r:embed="rId4">
              <a:alphaModFix/>
            </a:blip>
            <a:srcRect/>
            <a:stretch/>
          </p:blipFill>
          <p:spPr>
            <a:xfrm>
              <a:off x="10310126" y="6412687"/>
              <a:ext cx="103644" cy="79717"/>
            </a:xfrm>
            <a:prstGeom prst="rect">
              <a:avLst/>
            </a:prstGeom>
            <a:noFill/>
            <a:ln>
              <a:noFill/>
            </a:ln>
          </p:spPr>
        </p:pic>
        <p:sp>
          <p:nvSpPr>
            <p:cNvPr id="98" name="Google Shape;98;p6"/>
            <p:cNvSpPr/>
            <p:nvPr/>
          </p:nvSpPr>
          <p:spPr>
            <a:xfrm>
              <a:off x="10389350" y="6388404"/>
              <a:ext cx="6350" cy="46990"/>
            </a:xfrm>
            <a:custGeom>
              <a:avLst/>
              <a:gdLst/>
              <a:ahLst/>
              <a:cxnLst/>
              <a:rect l="l" t="t" r="r" b="b"/>
              <a:pathLst>
                <a:path w="6350" h="46989" extrusionOk="0">
                  <a:moveTo>
                    <a:pt x="1562" y="45453"/>
                  </a:moveTo>
                  <a:lnTo>
                    <a:pt x="0" y="46863"/>
                  </a:lnTo>
                  <a:lnTo>
                    <a:pt x="1562" y="45453"/>
                  </a:lnTo>
                  <a:close/>
                </a:path>
                <a:path w="6350" h="46989" extrusionOk="0">
                  <a:moveTo>
                    <a:pt x="2197" y="7683"/>
                  </a:moveTo>
                  <a:lnTo>
                    <a:pt x="2006" y="1549"/>
                  </a:lnTo>
                  <a:lnTo>
                    <a:pt x="1879" y="0"/>
                  </a:lnTo>
                  <a:lnTo>
                    <a:pt x="1993" y="4622"/>
                  </a:lnTo>
                  <a:lnTo>
                    <a:pt x="2197" y="7683"/>
                  </a:lnTo>
                  <a:close/>
                </a:path>
                <a:path w="6350" h="46989" extrusionOk="0">
                  <a:moveTo>
                    <a:pt x="6159" y="40716"/>
                  </a:moveTo>
                  <a:lnTo>
                    <a:pt x="4622" y="42418"/>
                  </a:lnTo>
                  <a:lnTo>
                    <a:pt x="6159" y="40716"/>
                  </a:lnTo>
                  <a:close/>
                </a:path>
              </a:pathLst>
            </a:custGeom>
            <a:solidFill>
              <a:srgbClr val="04687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9" name="Google Shape;99;p6"/>
            <p:cNvSpPr/>
            <p:nvPr/>
          </p:nvSpPr>
          <p:spPr>
            <a:xfrm>
              <a:off x="10382062" y="6386874"/>
              <a:ext cx="15240" cy="50165"/>
            </a:xfrm>
            <a:custGeom>
              <a:avLst/>
              <a:gdLst/>
              <a:ahLst/>
              <a:cxnLst/>
              <a:rect l="l" t="t" r="r" b="b"/>
              <a:pathLst>
                <a:path w="15240" h="50164" extrusionOk="0">
                  <a:moveTo>
                    <a:pt x="9169" y="0"/>
                  </a:moveTo>
                  <a:lnTo>
                    <a:pt x="0" y="26822"/>
                  </a:lnTo>
                  <a:lnTo>
                    <a:pt x="1320" y="34670"/>
                  </a:lnTo>
                  <a:lnTo>
                    <a:pt x="3251" y="42290"/>
                  </a:lnTo>
                  <a:lnTo>
                    <a:pt x="5689" y="49707"/>
                  </a:lnTo>
                  <a:lnTo>
                    <a:pt x="7302" y="48386"/>
                  </a:lnTo>
                  <a:lnTo>
                    <a:pt x="8851" y="46989"/>
                  </a:lnTo>
                  <a:lnTo>
                    <a:pt x="11925" y="43941"/>
                  </a:lnTo>
                  <a:lnTo>
                    <a:pt x="13449" y="42240"/>
                  </a:lnTo>
                  <a:lnTo>
                    <a:pt x="14884" y="40487"/>
                  </a:lnTo>
                  <a:lnTo>
                    <a:pt x="12708" y="31801"/>
                  </a:lnTo>
                  <a:lnTo>
                    <a:pt x="11045" y="22920"/>
                  </a:lnTo>
                  <a:lnTo>
                    <a:pt x="9921" y="13862"/>
                  </a:lnTo>
                  <a:lnTo>
                    <a:pt x="9631" y="9207"/>
                  </a:lnTo>
                  <a:lnTo>
                    <a:pt x="9486" y="9207"/>
                  </a:lnTo>
                  <a:lnTo>
                    <a:pt x="9283" y="6146"/>
                  </a:lnTo>
                  <a:lnTo>
                    <a:pt x="9169" y="0"/>
                  </a:lnTo>
                  <a:close/>
                </a:path>
                <a:path w="15240" h="50164" extrusionOk="0">
                  <a:moveTo>
                    <a:pt x="9347" y="4648"/>
                  </a:moveTo>
                  <a:lnTo>
                    <a:pt x="9486" y="9207"/>
                  </a:lnTo>
                  <a:lnTo>
                    <a:pt x="9631" y="9207"/>
                  </a:lnTo>
                  <a:lnTo>
                    <a:pt x="9347" y="4648"/>
                  </a:lnTo>
                  <a:close/>
                </a:path>
              </a:pathLst>
            </a:custGeom>
            <a:solidFill>
              <a:srgbClr val="2D5C9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 name="Google Shape;100;p6"/>
            <p:cNvSpPr/>
            <p:nvPr/>
          </p:nvSpPr>
          <p:spPr>
            <a:xfrm>
              <a:off x="10387749" y="6337071"/>
              <a:ext cx="8255" cy="48260"/>
            </a:xfrm>
            <a:custGeom>
              <a:avLst/>
              <a:gdLst/>
              <a:ahLst/>
              <a:cxnLst/>
              <a:rect l="l" t="t" r="r" b="b"/>
              <a:pathLst>
                <a:path w="8254" h="48260" extrusionOk="0">
                  <a:moveTo>
                    <a:pt x="1612" y="1320"/>
                  </a:moveTo>
                  <a:lnTo>
                    <a:pt x="0" y="0"/>
                  </a:lnTo>
                  <a:lnTo>
                    <a:pt x="1612" y="1333"/>
                  </a:lnTo>
                  <a:close/>
                </a:path>
                <a:path w="8254" h="48260" extrusionOk="0">
                  <a:moveTo>
                    <a:pt x="3162" y="2730"/>
                  </a:moveTo>
                  <a:lnTo>
                    <a:pt x="1612" y="1333"/>
                  </a:lnTo>
                  <a:lnTo>
                    <a:pt x="3162" y="2743"/>
                  </a:lnTo>
                  <a:close/>
                </a:path>
                <a:path w="8254" h="48260" extrusionOk="0">
                  <a:moveTo>
                    <a:pt x="3797" y="40551"/>
                  </a:moveTo>
                  <a:lnTo>
                    <a:pt x="3594" y="43586"/>
                  </a:lnTo>
                  <a:lnTo>
                    <a:pt x="3479" y="46609"/>
                  </a:lnTo>
                  <a:lnTo>
                    <a:pt x="3479" y="48107"/>
                  </a:lnTo>
                  <a:lnTo>
                    <a:pt x="3606" y="46482"/>
                  </a:lnTo>
                  <a:lnTo>
                    <a:pt x="3708" y="43421"/>
                  </a:lnTo>
                  <a:lnTo>
                    <a:pt x="3708" y="41973"/>
                  </a:lnTo>
                  <a:lnTo>
                    <a:pt x="3797" y="40551"/>
                  </a:lnTo>
                  <a:close/>
                </a:path>
                <a:path w="8254" h="48260" extrusionOk="0">
                  <a:moveTo>
                    <a:pt x="6235" y="5778"/>
                  </a:moveTo>
                  <a:lnTo>
                    <a:pt x="4660" y="4191"/>
                  </a:lnTo>
                  <a:lnTo>
                    <a:pt x="3162" y="2743"/>
                  </a:lnTo>
                  <a:lnTo>
                    <a:pt x="6235" y="5778"/>
                  </a:lnTo>
                  <a:close/>
                </a:path>
                <a:path w="8254" h="48260" extrusionOk="0">
                  <a:moveTo>
                    <a:pt x="7759" y="7467"/>
                  </a:moveTo>
                  <a:lnTo>
                    <a:pt x="6235" y="5778"/>
                  </a:lnTo>
                  <a:lnTo>
                    <a:pt x="7759" y="7480"/>
                  </a:lnTo>
                  <a:close/>
                </a:path>
              </a:pathLst>
            </a:custGeom>
            <a:solidFill>
              <a:srgbClr val="04687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 name="Google Shape;101;p6"/>
            <p:cNvSpPr/>
            <p:nvPr/>
          </p:nvSpPr>
          <p:spPr>
            <a:xfrm>
              <a:off x="10382055" y="6337081"/>
              <a:ext cx="15240" cy="50165"/>
            </a:xfrm>
            <a:custGeom>
              <a:avLst/>
              <a:gdLst/>
              <a:ahLst/>
              <a:cxnLst/>
              <a:rect l="l" t="t" r="r" b="b"/>
              <a:pathLst>
                <a:path w="15240" h="50164" extrusionOk="0">
                  <a:moveTo>
                    <a:pt x="5689" y="0"/>
                  </a:moveTo>
                  <a:lnTo>
                    <a:pt x="3238" y="7467"/>
                  </a:lnTo>
                  <a:lnTo>
                    <a:pt x="1333" y="15024"/>
                  </a:lnTo>
                  <a:lnTo>
                    <a:pt x="0" y="22872"/>
                  </a:lnTo>
                  <a:lnTo>
                    <a:pt x="1816" y="25234"/>
                  </a:lnTo>
                  <a:lnTo>
                    <a:pt x="3365" y="27762"/>
                  </a:lnTo>
                  <a:lnTo>
                    <a:pt x="7531" y="36283"/>
                  </a:lnTo>
                  <a:lnTo>
                    <a:pt x="9169" y="42799"/>
                  </a:lnTo>
                  <a:lnTo>
                    <a:pt x="9169" y="49682"/>
                  </a:lnTo>
                  <a:lnTo>
                    <a:pt x="9293" y="43408"/>
                  </a:lnTo>
                  <a:lnTo>
                    <a:pt x="9486" y="40538"/>
                  </a:lnTo>
                  <a:lnTo>
                    <a:pt x="9631" y="40538"/>
                  </a:lnTo>
                  <a:lnTo>
                    <a:pt x="9939" y="35678"/>
                  </a:lnTo>
                  <a:lnTo>
                    <a:pt x="11061" y="26677"/>
                  </a:lnTo>
                  <a:lnTo>
                    <a:pt x="12717" y="17850"/>
                  </a:lnTo>
                  <a:lnTo>
                    <a:pt x="14897" y="9220"/>
                  </a:lnTo>
                  <a:lnTo>
                    <a:pt x="13416" y="7416"/>
                  </a:lnTo>
                  <a:lnTo>
                    <a:pt x="11938" y="5778"/>
                  </a:lnTo>
                  <a:lnTo>
                    <a:pt x="10350" y="4191"/>
                  </a:lnTo>
                  <a:lnTo>
                    <a:pt x="8851" y="2730"/>
                  </a:lnTo>
                  <a:lnTo>
                    <a:pt x="7302" y="1320"/>
                  </a:lnTo>
                  <a:lnTo>
                    <a:pt x="5689" y="0"/>
                  </a:lnTo>
                  <a:close/>
                </a:path>
                <a:path w="15240" h="50164" extrusionOk="0">
                  <a:moveTo>
                    <a:pt x="9631" y="40538"/>
                  </a:moveTo>
                  <a:lnTo>
                    <a:pt x="9486" y="40538"/>
                  </a:lnTo>
                  <a:lnTo>
                    <a:pt x="9359" y="44831"/>
                  </a:lnTo>
                  <a:lnTo>
                    <a:pt x="9631" y="40538"/>
                  </a:lnTo>
                  <a:close/>
                </a:path>
              </a:pathLst>
            </a:custGeom>
            <a:solidFill>
              <a:srgbClr val="2D5C9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 name="Google Shape;102;p6"/>
            <p:cNvSpPr/>
            <p:nvPr/>
          </p:nvSpPr>
          <p:spPr>
            <a:xfrm>
              <a:off x="10399167" y="6453301"/>
              <a:ext cx="1905" cy="1270"/>
            </a:xfrm>
            <a:custGeom>
              <a:avLst/>
              <a:gdLst/>
              <a:ahLst/>
              <a:cxnLst/>
              <a:rect l="l" t="t" r="r" b="b"/>
              <a:pathLst>
                <a:path w="1904" h="1270" extrusionOk="0">
                  <a:moveTo>
                    <a:pt x="1498" y="0"/>
                  </a:moveTo>
                  <a:lnTo>
                    <a:pt x="0" y="1231"/>
                  </a:lnTo>
                  <a:lnTo>
                    <a:pt x="1498" y="0"/>
                  </a:lnTo>
                  <a:close/>
                </a:path>
              </a:pathLst>
            </a:custGeom>
            <a:solidFill>
              <a:srgbClr val="04687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 name="Google Shape;103;p6"/>
            <p:cNvSpPr/>
            <p:nvPr/>
          </p:nvSpPr>
          <p:spPr>
            <a:xfrm>
              <a:off x="10396011" y="6449386"/>
              <a:ext cx="19685" cy="25400"/>
            </a:xfrm>
            <a:custGeom>
              <a:avLst/>
              <a:gdLst/>
              <a:ahLst/>
              <a:cxnLst/>
              <a:rect l="l" t="t" r="r" b="b"/>
              <a:pathLst>
                <a:path w="19684" h="25400" extrusionOk="0">
                  <a:moveTo>
                    <a:pt x="9194" y="0"/>
                  </a:moveTo>
                  <a:lnTo>
                    <a:pt x="7721" y="1358"/>
                  </a:lnTo>
                  <a:lnTo>
                    <a:pt x="6197" y="2679"/>
                  </a:lnTo>
                  <a:lnTo>
                    <a:pt x="4648" y="3911"/>
                  </a:lnTo>
                  <a:lnTo>
                    <a:pt x="3149" y="5143"/>
                  </a:lnTo>
                  <a:lnTo>
                    <a:pt x="1574" y="6299"/>
                  </a:lnTo>
                  <a:lnTo>
                    <a:pt x="0" y="7416"/>
                  </a:lnTo>
                  <a:lnTo>
                    <a:pt x="2984" y="13487"/>
                  </a:lnTo>
                  <a:lnTo>
                    <a:pt x="6349" y="19342"/>
                  </a:lnTo>
                  <a:lnTo>
                    <a:pt x="10058" y="24955"/>
                  </a:lnTo>
                  <a:lnTo>
                    <a:pt x="11645" y="23863"/>
                  </a:lnTo>
                  <a:lnTo>
                    <a:pt x="13195" y="22745"/>
                  </a:lnTo>
                  <a:lnTo>
                    <a:pt x="16268" y="20408"/>
                  </a:lnTo>
                  <a:lnTo>
                    <a:pt x="17767" y="19202"/>
                  </a:lnTo>
                  <a:lnTo>
                    <a:pt x="19227" y="17970"/>
                  </a:lnTo>
                  <a:lnTo>
                    <a:pt x="15493" y="12204"/>
                  </a:lnTo>
                  <a:lnTo>
                    <a:pt x="12128" y="6235"/>
                  </a:lnTo>
                  <a:lnTo>
                    <a:pt x="9194" y="0"/>
                  </a:lnTo>
                  <a:close/>
                </a:path>
              </a:pathLst>
            </a:custGeom>
            <a:solidFill>
              <a:srgbClr val="2D5C9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4" name="Google Shape;104;p6"/>
            <p:cNvSpPr/>
            <p:nvPr/>
          </p:nvSpPr>
          <p:spPr>
            <a:xfrm>
              <a:off x="10414835" y="6346504"/>
              <a:ext cx="3175" cy="11430"/>
            </a:xfrm>
            <a:custGeom>
              <a:avLst/>
              <a:gdLst/>
              <a:ahLst/>
              <a:cxnLst/>
              <a:rect l="l" t="t" r="r" b="b"/>
              <a:pathLst>
                <a:path w="3175" h="11429" extrusionOk="0">
                  <a:moveTo>
                    <a:pt x="1206" y="6032"/>
                  </a:moveTo>
                  <a:lnTo>
                    <a:pt x="457" y="8851"/>
                  </a:lnTo>
                  <a:lnTo>
                    <a:pt x="254" y="9855"/>
                  </a:lnTo>
                  <a:lnTo>
                    <a:pt x="0" y="10833"/>
                  </a:lnTo>
                  <a:lnTo>
                    <a:pt x="266" y="9855"/>
                  </a:lnTo>
                  <a:lnTo>
                    <a:pt x="469" y="8851"/>
                  </a:lnTo>
                  <a:lnTo>
                    <a:pt x="1206" y="6032"/>
                  </a:lnTo>
                  <a:close/>
                </a:path>
                <a:path w="3175" h="11429" extrusionOk="0">
                  <a:moveTo>
                    <a:pt x="1859" y="3781"/>
                  </a:moveTo>
                  <a:lnTo>
                    <a:pt x="1723" y="4203"/>
                  </a:lnTo>
                  <a:lnTo>
                    <a:pt x="1206" y="6032"/>
                  </a:lnTo>
                  <a:lnTo>
                    <a:pt x="1859" y="3781"/>
                  </a:lnTo>
                  <a:close/>
                </a:path>
                <a:path w="3175" h="11429" extrusionOk="0">
                  <a:moveTo>
                    <a:pt x="3048" y="0"/>
                  </a:moveTo>
                  <a:lnTo>
                    <a:pt x="1859" y="3781"/>
                  </a:lnTo>
                  <a:lnTo>
                    <a:pt x="2311" y="2387"/>
                  </a:lnTo>
                  <a:lnTo>
                    <a:pt x="3048" y="0"/>
                  </a:lnTo>
                  <a:close/>
                </a:path>
              </a:pathLst>
            </a:custGeom>
            <a:solidFill>
              <a:srgbClr val="04687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 name="Google Shape;105;p6"/>
            <p:cNvSpPr/>
            <p:nvPr/>
          </p:nvSpPr>
          <p:spPr>
            <a:xfrm>
              <a:off x="10400409" y="6324279"/>
              <a:ext cx="19685" cy="33655"/>
            </a:xfrm>
            <a:custGeom>
              <a:avLst/>
              <a:gdLst/>
              <a:ahLst/>
              <a:cxnLst/>
              <a:rect l="l" t="t" r="r" b="b"/>
              <a:pathLst>
                <a:path w="19684" h="33654" extrusionOk="0">
                  <a:moveTo>
                    <a:pt x="4800" y="0"/>
                  </a:moveTo>
                  <a:lnTo>
                    <a:pt x="3073" y="3670"/>
                  </a:lnTo>
                  <a:lnTo>
                    <a:pt x="1752" y="6870"/>
                  </a:lnTo>
                  <a:lnTo>
                    <a:pt x="482" y="10147"/>
                  </a:lnTo>
                  <a:lnTo>
                    <a:pt x="228" y="10744"/>
                  </a:lnTo>
                  <a:lnTo>
                    <a:pt x="0" y="11404"/>
                  </a:lnTo>
                  <a:lnTo>
                    <a:pt x="4295" y="16298"/>
                  </a:lnTo>
                  <a:lnTo>
                    <a:pt x="8151" y="21555"/>
                  </a:lnTo>
                  <a:lnTo>
                    <a:pt x="11538" y="27149"/>
                  </a:lnTo>
                  <a:lnTo>
                    <a:pt x="14427" y="33058"/>
                  </a:lnTo>
                  <a:lnTo>
                    <a:pt x="14681" y="32080"/>
                  </a:lnTo>
                  <a:lnTo>
                    <a:pt x="19202" y="17513"/>
                  </a:lnTo>
                  <a:lnTo>
                    <a:pt x="15176" y="11036"/>
                  </a:lnTo>
                  <a:lnTo>
                    <a:pt x="10325" y="5168"/>
                  </a:lnTo>
                  <a:lnTo>
                    <a:pt x="4800" y="0"/>
                  </a:lnTo>
                  <a:close/>
                </a:path>
              </a:pathLst>
            </a:custGeom>
            <a:solidFill>
              <a:srgbClr val="2D5C9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6" name="Google Shape;106;p6"/>
            <p:cNvSpPr/>
            <p:nvPr/>
          </p:nvSpPr>
          <p:spPr>
            <a:xfrm>
              <a:off x="10465042" y="6466636"/>
              <a:ext cx="5715" cy="8890"/>
            </a:xfrm>
            <a:custGeom>
              <a:avLst/>
              <a:gdLst/>
              <a:ahLst/>
              <a:cxnLst/>
              <a:rect l="l" t="t" r="r" b="b"/>
              <a:pathLst>
                <a:path w="5715" h="8889" extrusionOk="0">
                  <a:moveTo>
                    <a:pt x="1524" y="6553"/>
                  </a:moveTo>
                  <a:lnTo>
                    <a:pt x="508" y="7975"/>
                  </a:lnTo>
                  <a:lnTo>
                    <a:pt x="0" y="8636"/>
                  </a:lnTo>
                  <a:lnTo>
                    <a:pt x="520" y="7975"/>
                  </a:lnTo>
                  <a:lnTo>
                    <a:pt x="1524" y="6553"/>
                  </a:lnTo>
                  <a:close/>
                </a:path>
                <a:path w="5715" h="8889" extrusionOk="0">
                  <a:moveTo>
                    <a:pt x="4483" y="2336"/>
                  </a:moveTo>
                  <a:lnTo>
                    <a:pt x="1524" y="6553"/>
                  </a:lnTo>
                  <a:lnTo>
                    <a:pt x="3390" y="3924"/>
                  </a:lnTo>
                  <a:lnTo>
                    <a:pt x="4483" y="2336"/>
                  </a:lnTo>
                  <a:close/>
                </a:path>
                <a:path w="5715" h="8889" extrusionOk="0">
                  <a:moveTo>
                    <a:pt x="5537" y="711"/>
                  </a:moveTo>
                  <a:lnTo>
                    <a:pt x="5321" y="495"/>
                  </a:lnTo>
                  <a:lnTo>
                    <a:pt x="4699" y="0"/>
                  </a:lnTo>
                  <a:lnTo>
                    <a:pt x="5105" y="355"/>
                  </a:lnTo>
                  <a:lnTo>
                    <a:pt x="5537" y="723"/>
                  </a:lnTo>
                  <a:close/>
                </a:path>
              </a:pathLst>
            </a:custGeom>
            <a:solidFill>
              <a:srgbClr val="04687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 name="Google Shape;107;p6"/>
            <p:cNvSpPr/>
            <p:nvPr/>
          </p:nvSpPr>
          <p:spPr>
            <a:xfrm>
              <a:off x="10449519" y="6452483"/>
              <a:ext cx="21590" cy="24765"/>
            </a:xfrm>
            <a:custGeom>
              <a:avLst/>
              <a:gdLst/>
              <a:ahLst/>
              <a:cxnLst/>
              <a:rect l="l" t="t" r="r" b="b"/>
              <a:pathLst>
                <a:path w="21590" h="24764" extrusionOk="0">
                  <a:moveTo>
                    <a:pt x="6667" y="0"/>
                  </a:moveTo>
                  <a:lnTo>
                    <a:pt x="5638" y="1752"/>
                  </a:lnTo>
                  <a:lnTo>
                    <a:pt x="4546" y="3454"/>
                  </a:lnTo>
                  <a:lnTo>
                    <a:pt x="2527" y="6451"/>
                  </a:lnTo>
                  <a:lnTo>
                    <a:pt x="0" y="9982"/>
                  </a:lnTo>
                  <a:lnTo>
                    <a:pt x="4368" y="15125"/>
                  </a:lnTo>
                  <a:lnTo>
                    <a:pt x="9169" y="19926"/>
                  </a:lnTo>
                  <a:lnTo>
                    <a:pt x="14376" y="24269"/>
                  </a:lnTo>
                  <a:lnTo>
                    <a:pt x="14604" y="23952"/>
                  </a:lnTo>
                  <a:lnTo>
                    <a:pt x="14858" y="23672"/>
                  </a:lnTo>
                  <a:lnTo>
                    <a:pt x="16040" y="22123"/>
                  </a:lnTo>
                  <a:lnTo>
                    <a:pt x="16903" y="20878"/>
                  </a:lnTo>
                  <a:lnTo>
                    <a:pt x="18910" y="18072"/>
                  </a:lnTo>
                  <a:lnTo>
                    <a:pt x="20002" y="16484"/>
                  </a:lnTo>
                  <a:lnTo>
                    <a:pt x="21069" y="14871"/>
                  </a:lnTo>
                  <a:lnTo>
                    <a:pt x="20231" y="14160"/>
                  </a:lnTo>
                  <a:lnTo>
                    <a:pt x="19988" y="13909"/>
                  </a:lnTo>
                  <a:lnTo>
                    <a:pt x="15608" y="10147"/>
                  </a:lnTo>
                  <a:lnTo>
                    <a:pt x="10883" y="5283"/>
                  </a:lnTo>
                  <a:lnTo>
                    <a:pt x="6667" y="0"/>
                  </a:lnTo>
                  <a:close/>
                </a:path>
              </a:pathLst>
            </a:custGeom>
            <a:solidFill>
              <a:srgbClr val="2D5C9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 name="Google Shape;108;p6"/>
            <p:cNvSpPr/>
            <p:nvPr/>
          </p:nvSpPr>
          <p:spPr>
            <a:xfrm>
              <a:off x="10442905" y="6288938"/>
              <a:ext cx="22225" cy="14604"/>
            </a:xfrm>
            <a:custGeom>
              <a:avLst/>
              <a:gdLst/>
              <a:ahLst/>
              <a:cxnLst/>
              <a:rect l="l" t="t" r="r" b="b"/>
              <a:pathLst>
                <a:path w="22225" h="14604" extrusionOk="0">
                  <a:moveTo>
                    <a:pt x="12" y="14097"/>
                  </a:moveTo>
                  <a:close/>
                </a:path>
                <a:path w="22225" h="14604" extrusionOk="0">
                  <a:moveTo>
                    <a:pt x="15684" y="1435"/>
                  </a:moveTo>
                  <a:lnTo>
                    <a:pt x="14401" y="0"/>
                  </a:lnTo>
                  <a:lnTo>
                    <a:pt x="15684" y="1435"/>
                  </a:lnTo>
                  <a:close/>
                </a:path>
                <a:path w="22225" h="14604" extrusionOk="0">
                  <a:moveTo>
                    <a:pt x="18161" y="4368"/>
                  </a:moveTo>
                  <a:lnTo>
                    <a:pt x="16929" y="2870"/>
                  </a:lnTo>
                  <a:lnTo>
                    <a:pt x="15684" y="1435"/>
                  </a:lnTo>
                  <a:lnTo>
                    <a:pt x="18161" y="4368"/>
                  </a:lnTo>
                  <a:close/>
                </a:path>
                <a:path w="22225" h="14604" extrusionOk="0">
                  <a:moveTo>
                    <a:pt x="21209" y="8280"/>
                  </a:moveTo>
                  <a:lnTo>
                    <a:pt x="20066" y="6756"/>
                  </a:lnTo>
                  <a:lnTo>
                    <a:pt x="21209" y="8280"/>
                  </a:lnTo>
                  <a:close/>
                </a:path>
                <a:path w="22225" h="14604" extrusionOk="0">
                  <a:moveTo>
                    <a:pt x="21704" y="8877"/>
                  </a:moveTo>
                  <a:lnTo>
                    <a:pt x="21475" y="8559"/>
                  </a:lnTo>
                  <a:lnTo>
                    <a:pt x="21209" y="8280"/>
                  </a:lnTo>
                  <a:lnTo>
                    <a:pt x="21463" y="8572"/>
                  </a:lnTo>
                  <a:lnTo>
                    <a:pt x="21691" y="8890"/>
                  </a:lnTo>
                  <a:close/>
                </a:path>
              </a:pathLst>
            </a:custGeom>
            <a:solidFill>
              <a:srgbClr val="04687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 name="Google Shape;109;p6"/>
            <p:cNvSpPr/>
            <p:nvPr/>
          </p:nvSpPr>
          <p:spPr>
            <a:xfrm>
              <a:off x="10442910" y="6288942"/>
              <a:ext cx="22225" cy="23495"/>
            </a:xfrm>
            <a:custGeom>
              <a:avLst/>
              <a:gdLst/>
              <a:ahLst/>
              <a:cxnLst/>
              <a:rect l="l" t="t" r="r" b="b"/>
              <a:pathLst>
                <a:path w="22225" h="23495" extrusionOk="0">
                  <a:moveTo>
                    <a:pt x="14389" y="0"/>
                  </a:moveTo>
                  <a:lnTo>
                    <a:pt x="9193" y="4368"/>
                  </a:lnTo>
                  <a:lnTo>
                    <a:pt x="4432" y="9042"/>
                  </a:lnTo>
                  <a:lnTo>
                    <a:pt x="0" y="14109"/>
                  </a:lnTo>
                  <a:lnTo>
                    <a:pt x="1282" y="15544"/>
                  </a:lnTo>
                  <a:lnTo>
                    <a:pt x="2527" y="17043"/>
                  </a:lnTo>
                  <a:lnTo>
                    <a:pt x="4711" y="19773"/>
                  </a:lnTo>
                  <a:lnTo>
                    <a:pt x="6832" y="22567"/>
                  </a:lnTo>
                  <a:lnTo>
                    <a:pt x="7302" y="23228"/>
                  </a:lnTo>
                  <a:lnTo>
                    <a:pt x="11671" y="18046"/>
                  </a:lnTo>
                  <a:lnTo>
                    <a:pt x="16497" y="13258"/>
                  </a:lnTo>
                  <a:lnTo>
                    <a:pt x="21704" y="8890"/>
                  </a:lnTo>
                  <a:lnTo>
                    <a:pt x="21462" y="8572"/>
                  </a:lnTo>
                  <a:lnTo>
                    <a:pt x="21208" y="8280"/>
                  </a:lnTo>
                  <a:lnTo>
                    <a:pt x="19113" y="5549"/>
                  </a:lnTo>
                  <a:lnTo>
                    <a:pt x="16929" y="2870"/>
                  </a:lnTo>
                  <a:lnTo>
                    <a:pt x="15684" y="1435"/>
                  </a:lnTo>
                  <a:lnTo>
                    <a:pt x="14389" y="0"/>
                  </a:lnTo>
                  <a:close/>
                </a:path>
              </a:pathLst>
            </a:custGeom>
            <a:solidFill>
              <a:srgbClr val="2D5C9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 name="Google Shape;110;p6"/>
            <p:cNvSpPr/>
            <p:nvPr/>
          </p:nvSpPr>
          <p:spPr>
            <a:xfrm>
              <a:off x="10497751" y="6359959"/>
              <a:ext cx="6350" cy="10795"/>
            </a:xfrm>
            <a:custGeom>
              <a:avLst/>
              <a:gdLst/>
              <a:ahLst/>
              <a:cxnLst/>
              <a:rect l="l" t="t" r="r" b="b"/>
              <a:pathLst>
                <a:path w="6350" h="10795" extrusionOk="0">
                  <a:moveTo>
                    <a:pt x="1184" y="7898"/>
                  </a:moveTo>
                  <a:lnTo>
                    <a:pt x="622" y="9042"/>
                  </a:lnTo>
                  <a:lnTo>
                    <a:pt x="0" y="10528"/>
                  </a:lnTo>
                  <a:lnTo>
                    <a:pt x="635" y="9042"/>
                  </a:lnTo>
                  <a:lnTo>
                    <a:pt x="1184" y="7898"/>
                  </a:lnTo>
                  <a:close/>
                </a:path>
                <a:path w="6350" h="10795" extrusionOk="0">
                  <a:moveTo>
                    <a:pt x="6019" y="0"/>
                  </a:moveTo>
                  <a:lnTo>
                    <a:pt x="4203" y="2362"/>
                  </a:lnTo>
                  <a:lnTo>
                    <a:pt x="2628" y="4889"/>
                  </a:lnTo>
                  <a:lnTo>
                    <a:pt x="4216" y="2362"/>
                  </a:lnTo>
                  <a:lnTo>
                    <a:pt x="6019" y="0"/>
                  </a:lnTo>
                  <a:close/>
                </a:path>
              </a:pathLst>
            </a:custGeom>
            <a:solidFill>
              <a:srgbClr val="04687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 name="Google Shape;111;p6"/>
            <p:cNvSpPr/>
            <p:nvPr/>
          </p:nvSpPr>
          <p:spPr>
            <a:xfrm>
              <a:off x="10488887" y="6337073"/>
              <a:ext cx="15240" cy="50165"/>
            </a:xfrm>
            <a:custGeom>
              <a:avLst/>
              <a:gdLst/>
              <a:ahLst/>
              <a:cxnLst/>
              <a:rect l="l" t="t" r="r" b="b"/>
              <a:pathLst>
                <a:path w="15240" h="50164" extrusionOk="0">
                  <a:moveTo>
                    <a:pt x="9194" y="0"/>
                  </a:moveTo>
                  <a:lnTo>
                    <a:pt x="0" y="9220"/>
                  </a:lnTo>
                  <a:lnTo>
                    <a:pt x="2437" y="19017"/>
                  </a:lnTo>
                  <a:lnTo>
                    <a:pt x="4221" y="29054"/>
                  </a:lnTo>
                  <a:lnTo>
                    <a:pt x="5316" y="39306"/>
                  </a:lnTo>
                  <a:lnTo>
                    <a:pt x="5689" y="49745"/>
                  </a:lnTo>
                  <a:lnTo>
                    <a:pt x="5689" y="44551"/>
                  </a:lnTo>
                  <a:lnTo>
                    <a:pt x="14884" y="22885"/>
                  </a:lnTo>
                  <a:lnTo>
                    <a:pt x="13538" y="15036"/>
                  </a:lnTo>
                  <a:lnTo>
                    <a:pt x="11645" y="7416"/>
                  </a:lnTo>
                  <a:lnTo>
                    <a:pt x="9194" y="0"/>
                  </a:lnTo>
                  <a:close/>
                </a:path>
              </a:pathLst>
            </a:custGeom>
            <a:solidFill>
              <a:srgbClr val="2D5C9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 name="Google Shape;112;p6"/>
            <p:cNvSpPr/>
            <p:nvPr/>
          </p:nvSpPr>
          <p:spPr>
            <a:xfrm>
              <a:off x="10497744" y="6403149"/>
              <a:ext cx="3175" cy="5715"/>
            </a:xfrm>
            <a:custGeom>
              <a:avLst/>
              <a:gdLst/>
              <a:ahLst/>
              <a:cxnLst/>
              <a:rect l="l" t="t" r="r" b="b"/>
              <a:pathLst>
                <a:path w="3175" h="5714" extrusionOk="0">
                  <a:moveTo>
                    <a:pt x="0" y="0"/>
                  </a:moveTo>
                  <a:lnTo>
                    <a:pt x="634" y="1511"/>
                  </a:lnTo>
                  <a:lnTo>
                    <a:pt x="2641" y="5664"/>
                  </a:lnTo>
                  <a:lnTo>
                    <a:pt x="634" y="1498"/>
                  </a:lnTo>
                  <a:lnTo>
                    <a:pt x="0" y="0"/>
                  </a:lnTo>
                  <a:close/>
                </a:path>
              </a:pathLst>
            </a:custGeom>
            <a:solidFill>
              <a:srgbClr val="04687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 name="Google Shape;113;p6"/>
            <p:cNvSpPr/>
            <p:nvPr/>
          </p:nvSpPr>
          <p:spPr>
            <a:xfrm>
              <a:off x="10488887" y="6386808"/>
              <a:ext cx="15240" cy="50165"/>
            </a:xfrm>
            <a:custGeom>
              <a:avLst/>
              <a:gdLst/>
              <a:ahLst/>
              <a:cxnLst/>
              <a:rect l="l" t="t" r="r" b="b"/>
              <a:pathLst>
                <a:path w="15240" h="50164" extrusionOk="0">
                  <a:moveTo>
                    <a:pt x="5689" y="0"/>
                  </a:moveTo>
                  <a:lnTo>
                    <a:pt x="5316" y="10459"/>
                  </a:lnTo>
                  <a:lnTo>
                    <a:pt x="4221" y="20718"/>
                  </a:lnTo>
                  <a:lnTo>
                    <a:pt x="2437" y="30755"/>
                  </a:lnTo>
                  <a:lnTo>
                    <a:pt x="0" y="40551"/>
                  </a:lnTo>
                  <a:lnTo>
                    <a:pt x="1491" y="42367"/>
                  </a:lnTo>
                  <a:lnTo>
                    <a:pt x="2933" y="44005"/>
                  </a:lnTo>
                  <a:lnTo>
                    <a:pt x="6032" y="47053"/>
                  </a:lnTo>
                  <a:lnTo>
                    <a:pt x="7556" y="48450"/>
                  </a:lnTo>
                  <a:lnTo>
                    <a:pt x="9194" y="49783"/>
                  </a:lnTo>
                  <a:lnTo>
                    <a:pt x="11649" y="42303"/>
                  </a:lnTo>
                  <a:lnTo>
                    <a:pt x="13538" y="34747"/>
                  </a:lnTo>
                  <a:lnTo>
                    <a:pt x="14884" y="26898"/>
                  </a:lnTo>
                  <a:lnTo>
                    <a:pt x="13068" y="24536"/>
                  </a:lnTo>
                  <a:lnTo>
                    <a:pt x="11493" y="22009"/>
                  </a:lnTo>
                  <a:lnTo>
                    <a:pt x="9486" y="17843"/>
                  </a:lnTo>
                  <a:lnTo>
                    <a:pt x="8851" y="16344"/>
                  </a:lnTo>
                  <a:lnTo>
                    <a:pt x="6629" y="10172"/>
                  </a:lnTo>
                  <a:lnTo>
                    <a:pt x="5689" y="5206"/>
                  </a:lnTo>
                  <a:lnTo>
                    <a:pt x="5689" y="0"/>
                  </a:lnTo>
                  <a:close/>
                </a:path>
              </a:pathLst>
            </a:custGeom>
            <a:solidFill>
              <a:srgbClr val="2D5C9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4" name="Google Shape;114;p6"/>
            <p:cNvSpPr/>
            <p:nvPr/>
          </p:nvSpPr>
          <p:spPr>
            <a:xfrm>
              <a:off x="10459607" y="6341794"/>
              <a:ext cx="6985" cy="13335"/>
            </a:xfrm>
            <a:custGeom>
              <a:avLst/>
              <a:gdLst/>
              <a:ahLst/>
              <a:cxnLst/>
              <a:rect l="l" t="t" r="r" b="b"/>
              <a:pathLst>
                <a:path w="6984" h="13335" extrusionOk="0">
                  <a:moveTo>
                    <a:pt x="2237" y="7905"/>
                  </a:moveTo>
                  <a:lnTo>
                    <a:pt x="1835" y="8712"/>
                  </a:lnTo>
                  <a:lnTo>
                    <a:pt x="858" y="10782"/>
                  </a:lnTo>
                  <a:lnTo>
                    <a:pt x="0" y="12903"/>
                  </a:lnTo>
                  <a:lnTo>
                    <a:pt x="869" y="10769"/>
                  </a:lnTo>
                  <a:lnTo>
                    <a:pt x="2237" y="7905"/>
                  </a:lnTo>
                  <a:close/>
                </a:path>
                <a:path w="6984" h="13335" extrusionOk="0">
                  <a:moveTo>
                    <a:pt x="6616" y="0"/>
                  </a:moveTo>
                  <a:lnTo>
                    <a:pt x="5250" y="2158"/>
                  </a:lnTo>
                  <a:lnTo>
                    <a:pt x="4000" y="4368"/>
                  </a:lnTo>
                  <a:lnTo>
                    <a:pt x="5265" y="2146"/>
                  </a:lnTo>
                  <a:lnTo>
                    <a:pt x="6616" y="0"/>
                  </a:lnTo>
                  <a:close/>
                </a:path>
              </a:pathLst>
            </a:custGeom>
            <a:solidFill>
              <a:srgbClr val="04687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 name="Google Shape;115;p6"/>
            <p:cNvSpPr/>
            <p:nvPr/>
          </p:nvSpPr>
          <p:spPr>
            <a:xfrm>
              <a:off x="10448885" y="6321173"/>
              <a:ext cx="17780" cy="35560"/>
            </a:xfrm>
            <a:custGeom>
              <a:avLst/>
              <a:gdLst/>
              <a:ahLst/>
              <a:cxnLst/>
              <a:rect l="l" t="t" r="r" b="b"/>
              <a:pathLst>
                <a:path w="17779" h="35560" extrusionOk="0">
                  <a:moveTo>
                    <a:pt x="7302" y="0"/>
                  </a:moveTo>
                  <a:lnTo>
                    <a:pt x="482" y="9601"/>
                  </a:lnTo>
                  <a:lnTo>
                    <a:pt x="228" y="9969"/>
                  </a:lnTo>
                  <a:lnTo>
                    <a:pt x="0" y="10350"/>
                  </a:lnTo>
                  <a:lnTo>
                    <a:pt x="3037" y="16311"/>
                  </a:lnTo>
                  <a:lnTo>
                    <a:pt x="5726" y="22469"/>
                  </a:lnTo>
                  <a:lnTo>
                    <a:pt x="8059" y="28813"/>
                  </a:lnTo>
                  <a:lnTo>
                    <a:pt x="10033" y="35331"/>
                  </a:lnTo>
                  <a:lnTo>
                    <a:pt x="10718" y="33528"/>
                  </a:lnTo>
                  <a:lnTo>
                    <a:pt x="17335" y="20612"/>
                  </a:lnTo>
                  <a:lnTo>
                    <a:pt x="14605" y="13398"/>
                  </a:lnTo>
                  <a:lnTo>
                    <a:pt x="11170" y="6375"/>
                  </a:lnTo>
                  <a:lnTo>
                    <a:pt x="7302" y="0"/>
                  </a:lnTo>
                  <a:close/>
                </a:path>
              </a:pathLst>
            </a:custGeom>
            <a:solidFill>
              <a:srgbClr val="2D5C9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 name="Google Shape;116;p6"/>
            <p:cNvSpPr/>
            <p:nvPr/>
          </p:nvSpPr>
          <p:spPr>
            <a:xfrm>
              <a:off x="10457303" y="6484692"/>
              <a:ext cx="9525" cy="7620"/>
            </a:xfrm>
            <a:custGeom>
              <a:avLst/>
              <a:gdLst/>
              <a:ahLst/>
              <a:cxnLst/>
              <a:rect l="l" t="t" r="r" b="b"/>
              <a:pathLst>
                <a:path w="9525" h="7620" extrusionOk="0">
                  <a:moveTo>
                    <a:pt x="9169" y="6984"/>
                  </a:moveTo>
                  <a:close/>
                </a:path>
                <a:path w="9525" h="7620" extrusionOk="0">
                  <a:moveTo>
                    <a:pt x="7594" y="5892"/>
                  </a:moveTo>
                  <a:lnTo>
                    <a:pt x="9151" y="6984"/>
                  </a:lnTo>
                  <a:lnTo>
                    <a:pt x="7594" y="5892"/>
                  </a:lnTo>
                  <a:close/>
                </a:path>
                <a:path w="9525" h="7620" extrusionOk="0">
                  <a:moveTo>
                    <a:pt x="0" y="0"/>
                  </a:moveTo>
                  <a:lnTo>
                    <a:pt x="1473" y="1244"/>
                  </a:lnTo>
                  <a:lnTo>
                    <a:pt x="2997" y="2451"/>
                  </a:lnTo>
                  <a:lnTo>
                    <a:pt x="6045" y="4749"/>
                  </a:lnTo>
                  <a:lnTo>
                    <a:pt x="7594" y="5892"/>
                  </a:lnTo>
                  <a:lnTo>
                    <a:pt x="2997" y="2438"/>
                  </a:lnTo>
                  <a:lnTo>
                    <a:pt x="1473" y="1231"/>
                  </a:lnTo>
                  <a:lnTo>
                    <a:pt x="0" y="0"/>
                  </a:lnTo>
                  <a:close/>
                </a:path>
              </a:pathLst>
            </a:custGeom>
            <a:solidFill>
              <a:srgbClr val="04687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 name="Google Shape;117;p6"/>
            <p:cNvSpPr/>
            <p:nvPr/>
          </p:nvSpPr>
          <p:spPr>
            <a:xfrm>
              <a:off x="10442909" y="6484697"/>
              <a:ext cx="24130" cy="21590"/>
            </a:xfrm>
            <a:custGeom>
              <a:avLst/>
              <a:gdLst/>
              <a:ahLst/>
              <a:cxnLst/>
              <a:rect l="l" t="t" r="r" b="b"/>
              <a:pathLst>
                <a:path w="24129" h="21590" extrusionOk="0">
                  <a:moveTo>
                    <a:pt x="14401" y="0"/>
                  </a:moveTo>
                  <a:lnTo>
                    <a:pt x="9944" y="5054"/>
                  </a:lnTo>
                  <a:lnTo>
                    <a:pt x="5118" y="9779"/>
                  </a:lnTo>
                  <a:lnTo>
                    <a:pt x="0" y="14147"/>
                  </a:lnTo>
                  <a:lnTo>
                    <a:pt x="2984" y="16649"/>
                  </a:lnTo>
                  <a:lnTo>
                    <a:pt x="6032" y="19062"/>
                  </a:lnTo>
                  <a:lnTo>
                    <a:pt x="7581" y="20243"/>
                  </a:lnTo>
                  <a:lnTo>
                    <a:pt x="9169" y="21412"/>
                  </a:lnTo>
                  <a:lnTo>
                    <a:pt x="14287" y="16903"/>
                  </a:lnTo>
                  <a:lnTo>
                    <a:pt x="19088" y="12077"/>
                  </a:lnTo>
                  <a:lnTo>
                    <a:pt x="23571" y="6985"/>
                  </a:lnTo>
                  <a:lnTo>
                    <a:pt x="21983" y="5892"/>
                  </a:lnTo>
                  <a:lnTo>
                    <a:pt x="17386" y="2438"/>
                  </a:lnTo>
                  <a:lnTo>
                    <a:pt x="15862" y="1231"/>
                  </a:lnTo>
                  <a:lnTo>
                    <a:pt x="14401" y="0"/>
                  </a:lnTo>
                  <a:close/>
                </a:path>
              </a:pathLst>
            </a:custGeom>
            <a:solidFill>
              <a:srgbClr val="2D5C9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18" name="Google Shape;118;p6"/>
          <p:cNvSpPr/>
          <p:nvPr/>
        </p:nvSpPr>
        <p:spPr>
          <a:xfrm>
            <a:off x="11100362" y="6231290"/>
            <a:ext cx="77470" cy="22225"/>
          </a:xfrm>
          <a:custGeom>
            <a:avLst/>
            <a:gdLst/>
            <a:ahLst/>
            <a:cxnLst/>
            <a:rect l="l" t="t" r="r" b="b"/>
            <a:pathLst>
              <a:path w="77470" h="22225" extrusionOk="0">
                <a:moveTo>
                  <a:pt x="76873" y="0"/>
                </a:moveTo>
                <a:lnTo>
                  <a:pt x="0" y="8915"/>
                </a:lnTo>
                <a:lnTo>
                  <a:pt x="0" y="21767"/>
                </a:lnTo>
                <a:lnTo>
                  <a:pt x="76873" y="21767"/>
                </a:lnTo>
                <a:lnTo>
                  <a:pt x="76873" y="0"/>
                </a:lnTo>
                <a:close/>
              </a:path>
            </a:pathLst>
          </a:custGeom>
          <a:solidFill>
            <a:srgbClr val="86C66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9" name="Google Shape;119;p6"/>
          <p:cNvSpPr/>
          <p:nvPr/>
        </p:nvSpPr>
        <p:spPr>
          <a:xfrm>
            <a:off x="10654982" y="6268211"/>
            <a:ext cx="1092835" cy="247015"/>
          </a:xfrm>
          <a:custGeom>
            <a:avLst/>
            <a:gdLst/>
            <a:ahLst/>
            <a:cxnLst/>
            <a:rect l="l" t="t" r="r" b="b"/>
            <a:pathLst>
              <a:path w="1092834" h="247015" extrusionOk="0">
                <a:moveTo>
                  <a:pt x="94538" y="228561"/>
                </a:moveTo>
                <a:lnTo>
                  <a:pt x="80200" y="214071"/>
                </a:lnTo>
                <a:lnTo>
                  <a:pt x="74244" y="219024"/>
                </a:lnTo>
                <a:lnTo>
                  <a:pt x="68110" y="222808"/>
                </a:lnTo>
                <a:lnTo>
                  <a:pt x="61290" y="225221"/>
                </a:lnTo>
                <a:lnTo>
                  <a:pt x="53276" y="226072"/>
                </a:lnTo>
                <a:lnTo>
                  <a:pt x="41224" y="223507"/>
                </a:lnTo>
                <a:lnTo>
                  <a:pt x="31826" y="216547"/>
                </a:lnTo>
                <a:lnTo>
                  <a:pt x="25730" y="206311"/>
                </a:lnTo>
                <a:lnTo>
                  <a:pt x="23558" y="193878"/>
                </a:lnTo>
                <a:lnTo>
                  <a:pt x="25768" y="181190"/>
                </a:lnTo>
                <a:lnTo>
                  <a:pt x="31940" y="171043"/>
                </a:lnTo>
                <a:lnTo>
                  <a:pt x="41338" y="164185"/>
                </a:lnTo>
                <a:lnTo>
                  <a:pt x="53276" y="161671"/>
                </a:lnTo>
                <a:lnTo>
                  <a:pt x="60579" y="162471"/>
                </a:lnTo>
                <a:lnTo>
                  <a:pt x="67246" y="164757"/>
                </a:lnTo>
                <a:lnTo>
                  <a:pt x="73482" y="168402"/>
                </a:lnTo>
                <a:lnTo>
                  <a:pt x="79463" y="173240"/>
                </a:lnTo>
                <a:lnTo>
                  <a:pt x="93814" y="156705"/>
                </a:lnTo>
                <a:lnTo>
                  <a:pt x="86207" y="150279"/>
                </a:lnTo>
                <a:lnTo>
                  <a:pt x="77292" y="145275"/>
                </a:lnTo>
                <a:lnTo>
                  <a:pt x="66535" y="142036"/>
                </a:lnTo>
                <a:lnTo>
                  <a:pt x="53416" y="140893"/>
                </a:lnTo>
                <a:lnTo>
                  <a:pt x="31800" y="145072"/>
                </a:lnTo>
                <a:lnTo>
                  <a:pt x="14909" y="156451"/>
                </a:lnTo>
                <a:lnTo>
                  <a:pt x="3924" y="173304"/>
                </a:lnTo>
                <a:lnTo>
                  <a:pt x="0" y="193878"/>
                </a:lnTo>
                <a:lnTo>
                  <a:pt x="3962" y="214807"/>
                </a:lnTo>
                <a:lnTo>
                  <a:pt x="14960" y="231533"/>
                </a:lnTo>
                <a:lnTo>
                  <a:pt x="31610" y="242747"/>
                </a:lnTo>
                <a:lnTo>
                  <a:pt x="52539" y="246849"/>
                </a:lnTo>
                <a:lnTo>
                  <a:pt x="65951" y="245567"/>
                </a:lnTo>
                <a:lnTo>
                  <a:pt x="77000" y="241922"/>
                </a:lnTo>
                <a:lnTo>
                  <a:pt x="86309" y="236169"/>
                </a:lnTo>
                <a:lnTo>
                  <a:pt x="94538" y="228561"/>
                </a:lnTo>
                <a:close/>
              </a:path>
              <a:path w="1092834" h="247015" extrusionOk="0">
                <a:moveTo>
                  <a:pt x="94538" y="87668"/>
                </a:moveTo>
                <a:lnTo>
                  <a:pt x="80200" y="73177"/>
                </a:lnTo>
                <a:lnTo>
                  <a:pt x="74244" y="78143"/>
                </a:lnTo>
                <a:lnTo>
                  <a:pt x="68110" y="81927"/>
                </a:lnTo>
                <a:lnTo>
                  <a:pt x="61290" y="84340"/>
                </a:lnTo>
                <a:lnTo>
                  <a:pt x="53276" y="85178"/>
                </a:lnTo>
                <a:lnTo>
                  <a:pt x="41224" y="82613"/>
                </a:lnTo>
                <a:lnTo>
                  <a:pt x="31826" y="75666"/>
                </a:lnTo>
                <a:lnTo>
                  <a:pt x="25730" y="65417"/>
                </a:lnTo>
                <a:lnTo>
                  <a:pt x="23558" y="52984"/>
                </a:lnTo>
                <a:lnTo>
                  <a:pt x="25768" y="40297"/>
                </a:lnTo>
                <a:lnTo>
                  <a:pt x="31940" y="30149"/>
                </a:lnTo>
                <a:lnTo>
                  <a:pt x="41338" y="23291"/>
                </a:lnTo>
                <a:lnTo>
                  <a:pt x="53276" y="20777"/>
                </a:lnTo>
                <a:lnTo>
                  <a:pt x="60579" y="21577"/>
                </a:lnTo>
                <a:lnTo>
                  <a:pt x="67246" y="23876"/>
                </a:lnTo>
                <a:lnTo>
                  <a:pt x="73482" y="27508"/>
                </a:lnTo>
                <a:lnTo>
                  <a:pt x="79463" y="32346"/>
                </a:lnTo>
                <a:lnTo>
                  <a:pt x="93814" y="15811"/>
                </a:lnTo>
                <a:lnTo>
                  <a:pt x="86207" y="9385"/>
                </a:lnTo>
                <a:lnTo>
                  <a:pt x="77292" y="4394"/>
                </a:lnTo>
                <a:lnTo>
                  <a:pt x="66535" y="1155"/>
                </a:lnTo>
                <a:lnTo>
                  <a:pt x="53416" y="0"/>
                </a:lnTo>
                <a:lnTo>
                  <a:pt x="31800" y="4178"/>
                </a:lnTo>
                <a:lnTo>
                  <a:pt x="14909" y="15570"/>
                </a:lnTo>
                <a:lnTo>
                  <a:pt x="3924" y="32423"/>
                </a:lnTo>
                <a:lnTo>
                  <a:pt x="0" y="52984"/>
                </a:lnTo>
                <a:lnTo>
                  <a:pt x="3962" y="73914"/>
                </a:lnTo>
                <a:lnTo>
                  <a:pt x="14960" y="90652"/>
                </a:lnTo>
                <a:lnTo>
                  <a:pt x="31610" y="101866"/>
                </a:lnTo>
                <a:lnTo>
                  <a:pt x="52539" y="105956"/>
                </a:lnTo>
                <a:lnTo>
                  <a:pt x="65951" y="104686"/>
                </a:lnTo>
                <a:lnTo>
                  <a:pt x="77000" y="101041"/>
                </a:lnTo>
                <a:lnTo>
                  <a:pt x="86309" y="95275"/>
                </a:lnTo>
                <a:lnTo>
                  <a:pt x="94538" y="87668"/>
                </a:lnTo>
                <a:close/>
              </a:path>
              <a:path w="1092834" h="247015" extrusionOk="0">
                <a:moveTo>
                  <a:pt x="209423" y="245084"/>
                </a:moveTo>
                <a:lnTo>
                  <a:pt x="199644" y="222110"/>
                </a:lnTo>
                <a:lnTo>
                  <a:pt x="191173" y="202209"/>
                </a:lnTo>
                <a:lnTo>
                  <a:pt x="177038" y="168986"/>
                </a:lnTo>
                <a:lnTo>
                  <a:pt x="168452" y="148805"/>
                </a:lnTo>
                <a:lnTo>
                  <a:pt x="168452" y="202209"/>
                </a:lnTo>
                <a:lnTo>
                  <a:pt x="141224" y="202209"/>
                </a:lnTo>
                <a:lnTo>
                  <a:pt x="154838" y="168986"/>
                </a:lnTo>
                <a:lnTo>
                  <a:pt x="168452" y="202209"/>
                </a:lnTo>
                <a:lnTo>
                  <a:pt x="168452" y="148805"/>
                </a:lnTo>
                <a:lnTo>
                  <a:pt x="165519" y="141909"/>
                </a:lnTo>
                <a:lnTo>
                  <a:pt x="144741" y="141909"/>
                </a:lnTo>
                <a:lnTo>
                  <a:pt x="100838" y="245084"/>
                </a:lnTo>
                <a:lnTo>
                  <a:pt x="123812" y="245084"/>
                </a:lnTo>
                <a:lnTo>
                  <a:pt x="133184" y="222110"/>
                </a:lnTo>
                <a:lnTo>
                  <a:pt x="176504" y="222110"/>
                </a:lnTo>
                <a:lnTo>
                  <a:pt x="185864" y="245084"/>
                </a:lnTo>
                <a:lnTo>
                  <a:pt x="209423" y="245084"/>
                </a:lnTo>
                <a:close/>
              </a:path>
              <a:path w="1092834" h="247015" extrusionOk="0">
                <a:moveTo>
                  <a:pt x="211035" y="52692"/>
                </a:moveTo>
                <a:lnTo>
                  <a:pt x="206997" y="32169"/>
                </a:lnTo>
                <a:lnTo>
                  <a:pt x="199339" y="20789"/>
                </a:lnTo>
                <a:lnTo>
                  <a:pt x="195732" y="15417"/>
                </a:lnTo>
                <a:lnTo>
                  <a:pt x="187477" y="10007"/>
                </a:lnTo>
                <a:lnTo>
                  <a:pt x="187477" y="53276"/>
                </a:lnTo>
                <a:lnTo>
                  <a:pt x="185216" y="65671"/>
                </a:lnTo>
                <a:lnTo>
                  <a:pt x="178904" y="75806"/>
                </a:lnTo>
                <a:lnTo>
                  <a:pt x="169189" y="82664"/>
                </a:lnTo>
                <a:lnTo>
                  <a:pt x="156743" y="85178"/>
                </a:lnTo>
                <a:lnTo>
                  <a:pt x="144233" y="82613"/>
                </a:lnTo>
                <a:lnTo>
                  <a:pt x="134416" y="75666"/>
                </a:lnTo>
                <a:lnTo>
                  <a:pt x="128003" y="65417"/>
                </a:lnTo>
                <a:lnTo>
                  <a:pt x="125768" y="53276"/>
                </a:lnTo>
                <a:lnTo>
                  <a:pt x="125717" y="52692"/>
                </a:lnTo>
                <a:lnTo>
                  <a:pt x="127965" y="40297"/>
                </a:lnTo>
                <a:lnTo>
                  <a:pt x="134277" y="30149"/>
                </a:lnTo>
                <a:lnTo>
                  <a:pt x="143992" y="23304"/>
                </a:lnTo>
                <a:lnTo>
                  <a:pt x="156451" y="20789"/>
                </a:lnTo>
                <a:lnTo>
                  <a:pt x="168948" y="23342"/>
                </a:lnTo>
                <a:lnTo>
                  <a:pt x="178765" y="30302"/>
                </a:lnTo>
                <a:lnTo>
                  <a:pt x="185178" y="40538"/>
                </a:lnTo>
                <a:lnTo>
                  <a:pt x="187413" y="52692"/>
                </a:lnTo>
                <a:lnTo>
                  <a:pt x="187477" y="53276"/>
                </a:lnTo>
                <a:lnTo>
                  <a:pt x="187477" y="10007"/>
                </a:lnTo>
                <a:lnTo>
                  <a:pt x="178562" y="4140"/>
                </a:lnTo>
                <a:lnTo>
                  <a:pt x="156743" y="0"/>
                </a:lnTo>
                <a:lnTo>
                  <a:pt x="134874" y="4178"/>
                </a:lnTo>
                <a:lnTo>
                  <a:pt x="117589" y="15570"/>
                </a:lnTo>
                <a:lnTo>
                  <a:pt x="106235" y="32410"/>
                </a:lnTo>
                <a:lnTo>
                  <a:pt x="102209" y="52692"/>
                </a:lnTo>
                <a:lnTo>
                  <a:pt x="102158" y="53276"/>
                </a:lnTo>
                <a:lnTo>
                  <a:pt x="106184" y="73787"/>
                </a:lnTo>
                <a:lnTo>
                  <a:pt x="117449" y="90538"/>
                </a:lnTo>
                <a:lnTo>
                  <a:pt x="134620" y="101815"/>
                </a:lnTo>
                <a:lnTo>
                  <a:pt x="156451" y="105956"/>
                </a:lnTo>
                <a:lnTo>
                  <a:pt x="178308" y="101765"/>
                </a:lnTo>
                <a:lnTo>
                  <a:pt x="195592" y="90385"/>
                </a:lnTo>
                <a:lnTo>
                  <a:pt x="199110" y="85178"/>
                </a:lnTo>
                <a:lnTo>
                  <a:pt x="206946" y="73545"/>
                </a:lnTo>
                <a:lnTo>
                  <a:pt x="210972" y="53276"/>
                </a:lnTo>
                <a:lnTo>
                  <a:pt x="211035" y="52692"/>
                </a:lnTo>
                <a:close/>
              </a:path>
              <a:path w="1092834" h="247015" extrusionOk="0">
                <a:moveTo>
                  <a:pt x="313347" y="142646"/>
                </a:moveTo>
                <a:lnTo>
                  <a:pt x="291096" y="142646"/>
                </a:lnTo>
                <a:lnTo>
                  <a:pt x="291096" y="205714"/>
                </a:lnTo>
                <a:lnTo>
                  <a:pt x="243090" y="142646"/>
                </a:lnTo>
                <a:lnTo>
                  <a:pt x="222313" y="142646"/>
                </a:lnTo>
                <a:lnTo>
                  <a:pt x="222313" y="245084"/>
                </a:lnTo>
                <a:lnTo>
                  <a:pt x="244563" y="245084"/>
                </a:lnTo>
                <a:lnTo>
                  <a:pt x="244563" y="179959"/>
                </a:lnTo>
                <a:lnTo>
                  <a:pt x="294170" y="245084"/>
                </a:lnTo>
                <a:lnTo>
                  <a:pt x="313347" y="245084"/>
                </a:lnTo>
                <a:lnTo>
                  <a:pt x="313347" y="142646"/>
                </a:lnTo>
                <a:close/>
              </a:path>
              <a:path w="1092834" h="247015" extrusionOk="0">
                <a:moveTo>
                  <a:pt x="332498" y="52692"/>
                </a:moveTo>
                <a:lnTo>
                  <a:pt x="328460" y="32169"/>
                </a:lnTo>
                <a:lnTo>
                  <a:pt x="320814" y="20789"/>
                </a:lnTo>
                <a:lnTo>
                  <a:pt x="317207" y="15417"/>
                </a:lnTo>
                <a:lnTo>
                  <a:pt x="308940" y="9994"/>
                </a:lnTo>
                <a:lnTo>
                  <a:pt x="308940" y="53276"/>
                </a:lnTo>
                <a:lnTo>
                  <a:pt x="306692" y="65671"/>
                </a:lnTo>
                <a:lnTo>
                  <a:pt x="300380" y="75806"/>
                </a:lnTo>
                <a:lnTo>
                  <a:pt x="290664" y="82664"/>
                </a:lnTo>
                <a:lnTo>
                  <a:pt x="278206" y="85178"/>
                </a:lnTo>
                <a:lnTo>
                  <a:pt x="265709" y="82613"/>
                </a:lnTo>
                <a:lnTo>
                  <a:pt x="255892" y="75666"/>
                </a:lnTo>
                <a:lnTo>
                  <a:pt x="249478" y="65417"/>
                </a:lnTo>
                <a:lnTo>
                  <a:pt x="247230" y="53276"/>
                </a:lnTo>
                <a:lnTo>
                  <a:pt x="247180" y="52692"/>
                </a:lnTo>
                <a:lnTo>
                  <a:pt x="249428" y="40297"/>
                </a:lnTo>
                <a:lnTo>
                  <a:pt x="255739" y="30149"/>
                </a:lnTo>
                <a:lnTo>
                  <a:pt x="265455" y="23304"/>
                </a:lnTo>
                <a:lnTo>
                  <a:pt x="277914" y="20789"/>
                </a:lnTo>
                <a:lnTo>
                  <a:pt x="290423" y="23342"/>
                </a:lnTo>
                <a:lnTo>
                  <a:pt x="300228" y="30302"/>
                </a:lnTo>
                <a:lnTo>
                  <a:pt x="306641" y="40538"/>
                </a:lnTo>
                <a:lnTo>
                  <a:pt x="308889" y="52692"/>
                </a:lnTo>
                <a:lnTo>
                  <a:pt x="308940" y="53276"/>
                </a:lnTo>
                <a:lnTo>
                  <a:pt x="308940" y="9994"/>
                </a:lnTo>
                <a:lnTo>
                  <a:pt x="300024" y="4140"/>
                </a:lnTo>
                <a:lnTo>
                  <a:pt x="278206" y="0"/>
                </a:lnTo>
                <a:lnTo>
                  <a:pt x="256336" y="4178"/>
                </a:lnTo>
                <a:lnTo>
                  <a:pt x="239064" y="15570"/>
                </a:lnTo>
                <a:lnTo>
                  <a:pt x="227711" y="32410"/>
                </a:lnTo>
                <a:lnTo>
                  <a:pt x="223685" y="52692"/>
                </a:lnTo>
                <a:lnTo>
                  <a:pt x="223621" y="53276"/>
                </a:lnTo>
                <a:lnTo>
                  <a:pt x="227660" y="73787"/>
                </a:lnTo>
                <a:lnTo>
                  <a:pt x="238912" y="90538"/>
                </a:lnTo>
                <a:lnTo>
                  <a:pt x="256095" y="101815"/>
                </a:lnTo>
                <a:lnTo>
                  <a:pt x="277914" y="105956"/>
                </a:lnTo>
                <a:lnTo>
                  <a:pt x="299783" y="101765"/>
                </a:lnTo>
                <a:lnTo>
                  <a:pt x="317055" y="90385"/>
                </a:lnTo>
                <a:lnTo>
                  <a:pt x="320573" y="85178"/>
                </a:lnTo>
                <a:lnTo>
                  <a:pt x="328422" y="73545"/>
                </a:lnTo>
                <a:lnTo>
                  <a:pt x="332447" y="53276"/>
                </a:lnTo>
                <a:lnTo>
                  <a:pt x="332498" y="52692"/>
                </a:lnTo>
                <a:close/>
              </a:path>
              <a:path w="1092834" h="247015" extrusionOk="0">
                <a:moveTo>
                  <a:pt x="430707" y="37172"/>
                </a:moveTo>
                <a:lnTo>
                  <a:pt x="428015" y="22809"/>
                </a:lnTo>
                <a:lnTo>
                  <a:pt x="427532" y="22110"/>
                </a:lnTo>
                <a:lnTo>
                  <a:pt x="420268" y="11620"/>
                </a:lnTo>
                <a:lnTo>
                  <a:pt x="407924" y="4356"/>
                </a:lnTo>
                <a:lnTo>
                  <a:pt x="407873" y="27520"/>
                </a:lnTo>
                <a:lnTo>
                  <a:pt x="407873" y="46685"/>
                </a:lnTo>
                <a:lnTo>
                  <a:pt x="401294" y="53416"/>
                </a:lnTo>
                <a:lnTo>
                  <a:pt x="372160" y="53416"/>
                </a:lnTo>
                <a:lnTo>
                  <a:pt x="372160" y="22110"/>
                </a:lnTo>
                <a:lnTo>
                  <a:pt x="400850" y="22110"/>
                </a:lnTo>
                <a:lnTo>
                  <a:pt x="407873" y="27520"/>
                </a:lnTo>
                <a:lnTo>
                  <a:pt x="407873" y="4356"/>
                </a:lnTo>
                <a:lnTo>
                  <a:pt x="391477" y="1765"/>
                </a:lnTo>
                <a:lnTo>
                  <a:pt x="349631" y="1765"/>
                </a:lnTo>
                <a:lnTo>
                  <a:pt x="349631" y="104203"/>
                </a:lnTo>
                <a:lnTo>
                  <a:pt x="372160" y="104203"/>
                </a:lnTo>
                <a:lnTo>
                  <a:pt x="372160" y="73469"/>
                </a:lnTo>
                <a:lnTo>
                  <a:pt x="389280" y="73469"/>
                </a:lnTo>
                <a:lnTo>
                  <a:pt x="427215" y="53416"/>
                </a:lnTo>
                <a:lnTo>
                  <a:pt x="430682" y="37617"/>
                </a:lnTo>
                <a:lnTo>
                  <a:pt x="430707" y="37172"/>
                </a:lnTo>
                <a:close/>
              </a:path>
              <a:path w="1092834" h="247015" extrusionOk="0">
                <a:moveTo>
                  <a:pt x="434809" y="245084"/>
                </a:moveTo>
                <a:lnTo>
                  <a:pt x="425030" y="222110"/>
                </a:lnTo>
                <a:lnTo>
                  <a:pt x="416560" y="202209"/>
                </a:lnTo>
                <a:lnTo>
                  <a:pt x="402424" y="168986"/>
                </a:lnTo>
                <a:lnTo>
                  <a:pt x="393839" y="148805"/>
                </a:lnTo>
                <a:lnTo>
                  <a:pt x="393839" y="202209"/>
                </a:lnTo>
                <a:lnTo>
                  <a:pt x="366610" y="202209"/>
                </a:lnTo>
                <a:lnTo>
                  <a:pt x="380225" y="168986"/>
                </a:lnTo>
                <a:lnTo>
                  <a:pt x="393839" y="202209"/>
                </a:lnTo>
                <a:lnTo>
                  <a:pt x="393839" y="148805"/>
                </a:lnTo>
                <a:lnTo>
                  <a:pt x="390906" y="141909"/>
                </a:lnTo>
                <a:lnTo>
                  <a:pt x="370128" y="141909"/>
                </a:lnTo>
                <a:lnTo>
                  <a:pt x="326224" y="245084"/>
                </a:lnTo>
                <a:lnTo>
                  <a:pt x="349199" y="245084"/>
                </a:lnTo>
                <a:lnTo>
                  <a:pt x="358571" y="222110"/>
                </a:lnTo>
                <a:lnTo>
                  <a:pt x="401878" y="222110"/>
                </a:lnTo>
                <a:lnTo>
                  <a:pt x="411251" y="245084"/>
                </a:lnTo>
                <a:lnTo>
                  <a:pt x="434809" y="245084"/>
                </a:lnTo>
                <a:close/>
              </a:path>
              <a:path w="1092834" h="247015" extrusionOk="0">
                <a:moveTo>
                  <a:pt x="522465" y="84150"/>
                </a:moveTo>
                <a:lnTo>
                  <a:pt x="466852" y="84150"/>
                </a:lnTo>
                <a:lnTo>
                  <a:pt x="466852" y="62636"/>
                </a:lnTo>
                <a:lnTo>
                  <a:pt x="515150" y="62636"/>
                </a:lnTo>
                <a:lnTo>
                  <a:pt x="515150" y="42595"/>
                </a:lnTo>
                <a:lnTo>
                  <a:pt x="466852" y="42595"/>
                </a:lnTo>
                <a:lnTo>
                  <a:pt x="466852" y="21805"/>
                </a:lnTo>
                <a:lnTo>
                  <a:pt x="521728" y="21805"/>
                </a:lnTo>
                <a:lnTo>
                  <a:pt x="521728" y="1752"/>
                </a:lnTo>
                <a:lnTo>
                  <a:pt x="444461" y="1752"/>
                </a:lnTo>
                <a:lnTo>
                  <a:pt x="444461" y="104203"/>
                </a:lnTo>
                <a:lnTo>
                  <a:pt x="522465" y="104203"/>
                </a:lnTo>
                <a:lnTo>
                  <a:pt x="522465" y="84150"/>
                </a:lnTo>
                <a:close/>
              </a:path>
              <a:path w="1092834" h="247015" extrusionOk="0">
                <a:moveTo>
                  <a:pt x="542086" y="193573"/>
                </a:moveTo>
                <a:lnTo>
                  <a:pt x="538099" y="173456"/>
                </a:lnTo>
                <a:lnTo>
                  <a:pt x="530860" y="162979"/>
                </a:lnTo>
                <a:lnTo>
                  <a:pt x="526935" y="157302"/>
                </a:lnTo>
                <a:lnTo>
                  <a:pt x="518528" y="152057"/>
                </a:lnTo>
                <a:lnTo>
                  <a:pt x="518528" y="194157"/>
                </a:lnTo>
                <a:lnTo>
                  <a:pt x="516293" y="206590"/>
                </a:lnTo>
                <a:lnTo>
                  <a:pt x="510006" y="216268"/>
                </a:lnTo>
                <a:lnTo>
                  <a:pt x="500253" y="222529"/>
                </a:lnTo>
                <a:lnTo>
                  <a:pt x="487654" y="224751"/>
                </a:lnTo>
                <a:lnTo>
                  <a:pt x="470230" y="224751"/>
                </a:lnTo>
                <a:lnTo>
                  <a:pt x="470230" y="162979"/>
                </a:lnTo>
                <a:lnTo>
                  <a:pt x="487654" y="162979"/>
                </a:lnTo>
                <a:lnTo>
                  <a:pt x="518464" y="193573"/>
                </a:lnTo>
                <a:lnTo>
                  <a:pt x="518528" y="194157"/>
                </a:lnTo>
                <a:lnTo>
                  <a:pt x="518528" y="152057"/>
                </a:lnTo>
                <a:lnTo>
                  <a:pt x="509739" y="146558"/>
                </a:lnTo>
                <a:lnTo>
                  <a:pt x="487654" y="142646"/>
                </a:lnTo>
                <a:lnTo>
                  <a:pt x="447700" y="142646"/>
                </a:lnTo>
                <a:lnTo>
                  <a:pt x="447700" y="245084"/>
                </a:lnTo>
                <a:lnTo>
                  <a:pt x="487654" y="245084"/>
                </a:lnTo>
                <a:lnTo>
                  <a:pt x="509739" y="241134"/>
                </a:lnTo>
                <a:lnTo>
                  <a:pt x="526935" y="230289"/>
                </a:lnTo>
                <a:lnTo>
                  <a:pt x="530733" y="224751"/>
                </a:lnTo>
                <a:lnTo>
                  <a:pt x="538099" y="214033"/>
                </a:lnTo>
                <a:lnTo>
                  <a:pt x="542023" y="194157"/>
                </a:lnTo>
                <a:lnTo>
                  <a:pt x="542086" y="193573"/>
                </a:lnTo>
                <a:close/>
              </a:path>
              <a:path w="1092834" h="247015" extrusionOk="0">
                <a:moveTo>
                  <a:pt x="628129" y="104203"/>
                </a:moveTo>
                <a:lnTo>
                  <a:pt x="605713" y="71424"/>
                </a:lnTo>
                <a:lnTo>
                  <a:pt x="603110" y="67614"/>
                </a:lnTo>
                <a:lnTo>
                  <a:pt x="612038" y="62941"/>
                </a:lnTo>
                <a:lnTo>
                  <a:pt x="618972" y="56121"/>
                </a:lnTo>
                <a:lnTo>
                  <a:pt x="621271" y="51523"/>
                </a:lnTo>
                <a:lnTo>
                  <a:pt x="623468" y="47117"/>
                </a:lnTo>
                <a:lnTo>
                  <a:pt x="624941" y="36741"/>
                </a:lnTo>
                <a:lnTo>
                  <a:pt x="625068" y="35572"/>
                </a:lnTo>
                <a:lnTo>
                  <a:pt x="622554" y="22110"/>
                </a:lnTo>
                <a:lnTo>
                  <a:pt x="622427" y="21386"/>
                </a:lnTo>
                <a:lnTo>
                  <a:pt x="614807" y="10756"/>
                </a:lnTo>
                <a:lnTo>
                  <a:pt x="602653" y="4076"/>
                </a:lnTo>
                <a:lnTo>
                  <a:pt x="602234" y="4025"/>
                </a:lnTo>
                <a:lnTo>
                  <a:pt x="602234" y="27076"/>
                </a:lnTo>
                <a:lnTo>
                  <a:pt x="602234" y="45669"/>
                </a:lnTo>
                <a:lnTo>
                  <a:pt x="595934" y="51523"/>
                </a:lnTo>
                <a:lnTo>
                  <a:pt x="562140" y="51523"/>
                </a:lnTo>
                <a:lnTo>
                  <a:pt x="562140" y="22110"/>
                </a:lnTo>
                <a:lnTo>
                  <a:pt x="595503" y="22110"/>
                </a:lnTo>
                <a:lnTo>
                  <a:pt x="602234" y="27076"/>
                </a:lnTo>
                <a:lnTo>
                  <a:pt x="602234" y="4025"/>
                </a:lnTo>
                <a:lnTo>
                  <a:pt x="586422" y="1765"/>
                </a:lnTo>
                <a:lnTo>
                  <a:pt x="539597" y="1765"/>
                </a:lnTo>
                <a:lnTo>
                  <a:pt x="539597" y="104203"/>
                </a:lnTo>
                <a:lnTo>
                  <a:pt x="562140" y="104203"/>
                </a:lnTo>
                <a:lnTo>
                  <a:pt x="562140" y="71424"/>
                </a:lnTo>
                <a:lnTo>
                  <a:pt x="579843" y="71424"/>
                </a:lnTo>
                <a:lnTo>
                  <a:pt x="601802" y="104203"/>
                </a:lnTo>
                <a:lnTo>
                  <a:pt x="628129" y="104203"/>
                </a:lnTo>
                <a:close/>
              </a:path>
              <a:path w="1092834" h="247015" extrusionOk="0">
                <a:moveTo>
                  <a:pt x="651687" y="245084"/>
                </a:moveTo>
                <a:lnTo>
                  <a:pt x="641921" y="222110"/>
                </a:lnTo>
                <a:lnTo>
                  <a:pt x="633450" y="202209"/>
                </a:lnTo>
                <a:lnTo>
                  <a:pt x="619315" y="168986"/>
                </a:lnTo>
                <a:lnTo>
                  <a:pt x="610717" y="148805"/>
                </a:lnTo>
                <a:lnTo>
                  <a:pt x="610717" y="202209"/>
                </a:lnTo>
                <a:lnTo>
                  <a:pt x="583488" y="202209"/>
                </a:lnTo>
                <a:lnTo>
                  <a:pt x="597103" y="168986"/>
                </a:lnTo>
                <a:lnTo>
                  <a:pt x="610717" y="202209"/>
                </a:lnTo>
                <a:lnTo>
                  <a:pt x="610717" y="148805"/>
                </a:lnTo>
                <a:lnTo>
                  <a:pt x="607783" y="141909"/>
                </a:lnTo>
                <a:lnTo>
                  <a:pt x="587006" y="141909"/>
                </a:lnTo>
                <a:lnTo>
                  <a:pt x="543090" y="245084"/>
                </a:lnTo>
                <a:lnTo>
                  <a:pt x="566077" y="245084"/>
                </a:lnTo>
                <a:lnTo>
                  <a:pt x="575437" y="222110"/>
                </a:lnTo>
                <a:lnTo>
                  <a:pt x="618769" y="222110"/>
                </a:lnTo>
                <a:lnTo>
                  <a:pt x="628129" y="245084"/>
                </a:lnTo>
                <a:lnTo>
                  <a:pt x="651687" y="245084"/>
                </a:lnTo>
                <a:close/>
              </a:path>
              <a:path w="1092834" h="247015" extrusionOk="0">
                <a:moveTo>
                  <a:pt x="742289" y="104203"/>
                </a:moveTo>
                <a:lnTo>
                  <a:pt x="732510" y="81229"/>
                </a:lnTo>
                <a:lnTo>
                  <a:pt x="724039" y="61328"/>
                </a:lnTo>
                <a:lnTo>
                  <a:pt x="709904" y="28105"/>
                </a:lnTo>
                <a:lnTo>
                  <a:pt x="701319" y="7924"/>
                </a:lnTo>
                <a:lnTo>
                  <a:pt x="701319" y="61328"/>
                </a:lnTo>
                <a:lnTo>
                  <a:pt x="674103" y="61328"/>
                </a:lnTo>
                <a:lnTo>
                  <a:pt x="687705" y="28105"/>
                </a:lnTo>
                <a:lnTo>
                  <a:pt x="701319" y="61328"/>
                </a:lnTo>
                <a:lnTo>
                  <a:pt x="701319" y="7924"/>
                </a:lnTo>
                <a:lnTo>
                  <a:pt x="698385" y="1028"/>
                </a:lnTo>
                <a:lnTo>
                  <a:pt x="677608" y="1028"/>
                </a:lnTo>
                <a:lnTo>
                  <a:pt x="633704" y="104203"/>
                </a:lnTo>
                <a:lnTo>
                  <a:pt x="656678" y="104203"/>
                </a:lnTo>
                <a:lnTo>
                  <a:pt x="666051" y="81229"/>
                </a:lnTo>
                <a:lnTo>
                  <a:pt x="709371" y="81229"/>
                </a:lnTo>
                <a:lnTo>
                  <a:pt x="718731" y="104203"/>
                </a:lnTo>
                <a:lnTo>
                  <a:pt x="742289" y="104203"/>
                </a:lnTo>
                <a:close/>
              </a:path>
              <a:path w="1092834" h="247015" extrusionOk="0">
                <a:moveTo>
                  <a:pt x="819543" y="1765"/>
                </a:moveTo>
                <a:lnTo>
                  <a:pt x="734669" y="1765"/>
                </a:lnTo>
                <a:lnTo>
                  <a:pt x="734669" y="22542"/>
                </a:lnTo>
                <a:lnTo>
                  <a:pt x="765835" y="22542"/>
                </a:lnTo>
                <a:lnTo>
                  <a:pt x="765835" y="104203"/>
                </a:lnTo>
                <a:lnTo>
                  <a:pt x="788377" y="104203"/>
                </a:lnTo>
                <a:lnTo>
                  <a:pt x="788377" y="22542"/>
                </a:lnTo>
                <a:lnTo>
                  <a:pt x="819543" y="22542"/>
                </a:lnTo>
                <a:lnTo>
                  <a:pt x="819543" y="1765"/>
                </a:lnTo>
                <a:close/>
              </a:path>
              <a:path w="1092834" h="247015" extrusionOk="0">
                <a:moveTo>
                  <a:pt x="857465" y="1752"/>
                </a:moveTo>
                <a:lnTo>
                  <a:pt x="834923" y="1752"/>
                </a:lnTo>
                <a:lnTo>
                  <a:pt x="834923" y="104203"/>
                </a:lnTo>
                <a:lnTo>
                  <a:pt x="857465" y="104203"/>
                </a:lnTo>
                <a:lnTo>
                  <a:pt x="857465" y="1752"/>
                </a:lnTo>
                <a:close/>
              </a:path>
              <a:path w="1092834" h="247015" extrusionOk="0">
                <a:moveTo>
                  <a:pt x="984491" y="52692"/>
                </a:moveTo>
                <a:lnTo>
                  <a:pt x="980452" y="32169"/>
                </a:lnTo>
                <a:lnTo>
                  <a:pt x="972807" y="20789"/>
                </a:lnTo>
                <a:lnTo>
                  <a:pt x="969200" y="15417"/>
                </a:lnTo>
                <a:lnTo>
                  <a:pt x="960932" y="9994"/>
                </a:lnTo>
                <a:lnTo>
                  <a:pt x="960932" y="53276"/>
                </a:lnTo>
                <a:lnTo>
                  <a:pt x="958684" y="65671"/>
                </a:lnTo>
                <a:lnTo>
                  <a:pt x="952373" y="75806"/>
                </a:lnTo>
                <a:lnTo>
                  <a:pt x="942657" y="82664"/>
                </a:lnTo>
                <a:lnTo>
                  <a:pt x="930198" y="85178"/>
                </a:lnTo>
                <a:lnTo>
                  <a:pt x="917689" y="82613"/>
                </a:lnTo>
                <a:lnTo>
                  <a:pt x="907884" y="75666"/>
                </a:lnTo>
                <a:lnTo>
                  <a:pt x="901471" y="65417"/>
                </a:lnTo>
                <a:lnTo>
                  <a:pt x="899223" y="53276"/>
                </a:lnTo>
                <a:lnTo>
                  <a:pt x="899172" y="52692"/>
                </a:lnTo>
                <a:lnTo>
                  <a:pt x="901420" y="40297"/>
                </a:lnTo>
                <a:lnTo>
                  <a:pt x="907732" y="30149"/>
                </a:lnTo>
                <a:lnTo>
                  <a:pt x="917448" y="23304"/>
                </a:lnTo>
                <a:lnTo>
                  <a:pt x="929906" y="20789"/>
                </a:lnTo>
                <a:lnTo>
                  <a:pt x="942416" y="23342"/>
                </a:lnTo>
                <a:lnTo>
                  <a:pt x="952220" y="30302"/>
                </a:lnTo>
                <a:lnTo>
                  <a:pt x="958634" y="40538"/>
                </a:lnTo>
                <a:lnTo>
                  <a:pt x="960882" y="52692"/>
                </a:lnTo>
                <a:lnTo>
                  <a:pt x="960932" y="53276"/>
                </a:lnTo>
                <a:lnTo>
                  <a:pt x="960932" y="9994"/>
                </a:lnTo>
                <a:lnTo>
                  <a:pt x="952017" y="4140"/>
                </a:lnTo>
                <a:lnTo>
                  <a:pt x="930198" y="0"/>
                </a:lnTo>
                <a:lnTo>
                  <a:pt x="908329" y="4178"/>
                </a:lnTo>
                <a:lnTo>
                  <a:pt x="891044" y="15570"/>
                </a:lnTo>
                <a:lnTo>
                  <a:pt x="879690" y="32410"/>
                </a:lnTo>
                <a:lnTo>
                  <a:pt x="875665" y="52692"/>
                </a:lnTo>
                <a:lnTo>
                  <a:pt x="875601" y="53276"/>
                </a:lnTo>
                <a:lnTo>
                  <a:pt x="879640" y="73787"/>
                </a:lnTo>
                <a:lnTo>
                  <a:pt x="890905" y="90538"/>
                </a:lnTo>
                <a:lnTo>
                  <a:pt x="908088" y="101815"/>
                </a:lnTo>
                <a:lnTo>
                  <a:pt x="929906" y="105956"/>
                </a:lnTo>
                <a:lnTo>
                  <a:pt x="951776" y="101765"/>
                </a:lnTo>
                <a:lnTo>
                  <a:pt x="969048" y="90385"/>
                </a:lnTo>
                <a:lnTo>
                  <a:pt x="972566" y="85178"/>
                </a:lnTo>
                <a:lnTo>
                  <a:pt x="980401" y="73545"/>
                </a:lnTo>
                <a:lnTo>
                  <a:pt x="984427" y="53276"/>
                </a:lnTo>
                <a:lnTo>
                  <a:pt x="984491" y="52692"/>
                </a:lnTo>
                <a:close/>
              </a:path>
              <a:path w="1092834" h="247015" extrusionOk="0">
                <a:moveTo>
                  <a:pt x="1092644" y="1752"/>
                </a:moveTo>
                <a:lnTo>
                  <a:pt x="1070406" y="1752"/>
                </a:lnTo>
                <a:lnTo>
                  <a:pt x="1070406" y="64833"/>
                </a:lnTo>
                <a:lnTo>
                  <a:pt x="1022400" y="1752"/>
                </a:lnTo>
                <a:lnTo>
                  <a:pt x="1001610" y="1752"/>
                </a:lnTo>
                <a:lnTo>
                  <a:pt x="1001610" y="104203"/>
                </a:lnTo>
                <a:lnTo>
                  <a:pt x="1023861" y="104203"/>
                </a:lnTo>
                <a:lnTo>
                  <a:pt x="1023861" y="39077"/>
                </a:lnTo>
                <a:lnTo>
                  <a:pt x="1073467" y="104203"/>
                </a:lnTo>
                <a:lnTo>
                  <a:pt x="1092644" y="104203"/>
                </a:lnTo>
                <a:lnTo>
                  <a:pt x="1092644" y="1752"/>
                </a:lnTo>
                <a:close/>
              </a:path>
            </a:pathLst>
          </a:custGeom>
          <a:solidFill>
            <a:srgbClr val="0621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20" name="Google Shape;120;p6"/>
          <p:cNvPicPr preferRelativeResize="0"/>
          <p:nvPr/>
        </p:nvPicPr>
        <p:blipFill rotWithShape="1">
          <a:blip r:embed="rId5">
            <a:alphaModFix/>
          </a:blip>
          <a:srcRect/>
          <a:stretch/>
        </p:blipFill>
        <p:spPr>
          <a:xfrm>
            <a:off x="987768" y="6008890"/>
            <a:ext cx="725765" cy="631734"/>
          </a:xfrm>
          <a:prstGeom prst="rect">
            <a:avLst/>
          </a:prstGeom>
          <a:noFill/>
          <a:ln>
            <a:noFill/>
          </a:ln>
        </p:spPr>
      </p:pic>
      <p:sp>
        <p:nvSpPr>
          <p:cNvPr id="121" name="Google Shape;121;p6"/>
          <p:cNvSpPr txBox="1">
            <a:spLocks noGrp="1"/>
          </p:cNvSpPr>
          <p:nvPr>
            <p:ph type="title"/>
          </p:nvPr>
        </p:nvSpPr>
        <p:spPr>
          <a:xfrm>
            <a:off x="1436300" y="704118"/>
            <a:ext cx="9664062" cy="751488"/>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4800" b="1">
                <a:solidFill>
                  <a:srgbClr val="2D5C9E"/>
                </a:solidFill>
                <a:latin typeface="Helvetica Neue"/>
                <a:ea typeface="Helvetica Neue"/>
                <a:cs typeface="Helvetica Neue"/>
                <a:sym typeface="Helvetica Neue"/>
              </a:rPr>
              <a:t>Behavior Continuum </a:t>
            </a:r>
            <a:r>
              <a:rPr lang="en-US" sz="4800">
                <a:solidFill>
                  <a:srgbClr val="00B07D"/>
                </a:solidFill>
              </a:rPr>
              <a:t>Application</a:t>
            </a:r>
            <a:endParaRPr sz="4800">
              <a:solidFill>
                <a:srgbClr val="00B07D"/>
              </a:solidFill>
            </a:endParaRPr>
          </a:p>
        </p:txBody>
      </p:sp>
      <p:sp>
        <p:nvSpPr>
          <p:cNvPr id="122" name="Google Shape;122;p6"/>
          <p:cNvSpPr txBox="1"/>
          <p:nvPr/>
        </p:nvSpPr>
        <p:spPr>
          <a:xfrm>
            <a:off x="1436300" y="2544557"/>
            <a:ext cx="5814060" cy="93358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900" b="1">
                <a:solidFill>
                  <a:srgbClr val="2D5C9E"/>
                </a:solidFill>
                <a:latin typeface="Helvetica Neue"/>
                <a:ea typeface="Helvetica Neue"/>
                <a:cs typeface="Helvetica Neue"/>
                <a:sym typeface="Helvetica Neue"/>
              </a:rPr>
              <a:t>What would you do in this scenario? </a:t>
            </a:r>
            <a:endParaRPr/>
          </a:p>
          <a:p>
            <a:pPr marL="12700" marR="0" lvl="0" indent="0" algn="l" rtl="0">
              <a:lnSpc>
                <a:spcPct val="100000"/>
              </a:lnSpc>
              <a:spcBef>
                <a:spcPts val="100"/>
              </a:spcBef>
              <a:spcAft>
                <a:spcPts val="0"/>
              </a:spcAft>
              <a:buNone/>
            </a:pPr>
            <a:r>
              <a:rPr lang="en-US" sz="1900">
                <a:solidFill>
                  <a:srgbClr val="2D5C9E"/>
                </a:solidFill>
                <a:latin typeface="Helvetica Neue"/>
                <a:ea typeface="Helvetica Neue"/>
                <a:cs typeface="Helvetica Neue"/>
                <a:sym typeface="Helvetica Neue"/>
              </a:rPr>
              <a:t>On a scale of 1 to 5</a:t>
            </a:r>
            <a:endParaRPr sz="1900">
              <a:solidFill>
                <a:schemeClr val="dk1"/>
              </a:solidFill>
              <a:latin typeface="Helvetica Neue"/>
              <a:ea typeface="Helvetica Neue"/>
              <a:cs typeface="Helvetica Neue"/>
              <a:sym typeface="Helvetica Neue"/>
            </a:endParaRPr>
          </a:p>
          <a:p>
            <a:pPr marL="0" marR="0" lvl="0" indent="0" algn="l" rtl="0">
              <a:lnSpc>
                <a:spcPct val="100000"/>
              </a:lnSpc>
              <a:spcBef>
                <a:spcPts val="35"/>
              </a:spcBef>
              <a:spcAft>
                <a:spcPts val="0"/>
              </a:spcAft>
              <a:buNone/>
            </a:pPr>
            <a:endParaRPr sz="2100">
              <a:solidFill>
                <a:schemeClr val="dk1"/>
              </a:solidFill>
              <a:latin typeface="Helvetica Neue"/>
              <a:ea typeface="Helvetica Neue"/>
              <a:cs typeface="Helvetica Neue"/>
              <a:sym typeface="Helvetica Neue"/>
            </a:endParaRPr>
          </a:p>
        </p:txBody>
      </p:sp>
      <p:sp>
        <p:nvSpPr>
          <p:cNvPr id="123" name="Google Shape;123;p6"/>
          <p:cNvSpPr txBox="1"/>
          <p:nvPr/>
        </p:nvSpPr>
        <p:spPr>
          <a:xfrm>
            <a:off x="1459764" y="3478146"/>
            <a:ext cx="1323942" cy="782265"/>
          </a:xfrm>
          <a:prstGeom prst="rect">
            <a:avLst/>
          </a:prstGeom>
          <a:noFill/>
          <a:ln>
            <a:noFill/>
          </a:ln>
        </p:spPr>
        <p:txBody>
          <a:bodyPr spcFirstLastPara="1" wrap="square" lIns="0" tIns="12700" rIns="0" bIns="0" anchor="t" anchorCtr="0">
            <a:spAutoFit/>
          </a:bodyPr>
          <a:lstStyle/>
          <a:p>
            <a:pPr marL="0" marR="0" lvl="0" indent="0" algn="ctr" rtl="0">
              <a:lnSpc>
                <a:spcPct val="119400"/>
              </a:lnSpc>
              <a:spcBef>
                <a:spcPts val="0"/>
              </a:spcBef>
              <a:spcAft>
                <a:spcPts val="0"/>
              </a:spcAft>
              <a:buNone/>
            </a:pPr>
            <a:r>
              <a:rPr lang="en-US" sz="5000" b="1">
                <a:solidFill>
                  <a:srgbClr val="00AF7C"/>
                </a:solidFill>
                <a:latin typeface="Helvetica Neue"/>
                <a:ea typeface="Helvetica Neue"/>
                <a:cs typeface="Helvetica Neue"/>
                <a:sym typeface="Helvetica Neue"/>
              </a:rPr>
              <a:t>1.  </a:t>
            </a:r>
            <a:endParaRPr sz="5000">
              <a:solidFill>
                <a:schemeClr val="dk1"/>
              </a:solidFill>
              <a:latin typeface="Helvetica Neue"/>
              <a:ea typeface="Helvetica Neue"/>
              <a:cs typeface="Helvetica Neue"/>
              <a:sym typeface="Helvetica Neue"/>
            </a:endParaRPr>
          </a:p>
        </p:txBody>
      </p:sp>
      <p:sp>
        <p:nvSpPr>
          <p:cNvPr id="124" name="Google Shape;124;p6"/>
          <p:cNvSpPr txBox="1"/>
          <p:nvPr/>
        </p:nvSpPr>
        <p:spPr>
          <a:xfrm>
            <a:off x="511375" y="4344839"/>
            <a:ext cx="3220720" cy="782265"/>
          </a:xfrm>
          <a:prstGeom prst="rect">
            <a:avLst/>
          </a:prstGeom>
          <a:noFill/>
          <a:ln>
            <a:noFill/>
          </a:ln>
        </p:spPr>
        <p:txBody>
          <a:bodyPr spcFirstLastPara="1" wrap="square" lIns="0" tIns="12700" rIns="0" bIns="0" anchor="t" anchorCtr="0">
            <a:spAutoFit/>
          </a:bodyPr>
          <a:lstStyle/>
          <a:p>
            <a:pPr marL="0" marR="0" lvl="0" indent="0" algn="ctr" rtl="0">
              <a:lnSpc>
                <a:spcPct val="119400"/>
              </a:lnSpc>
              <a:spcBef>
                <a:spcPts val="0"/>
              </a:spcBef>
              <a:spcAft>
                <a:spcPts val="0"/>
              </a:spcAft>
              <a:buNone/>
            </a:pPr>
            <a:r>
              <a:rPr lang="en-US" sz="5000" b="1">
                <a:solidFill>
                  <a:srgbClr val="00AF7C"/>
                </a:solidFill>
                <a:latin typeface="Helvetica Neue"/>
                <a:ea typeface="Helvetica Neue"/>
                <a:cs typeface="Helvetica Neue"/>
                <a:sym typeface="Helvetica Neue"/>
              </a:rPr>
              <a:t>5.</a:t>
            </a:r>
            <a:endParaRPr sz="5000">
              <a:solidFill>
                <a:schemeClr val="dk1"/>
              </a:solidFill>
              <a:latin typeface="Helvetica Neue"/>
              <a:ea typeface="Helvetica Neue"/>
              <a:cs typeface="Helvetica Neue"/>
              <a:sym typeface="Helvetica Neue"/>
            </a:endParaRPr>
          </a:p>
        </p:txBody>
      </p:sp>
      <p:sp>
        <p:nvSpPr>
          <p:cNvPr id="125" name="Google Shape;125;p6"/>
          <p:cNvSpPr txBox="1"/>
          <p:nvPr/>
        </p:nvSpPr>
        <p:spPr>
          <a:xfrm>
            <a:off x="987768" y="3811943"/>
            <a:ext cx="6083084" cy="348813"/>
          </a:xfrm>
          <a:prstGeom prst="rect">
            <a:avLst/>
          </a:prstGeom>
          <a:noFill/>
          <a:ln>
            <a:noFill/>
          </a:ln>
        </p:spPr>
        <p:txBody>
          <a:bodyPr spcFirstLastPara="1" wrap="square" lIns="91425" tIns="45700" rIns="91425" bIns="45700" anchor="t" anchorCtr="0">
            <a:spAutoFit/>
          </a:bodyPr>
          <a:lstStyle/>
          <a:p>
            <a:pPr marL="0" marR="0" lvl="0" indent="0" algn="ctr" rtl="0">
              <a:lnSpc>
                <a:spcPct val="111666"/>
              </a:lnSpc>
              <a:spcBef>
                <a:spcPts val="0"/>
              </a:spcBef>
              <a:spcAft>
                <a:spcPts val="0"/>
              </a:spcAft>
              <a:buNone/>
            </a:pPr>
            <a:r>
              <a:rPr lang="en-US" sz="1800">
                <a:solidFill>
                  <a:srgbClr val="2D5C9E"/>
                </a:solidFill>
                <a:latin typeface="Helvetica Neue"/>
                <a:ea typeface="Helvetica Neue"/>
                <a:cs typeface="Helvetica Neue"/>
                <a:sym typeface="Helvetica Neue"/>
              </a:rPr>
              <a:t>Definitely </a:t>
            </a:r>
            <a:r>
              <a:rPr lang="en-US" sz="1800" b="1">
                <a:solidFill>
                  <a:srgbClr val="2D5C9E"/>
                </a:solidFill>
                <a:latin typeface="Helvetica Neue"/>
                <a:ea typeface="Helvetica Neue"/>
                <a:cs typeface="Helvetica Neue"/>
                <a:sym typeface="Helvetica Neue"/>
              </a:rPr>
              <a:t>do not</a:t>
            </a:r>
            <a:r>
              <a:rPr lang="en-US" sz="1800">
                <a:solidFill>
                  <a:srgbClr val="2D5C9E"/>
                </a:solidFill>
                <a:latin typeface="Helvetica Neue"/>
                <a:ea typeface="Helvetica Neue"/>
                <a:cs typeface="Helvetica Neue"/>
                <a:sym typeface="Helvetica Neue"/>
              </a:rPr>
              <a:t> intervene</a:t>
            </a:r>
            <a:endParaRPr sz="1800">
              <a:solidFill>
                <a:schemeClr val="dk1"/>
              </a:solidFill>
              <a:latin typeface="Helvetica Neue"/>
              <a:ea typeface="Helvetica Neue"/>
              <a:cs typeface="Helvetica Neue"/>
              <a:sym typeface="Helvetica Neue"/>
            </a:endParaRPr>
          </a:p>
        </p:txBody>
      </p:sp>
      <p:sp>
        <p:nvSpPr>
          <p:cNvPr id="126" name="Google Shape;126;p6"/>
          <p:cNvSpPr txBox="1"/>
          <p:nvPr/>
        </p:nvSpPr>
        <p:spPr>
          <a:xfrm>
            <a:off x="690553" y="4670482"/>
            <a:ext cx="6083084" cy="348813"/>
          </a:xfrm>
          <a:prstGeom prst="rect">
            <a:avLst/>
          </a:prstGeom>
          <a:noFill/>
          <a:ln>
            <a:noFill/>
          </a:ln>
        </p:spPr>
        <p:txBody>
          <a:bodyPr spcFirstLastPara="1" wrap="square" lIns="91425" tIns="45700" rIns="91425" bIns="45700" anchor="t" anchorCtr="0">
            <a:spAutoFit/>
          </a:bodyPr>
          <a:lstStyle/>
          <a:p>
            <a:pPr marL="0" marR="0" lvl="0" indent="0" algn="ctr" rtl="0">
              <a:lnSpc>
                <a:spcPct val="111666"/>
              </a:lnSpc>
              <a:spcBef>
                <a:spcPts val="0"/>
              </a:spcBef>
              <a:spcAft>
                <a:spcPts val="0"/>
              </a:spcAft>
              <a:buNone/>
            </a:pPr>
            <a:r>
              <a:rPr lang="en-US" sz="1800">
                <a:solidFill>
                  <a:srgbClr val="2D5C9E"/>
                </a:solidFill>
                <a:latin typeface="Helvetica Neue"/>
                <a:ea typeface="Helvetica Neue"/>
                <a:cs typeface="Helvetica Neue"/>
                <a:sym typeface="Helvetica Neue"/>
              </a:rPr>
              <a:t>Definitely </a:t>
            </a:r>
            <a:r>
              <a:rPr lang="en-US" sz="1800" b="1">
                <a:solidFill>
                  <a:srgbClr val="2D5C9E"/>
                </a:solidFill>
                <a:latin typeface="Helvetica Neue"/>
                <a:ea typeface="Helvetica Neue"/>
                <a:cs typeface="Helvetica Neue"/>
                <a:sym typeface="Helvetica Neue"/>
              </a:rPr>
              <a:t>intervene</a:t>
            </a:r>
            <a:endParaRPr sz="1800" b="1">
              <a:solidFill>
                <a:schemeClr val="dk1"/>
              </a:solidFill>
              <a:latin typeface="Helvetica Neue"/>
              <a:ea typeface="Helvetica Neue"/>
              <a:cs typeface="Helvetica Neue"/>
              <a:sym typeface="Helvetica Neue"/>
            </a:endParaRPr>
          </a:p>
        </p:txBody>
      </p:sp>
      <p:sp>
        <p:nvSpPr>
          <p:cNvPr id="127" name="Google Shape;127;p6"/>
          <p:cNvSpPr txBox="1"/>
          <p:nvPr/>
        </p:nvSpPr>
        <p:spPr>
          <a:xfrm>
            <a:off x="6149493" y="3293374"/>
            <a:ext cx="5243614" cy="1887696"/>
          </a:xfrm>
          <a:prstGeom prst="rect">
            <a:avLst/>
          </a:prstGeom>
          <a:noFill/>
          <a:ln>
            <a:noFill/>
          </a:ln>
        </p:spPr>
        <p:txBody>
          <a:bodyPr spcFirstLastPara="1" wrap="square" lIns="91425" tIns="45700" rIns="91425" bIns="45700" anchor="t" anchorCtr="0">
            <a:spAutoFit/>
          </a:bodyPr>
          <a:lstStyle/>
          <a:p>
            <a:pPr marL="0" marR="0" lvl="0" indent="0" algn="l" rtl="0">
              <a:lnSpc>
                <a:spcPct val="111666"/>
              </a:lnSpc>
              <a:spcBef>
                <a:spcPts val="0"/>
              </a:spcBef>
              <a:spcAft>
                <a:spcPts val="0"/>
              </a:spcAft>
              <a:buNone/>
            </a:pPr>
            <a:r>
              <a:rPr lang="en-US" sz="1800">
                <a:solidFill>
                  <a:srgbClr val="2D5C9E"/>
                </a:solidFill>
                <a:latin typeface="Helvetica Neue"/>
                <a:ea typeface="Helvetica Neue"/>
                <a:cs typeface="Helvetica Neue"/>
                <a:sym typeface="Helvetica Neue"/>
              </a:rPr>
              <a:t>Jennifer is 23 years old and a recent university graduate. Several months ago, she got a job with a local civil society organization working as a youth development Program Officer. A few weeks ago, she overheard her 39-year-old boss making sexually inappropriate remarks around some of the other office males</a:t>
            </a:r>
            <a:endParaRPr sz="1800">
              <a:solidFill>
                <a:schemeClr val="dk1"/>
              </a:solidFill>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grpSp>
        <p:nvGrpSpPr>
          <p:cNvPr id="133" name="Google Shape;133;p7"/>
          <p:cNvGrpSpPr/>
          <p:nvPr/>
        </p:nvGrpSpPr>
        <p:grpSpPr>
          <a:xfrm>
            <a:off x="10288918" y="6239738"/>
            <a:ext cx="305562" cy="294640"/>
            <a:chOff x="10288918" y="6239738"/>
            <a:chExt cx="305562" cy="294640"/>
          </a:xfrm>
        </p:grpSpPr>
        <p:pic>
          <p:nvPicPr>
            <p:cNvPr id="134" name="Google Shape;134;p7"/>
            <p:cNvPicPr preferRelativeResize="0"/>
            <p:nvPr/>
          </p:nvPicPr>
          <p:blipFill rotWithShape="1">
            <a:blip r:embed="rId3">
              <a:alphaModFix/>
            </a:blip>
            <a:srcRect/>
            <a:stretch/>
          </p:blipFill>
          <p:spPr>
            <a:xfrm>
              <a:off x="10288918" y="6239738"/>
              <a:ext cx="305562" cy="294640"/>
            </a:xfrm>
            <a:prstGeom prst="rect">
              <a:avLst/>
            </a:prstGeom>
            <a:noFill/>
            <a:ln>
              <a:noFill/>
            </a:ln>
          </p:spPr>
        </p:pic>
        <p:pic>
          <p:nvPicPr>
            <p:cNvPr id="135" name="Google Shape;135;p7"/>
            <p:cNvPicPr preferRelativeResize="0"/>
            <p:nvPr/>
          </p:nvPicPr>
          <p:blipFill rotWithShape="1">
            <a:blip r:embed="rId4">
              <a:alphaModFix/>
            </a:blip>
            <a:srcRect/>
            <a:stretch/>
          </p:blipFill>
          <p:spPr>
            <a:xfrm>
              <a:off x="10310126" y="6412687"/>
              <a:ext cx="103644" cy="79717"/>
            </a:xfrm>
            <a:prstGeom prst="rect">
              <a:avLst/>
            </a:prstGeom>
            <a:noFill/>
            <a:ln>
              <a:noFill/>
            </a:ln>
          </p:spPr>
        </p:pic>
        <p:sp>
          <p:nvSpPr>
            <p:cNvPr id="136" name="Google Shape;136;p7"/>
            <p:cNvSpPr/>
            <p:nvPr/>
          </p:nvSpPr>
          <p:spPr>
            <a:xfrm>
              <a:off x="10389350" y="6388404"/>
              <a:ext cx="6350" cy="46990"/>
            </a:xfrm>
            <a:custGeom>
              <a:avLst/>
              <a:gdLst/>
              <a:ahLst/>
              <a:cxnLst/>
              <a:rect l="l" t="t" r="r" b="b"/>
              <a:pathLst>
                <a:path w="6350" h="46989" extrusionOk="0">
                  <a:moveTo>
                    <a:pt x="1562" y="45453"/>
                  </a:moveTo>
                  <a:lnTo>
                    <a:pt x="0" y="46863"/>
                  </a:lnTo>
                  <a:lnTo>
                    <a:pt x="1562" y="45453"/>
                  </a:lnTo>
                  <a:close/>
                </a:path>
                <a:path w="6350" h="46989" extrusionOk="0">
                  <a:moveTo>
                    <a:pt x="2197" y="7683"/>
                  </a:moveTo>
                  <a:lnTo>
                    <a:pt x="2006" y="1549"/>
                  </a:lnTo>
                  <a:lnTo>
                    <a:pt x="1879" y="0"/>
                  </a:lnTo>
                  <a:lnTo>
                    <a:pt x="1993" y="4622"/>
                  </a:lnTo>
                  <a:lnTo>
                    <a:pt x="2197" y="7683"/>
                  </a:lnTo>
                  <a:close/>
                </a:path>
                <a:path w="6350" h="46989" extrusionOk="0">
                  <a:moveTo>
                    <a:pt x="6159" y="40716"/>
                  </a:moveTo>
                  <a:lnTo>
                    <a:pt x="4622" y="42418"/>
                  </a:lnTo>
                  <a:lnTo>
                    <a:pt x="6159" y="40716"/>
                  </a:lnTo>
                  <a:close/>
                </a:path>
              </a:pathLst>
            </a:custGeom>
            <a:solidFill>
              <a:srgbClr val="04687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 name="Google Shape;137;p7"/>
            <p:cNvSpPr/>
            <p:nvPr/>
          </p:nvSpPr>
          <p:spPr>
            <a:xfrm>
              <a:off x="10382062" y="6386874"/>
              <a:ext cx="15240" cy="50165"/>
            </a:xfrm>
            <a:custGeom>
              <a:avLst/>
              <a:gdLst/>
              <a:ahLst/>
              <a:cxnLst/>
              <a:rect l="l" t="t" r="r" b="b"/>
              <a:pathLst>
                <a:path w="15240" h="50164" extrusionOk="0">
                  <a:moveTo>
                    <a:pt x="9169" y="0"/>
                  </a:moveTo>
                  <a:lnTo>
                    <a:pt x="0" y="26822"/>
                  </a:lnTo>
                  <a:lnTo>
                    <a:pt x="1320" y="34670"/>
                  </a:lnTo>
                  <a:lnTo>
                    <a:pt x="3251" y="42290"/>
                  </a:lnTo>
                  <a:lnTo>
                    <a:pt x="5689" y="49707"/>
                  </a:lnTo>
                  <a:lnTo>
                    <a:pt x="7302" y="48386"/>
                  </a:lnTo>
                  <a:lnTo>
                    <a:pt x="8851" y="46989"/>
                  </a:lnTo>
                  <a:lnTo>
                    <a:pt x="11925" y="43941"/>
                  </a:lnTo>
                  <a:lnTo>
                    <a:pt x="13449" y="42240"/>
                  </a:lnTo>
                  <a:lnTo>
                    <a:pt x="14884" y="40487"/>
                  </a:lnTo>
                  <a:lnTo>
                    <a:pt x="12708" y="31801"/>
                  </a:lnTo>
                  <a:lnTo>
                    <a:pt x="11045" y="22920"/>
                  </a:lnTo>
                  <a:lnTo>
                    <a:pt x="9921" y="13862"/>
                  </a:lnTo>
                  <a:lnTo>
                    <a:pt x="9631" y="9207"/>
                  </a:lnTo>
                  <a:lnTo>
                    <a:pt x="9486" y="9207"/>
                  </a:lnTo>
                  <a:lnTo>
                    <a:pt x="9283" y="6146"/>
                  </a:lnTo>
                  <a:lnTo>
                    <a:pt x="9169" y="0"/>
                  </a:lnTo>
                  <a:close/>
                </a:path>
                <a:path w="15240" h="50164" extrusionOk="0">
                  <a:moveTo>
                    <a:pt x="9347" y="4648"/>
                  </a:moveTo>
                  <a:lnTo>
                    <a:pt x="9486" y="9207"/>
                  </a:lnTo>
                  <a:lnTo>
                    <a:pt x="9631" y="9207"/>
                  </a:lnTo>
                  <a:lnTo>
                    <a:pt x="9347" y="4648"/>
                  </a:lnTo>
                  <a:close/>
                </a:path>
              </a:pathLst>
            </a:custGeom>
            <a:solidFill>
              <a:srgbClr val="2D5C9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8" name="Google Shape;138;p7"/>
            <p:cNvSpPr/>
            <p:nvPr/>
          </p:nvSpPr>
          <p:spPr>
            <a:xfrm>
              <a:off x="10387749" y="6337071"/>
              <a:ext cx="8255" cy="48260"/>
            </a:xfrm>
            <a:custGeom>
              <a:avLst/>
              <a:gdLst/>
              <a:ahLst/>
              <a:cxnLst/>
              <a:rect l="l" t="t" r="r" b="b"/>
              <a:pathLst>
                <a:path w="8254" h="48260" extrusionOk="0">
                  <a:moveTo>
                    <a:pt x="1612" y="1320"/>
                  </a:moveTo>
                  <a:lnTo>
                    <a:pt x="0" y="0"/>
                  </a:lnTo>
                  <a:lnTo>
                    <a:pt x="1612" y="1333"/>
                  </a:lnTo>
                  <a:close/>
                </a:path>
                <a:path w="8254" h="48260" extrusionOk="0">
                  <a:moveTo>
                    <a:pt x="3162" y="2730"/>
                  </a:moveTo>
                  <a:lnTo>
                    <a:pt x="1612" y="1333"/>
                  </a:lnTo>
                  <a:lnTo>
                    <a:pt x="3162" y="2743"/>
                  </a:lnTo>
                  <a:close/>
                </a:path>
                <a:path w="8254" h="48260" extrusionOk="0">
                  <a:moveTo>
                    <a:pt x="3797" y="40551"/>
                  </a:moveTo>
                  <a:lnTo>
                    <a:pt x="3594" y="43586"/>
                  </a:lnTo>
                  <a:lnTo>
                    <a:pt x="3479" y="46609"/>
                  </a:lnTo>
                  <a:lnTo>
                    <a:pt x="3479" y="48107"/>
                  </a:lnTo>
                  <a:lnTo>
                    <a:pt x="3606" y="46482"/>
                  </a:lnTo>
                  <a:lnTo>
                    <a:pt x="3708" y="43421"/>
                  </a:lnTo>
                  <a:lnTo>
                    <a:pt x="3708" y="41973"/>
                  </a:lnTo>
                  <a:lnTo>
                    <a:pt x="3797" y="40551"/>
                  </a:lnTo>
                  <a:close/>
                </a:path>
                <a:path w="8254" h="48260" extrusionOk="0">
                  <a:moveTo>
                    <a:pt x="6235" y="5778"/>
                  </a:moveTo>
                  <a:lnTo>
                    <a:pt x="4660" y="4191"/>
                  </a:lnTo>
                  <a:lnTo>
                    <a:pt x="3162" y="2743"/>
                  </a:lnTo>
                  <a:lnTo>
                    <a:pt x="6235" y="5778"/>
                  </a:lnTo>
                  <a:close/>
                </a:path>
                <a:path w="8254" h="48260" extrusionOk="0">
                  <a:moveTo>
                    <a:pt x="7759" y="7467"/>
                  </a:moveTo>
                  <a:lnTo>
                    <a:pt x="6235" y="5778"/>
                  </a:lnTo>
                  <a:lnTo>
                    <a:pt x="7759" y="7480"/>
                  </a:lnTo>
                  <a:close/>
                </a:path>
              </a:pathLst>
            </a:custGeom>
            <a:solidFill>
              <a:srgbClr val="04687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 name="Google Shape;139;p7"/>
            <p:cNvSpPr/>
            <p:nvPr/>
          </p:nvSpPr>
          <p:spPr>
            <a:xfrm>
              <a:off x="10382055" y="6337081"/>
              <a:ext cx="15240" cy="50165"/>
            </a:xfrm>
            <a:custGeom>
              <a:avLst/>
              <a:gdLst/>
              <a:ahLst/>
              <a:cxnLst/>
              <a:rect l="l" t="t" r="r" b="b"/>
              <a:pathLst>
                <a:path w="15240" h="50164" extrusionOk="0">
                  <a:moveTo>
                    <a:pt x="5689" y="0"/>
                  </a:moveTo>
                  <a:lnTo>
                    <a:pt x="3238" y="7467"/>
                  </a:lnTo>
                  <a:lnTo>
                    <a:pt x="1333" y="15024"/>
                  </a:lnTo>
                  <a:lnTo>
                    <a:pt x="0" y="22872"/>
                  </a:lnTo>
                  <a:lnTo>
                    <a:pt x="1816" y="25234"/>
                  </a:lnTo>
                  <a:lnTo>
                    <a:pt x="3365" y="27762"/>
                  </a:lnTo>
                  <a:lnTo>
                    <a:pt x="7531" y="36283"/>
                  </a:lnTo>
                  <a:lnTo>
                    <a:pt x="9169" y="42799"/>
                  </a:lnTo>
                  <a:lnTo>
                    <a:pt x="9169" y="49682"/>
                  </a:lnTo>
                  <a:lnTo>
                    <a:pt x="9293" y="43408"/>
                  </a:lnTo>
                  <a:lnTo>
                    <a:pt x="9486" y="40538"/>
                  </a:lnTo>
                  <a:lnTo>
                    <a:pt x="9631" y="40538"/>
                  </a:lnTo>
                  <a:lnTo>
                    <a:pt x="9939" y="35678"/>
                  </a:lnTo>
                  <a:lnTo>
                    <a:pt x="11061" y="26677"/>
                  </a:lnTo>
                  <a:lnTo>
                    <a:pt x="12717" y="17850"/>
                  </a:lnTo>
                  <a:lnTo>
                    <a:pt x="14897" y="9220"/>
                  </a:lnTo>
                  <a:lnTo>
                    <a:pt x="13416" y="7416"/>
                  </a:lnTo>
                  <a:lnTo>
                    <a:pt x="11938" y="5778"/>
                  </a:lnTo>
                  <a:lnTo>
                    <a:pt x="10350" y="4191"/>
                  </a:lnTo>
                  <a:lnTo>
                    <a:pt x="8851" y="2730"/>
                  </a:lnTo>
                  <a:lnTo>
                    <a:pt x="7302" y="1320"/>
                  </a:lnTo>
                  <a:lnTo>
                    <a:pt x="5689" y="0"/>
                  </a:lnTo>
                  <a:close/>
                </a:path>
                <a:path w="15240" h="50164" extrusionOk="0">
                  <a:moveTo>
                    <a:pt x="9631" y="40538"/>
                  </a:moveTo>
                  <a:lnTo>
                    <a:pt x="9486" y="40538"/>
                  </a:lnTo>
                  <a:lnTo>
                    <a:pt x="9359" y="44831"/>
                  </a:lnTo>
                  <a:lnTo>
                    <a:pt x="9631" y="40538"/>
                  </a:lnTo>
                  <a:close/>
                </a:path>
              </a:pathLst>
            </a:custGeom>
            <a:solidFill>
              <a:srgbClr val="2D5C9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0" name="Google Shape;140;p7"/>
            <p:cNvSpPr/>
            <p:nvPr/>
          </p:nvSpPr>
          <p:spPr>
            <a:xfrm>
              <a:off x="10399167" y="6453301"/>
              <a:ext cx="1905" cy="1270"/>
            </a:xfrm>
            <a:custGeom>
              <a:avLst/>
              <a:gdLst/>
              <a:ahLst/>
              <a:cxnLst/>
              <a:rect l="l" t="t" r="r" b="b"/>
              <a:pathLst>
                <a:path w="1904" h="1270" extrusionOk="0">
                  <a:moveTo>
                    <a:pt x="1498" y="0"/>
                  </a:moveTo>
                  <a:lnTo>
                    <a:pt x="0" y="1231"/>
                  </a:lnTo>
                  <a:lnTo>
                    <a:pt x="1498" y="0"/>
                  </a:lnTo>
                  <a:close/>
                </a:path>
              </a:pathLst>
            </a:custGeom>
            <a:solidFill>
              <a:srgbClr val="04687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1" name="Google Shape;141;p7"/>
            <p:cNvSpPr/>
            <p:nvPr/>
          </p:nvSpPr>
          <p:spPr>
            <a:xfrm>
              <a:off x="10396011" y="6449386"/>
              <a:ext cx="19685" cy="25400"/>
            </a:xfrm>
            <a:custGeom>
              <a:avLst/>
              <a:gdLst/>
              <a:ahLst/>
              <a:cxnLst/>
              <a:rect l="l" t="t" r="r" b="b"/>
              <a:pathLst>
                <a:path w="19684" h="25400" extrusionOk="0">
                  <a:moveTo>
                    <a:pt x="9194" y="0"/>
                  </a:moveTo>
                  <a:lnTo>
                    <a:pt x="7721" y="1358"/>
                  </a:lnTo>
                  <a:lnTo>
                    <a:pt x="6197" y="2679"/>
                  </a:lnTo>
                  <a:lnTo>
                    <a:pt x="4648" y="3911"/>
                  </a:lnTo>
                  <a:lnTo>
                    <a:pt x="3149" y="5143"/>
                  </a:lnTo>
                  <a:lnTo>
                    <a:pt x="1574" y="6299"/>
                  </a:lnTo>
                  <a:lnTo>
                    <a:pt x="0" y="7416"/>
                  </a:lnTo>
                  <a:lnTo>
                    <a:pt x="2984" y="13487"/>
                  </a:lnTo>
                  <a:lnTo>
                    <a:pt x="6349" y="19342"/>
                  </a:lnTo>
                  <a:lnTo>
                    <a:pt x="10058" y="24955"/>
                  </a:lnTo>
                  <a:lnTo>
                    <a:pt x="11645" y="23863"/>
                  </a:lnTo>
                  <a:lnTo>
                    <a:pt x="13195" y="22745"/>
                  </a:lnTo>
                  <a:lnTo>
                    <a:pt x="16268" y="20408"/>
                  </a:lnTo>
                  <a:lnTo>
                    <a:pt x="17767" y="19202"/>
                  </a:lnTo>
                  <a:lnTo>
                    <a:pt x="19227" y="17970"/>
                  </a:lnTo>
                  <a:lnTo>
                    <a:pt x="15493" y="12204"/>
                  </a:lnTo>
                  <a:lnTo>
                    <a:pt x="12128" y="6235"/>
                  </a:lnTo>
                  <a:lnTo>
                    <a:pt x="9194" y="0"/>
                  </a:lnTo>
                  <a:close/>
                </a:path>
              </a:pathLst>
            </a:custGeom>
            <a:solidFill>
              <a:srgbClr val="2D5C9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2" name="Google Shape;142;p7"/>
            <p:cNvSpPr/>
            <p:nvPr/>
          </p:nvSpPr>
          <p:spPr>
            <a:xfrm>
              <a:off x="10414835" y="6346504"/>
              <a:ext cx="3175" cy="11430"/>
            </a:xfrm>
            <a:custGeom>
              <a:avLst/>
              <a:gdLst/>
              <a:ahLst/>
              <a:cxnLst/>
              <a:rect l="l" t="t" r="r" b="b"/>
              <a:pathLst>
                <a:path w="3175" h="11429" extrusionOk="0">
                  <a:moveTo>
                    <a:pt x="1206" y="6032"/>
                  </a:moveTo>
                  <a:lnTo>
                    <a:pt x="457" y="8851"/>
                  </a:lnTo>
                  <a:lnTo>
                    <a:pt x="254" y="9855"/>
                  </a:lnTo>
                  <a:lnTo>
                    <a:pt x="0" y="10833"/>
                  </a:lnTo>
                  <a:lnTo>
                    <a:pt x="266" y="9855"/>
                  </a:lnTo>
                  <a:lnTo>
                    <a:pt x="469" y="8851"/>
                  </a:lnTo>
                  <a:lnTo>
                    <a:pt x="1206" y="6032"/>
                  </a:lnTo>
                  <a:close/>
                </a:path>
                <a:path w="3175" h="11429" extrusionOk="0">
                  <a:moveTo>
                    <a:pt x="1859" y="3781"/>
                  </a:moveTo>
                  <a:lnTo>
                    <a:pt x="1723" y="4203"/>
                  </a:lnTo>
                  <a:lnTo>
                    <a:pt x="1206" y="6032"/>
                  </a:lnTo>
                  <a:lnTo>
                    <a:pt x="1859" y="3781"/>
                  </a:lnTo>
                  <a:close/>
                </a:path>
                <a:path w="3175" h="11429" extrusionOk="0">
                  <a:moveTo>
                    <a:pt x="3048" y="0"/>
                  </a:moveTo>
                  <a:lnTo>
                    <a:pt x="1859" y="3781"/>
                  </a:lnTo>
                  <a:lnTo>
                    <a:pt x="2311" y="2387"/>
                  </a:lnTo>
                  <a:lnTo>
                    <a:pt x="3048" y="0"/>
                  </a:lnTo>
                  <a:close/>
                </a:path>
              </a:pathLst>
            </a:custGeom>
            <a:solidFill>
              <a:srgbClr val="04687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3" name="Google Shape;143;p7"/>
            <p:cNvSpPr/>
            <p:nvPr/>
          </p:nvSpPr>
          <p:spPr>
            <a:xfrm>
              <a:off x="10400409" y="6324279"/>
              <a:ext cx="19685" cy="33655"/>
            </a:xfrm>
            <a:custGeom>
              <a:avLst/>
              <a:gdLst/>
              <a:ahLst/>
              <a:cxnLst/>
              <a:rect l="l" t="t" r="r" b="b"/>
              <a:pathLst>
                <a:path w="19684" h="33654" extrusionOk="0">
                  <a:moveTo>
                    <a:pt x="4800" y="0"/>
                  </a:moveTo>
                  <a:lnTo>
                    <a:pt x="3073" y="3670"/>
                  </a:lnTo>
                  <a:lnTo>
                    <a:pt x="1752" y="6870"/>
                  </a:lnTo>
                  <a:lnTo>
                    <a:pt x="482" y="10147"/>
                  </a:lnTo>
                  <a:lnTo>
                    <a:pt x="228" y="10744"/>
                  </a:lnTo>
                  <a:lnTo>
                    <a:pt x="0" y="11404"/>
                  </a:lnTo>
                  <a:lnTo>
                    <a:pt x="4295" y="16298"/>
                  </a:lnTo>
                  <a:lnTo>
                    <a:pt x="8151" y="21555"/>
                  </a:lnTo>
                  <a:lnTo>
                    <a:pt x="11538" y="27149"/>
                  </a:lnTo>
                  <a:lnTo>
                    <a:pt x="14427" y="33058"/>
                  </a:lnTo>
                  <a:lnTo>
                    <a:pt x="14681" y="32080"/>
                  </a:lnTo>
                  <a:lnTo>
                    <a:pt x="19202" y="17513"/>
                  </a:lnTo>
                  <a:lnTo>
                    <a:pt x="15176" y="11036"/>
                  </a:lnTo>
                  <a:lnTo>
                    <a:pt x="10325" y="5168"/>
                  </a:lnTo>
                  <a:lnTo>
                    <a:pt x="4800" y="0"/>
                  </a:lnTo>
                  <a:close/>
                </a:path>
              </a:pathLst>
            </a:custGeom>
            <a:solidFill>
              <a:srgbClr val="2D5C9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4" name="Google Shape;144;p7"/>
            <p:cNvSpPr/>
            <p:nvPr/>
          </p:nvSpPr>
          <p:spPr>
            <a:xfrm>
              <a:off x="10465042" y="6466636"/>
              <a:ext cx="5715" cy="8890"/>
            </a:xfrm>
            <a:custGeom>
              <a:avLst/>
              <a:gdLst/>
              <a:ahLst/>
              <a:cxnLst/>
              <a:rect l="l" t="t" r="r" b="b"/>
              <a:pathLst>
                <a:path w="5715" h="8889" extrusionOk="0">
                  <a:moveTo>
                    <a:pt x="1524" y="6553"/>
                  </a:moveTo>
                  <a:lnTo>
                    <a:pt x="508" y="7975"/>
                  </a:lnTo>
                  <a:lnTo>
                    <a:pt x="0" y="8636"/>
                  </a:lnTo>
                  <a:lnTo>
                    <a:pt x="520" y="7975"/>
                  </a:lnTo>
                  <a:lnTo>
                    <a:pt x="1524" y="6553"/>
                  </a:lnTo>
                  <a:close/>
                </a:path>
                <a:path w="5715" h="8889" extrusionOk="0">
                  <a:moveTo>
                    <a:pt x="4483" y="2336"/>
                  </a:moveTo>
                  <a:lnTo>
                    <a:pt x="1524" y="6553"/>
                  </a:lnTo>
                  <a:lnTo>
                    <a:pt x="3390" y="3924"/>
                  </a:lnTo>
                  <a:lnTo>
                    <a:pt x="4483" y="2336"/>
                  </a:lnTo>
                  <a:close/>
                </a:path>
                <a:path w="5715" h="8889" extrusionOk="0">
                  <a:moveTo>
                    <a:pt x="5537" y="711"/>
                  </a:moveTo>
                  <a:lnTo>
                    <a:pt x="5321" y="495"/>
                  </a:lnTo>
                  <a:lnTo>
                    <a:pt x="4699" y="0"/>
                  </a:lnTo>
                  <a:lnTo>
                    <a:pt x="5105" y="355"/>
                  </a:lnTo>
                  <a:lnTo>
                    <a:pt x="5537" y="723"/>
                  </a:lnTo>
                  <a:close/>
                </a:path>
              </a:pathLst>
            </a:custGeom>
            <a:solidFill>
              <a:srgbClr val="04687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5" name="Google Shape;145;p7"/>
            <p:cNvSpPr/>
            <p:nvPr/>
          </p:nvSpPr>
          <p:spPr>
            <a:xfrm>
              <a:off x="10449519" y="6452483"/>
              <a:ext cx="21590" cy="24765"/>
            </a:xfrm>
            <a:custGeom>
              <a:avLst/>
              <a:gdLst/>
              <a:ahLst/>
              <a:cxnLst/>
              <a:rect l="l" t="t" r="r" b="b"/>
              <a:pathLst>
                <a:path w="21590" h="24764" extrusionOk="0">
                  <a:moveTo>
                    <a:pt x="6667" y="0"/>
                  </a:moveTo>
                  <a:lnTo>
                    <a:pt x="5638" y="1752"/>
                  </a:lnTo>
                  <a:lnTo>
                    <a:pt x="4546" y="3454"/>
                  </a:lnTo>
                  <a:lnTo>
                    <a:pt x="2527" y="6451"/>
                  </a:lnTo>
                  <a:lnTo>
                    <a:pt x="0" y="9982"/>
                  </a:lnTo>
                  <a:lnTo>
                    <a:pt x="4368" y="15125"/>
                  </a:lnTo>
                  <a:lnTo>
                    <a:pt x="9169" y="19926"/>
                  </a:lnTo>
                  <a:lnTo>
                    <a:pt x="14376" y="24269"/>
                  </a:lnTo>
                  <a:lnTo>
                    <a:pt x="14604" y="23952"/>
                  </a:lnTo>
                  <a:lnTo>
                    <a:pt x="14858" y="23672"/>
                  </a:lnTo>
                  <a:lnTo>
                    <a:pt x="16040" y="22123"/>
                  </a:lnTo>
                  <a:lnTo>
                    <a:pt x="16903" y="20878"/>
                  </a:lnTo>
                  <a:lnTo>
                    <a:pt x="18910" y="18072"/>
                  </a:lnTo>
                  <a:lnTo>
                    <a:pt x="20002" y="16484"/>
                  </a:lnTo>
                  <a:lnTo>
                    <a:pt x="21069" y="14871"/>
                  </a:lnTo>
                  <a:lnTo>
                    <a:pt x="20231" y="14160"/>
                  </a:lnTo>
                  <a:lnTo>
                    <a:pt x="19988" y="13909"/>
                  </a:lnTo>
                  <a:lnTo>
                    <a:pt x="15608" y="10147"/>
                  </a:lnTo>
                  <a:lnTo>
                    <a:pt x="10883" y="5283"/>
                  </a:lnTo>
                  <a:lnTo>
                    <a:pt x="6667" y="0"/>
                  </a:lnTo>
                  <a:close/>
                </a:path>
              </a:pathLst>
            </a:custGeom>
            <a:solidFill>
              <a:srgbClr val="2D5C9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6" name="Google Shape;146;p7"/>
            <p:cNvSpPr/>
            <p:nvPr/>
          </p:nvSpPr>
          <p:spPr>
            <a:xfrm>
              <a:off x="10442905" y="6288938"/>
              <a:ext cx="22225" cy="14604"/>
            </a:xfrm>
            <a:custGeom>
              <a:avLst/>
              <a:gdLst/>
              <a:ahLst/>
              <a:cxnLst/>
              <a:rect l="l" t="t" r="r" b="b"/>
              <a:pathLst>
                <a:path w="22225" h="14604" extrusionOk="0">
                  <a:moveTo>
                    <a:pt x="12" y="14097"/>
                  </a:moveTo>
                  <a:close/>
                </a:path>
                <a:path w="22225" h="14604" extrusionOk="0">
                  <a:moveTo>
                    <a:pt x="15684" y="1435"/>
                  </a:moveTo>
                  <a:lnTo>
                    <a:pt x="14401" y="0"/>
                  </a:lnTo>
                  <a:lnTo>
                    <a:pt x="15684" y="1435"/>
                  </a:lnTo>
                  <a:close/>
                </a:path>
                <a:path w="22225" h="14604" extrusionOk="0">
                  <a:moveTo>
                    <a:pt x="18161" y="4368"/>
                  </a:moveTo>
                  <a:lnTo>
                    <a:pt x="16929" y="2870"/>
                  </a:lnTo>
                  <a:lnTo>
                    <a:pt x="15684" y="1435"/>
                  </a:lnTo>
                  <a:lnTo>
                    <a:pt x="18161" y="4368"/>
                  </a:lnTo>
                  <a:close/>
                </a:path>
                <a:path w="22225" h="14604" extrusionOk="0">
                  <a:moveTo>
                    <a:pt x="21209" y="8280"/>
                  </a:moveTo>
                  <a:lnTo>
                    <a:pt x="20066" y="6756"/>
                  </a:lnTo>
                  <a:lnTo>
                    <a:pt x="21209" y="8280"/>
                  </a:lnTo>
                  <a:close/>
                </a:path>
                <a:path w="22225" h="14604" extrusionOk="0">
                  <a:moveTo>
                    <a:pt x="21704" y="8877"/>
                  </a:moveTo>
                  <a:lnTo>
                    <a:pt x="21475" y="8559"/>
                  </a:lnTo>
                  <a:lnTo>
                    <a:pt x="21209" y="8280"/>
                  </a:lnTo>
                  <a:lnTo>
                    <a:pt x="21463" y="8572"/>
                  </a:lnTo>
                  <a:lnTo>
                    <a:pt x="21691" y="8890"/>
                  </a:lnTo>
                  <a:close/>
                </a:path>
              </a:pathLst>
            </a:custGeom>
            <a:solidFill>
              <a:srgbClr val="04687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7" name="Google Shape;147;p7"/>
            <p:cNvSpPr/>
            <p:nvPr/>
          </p:nvSpPr>
          <p:spPr>
            <a:xfrm>
              <a:off x="10442910" y="6288942"/>
              <a:ext cx="22225" cy="23495"/>
            </a:xfrm>
            <a:custGeom>
              <a:avLst/>
              <a:gdLst/>
              <a:ahLst/>
              <a:cxnLst/>
              <a:rect l="l" t="t" r="r" b="b"/>
              <a:pathLst>
                <a:path w="22225" h="23495" extrusionOk="0">
                  <a:moveTo>
                    <a:pt x="14389" y="0"/>
                  </a:moveTo>
                  <a:lnTo>
                    <a:pt x="9193" y="4368"/>
                  </a:lnTo>
                  <a:lnTo>
                    <a:pt x="4432" y="9042"/>
                  </a:lnTo>
                  <a:lnTo>
                    <a:pt x="0" y="14109"/>
                  </a:lnTo>
                  <a:lnTo>
                    <a:pt x="1282" y="15544"/>
                  </a:lnTo>
                  <a:lnTo>
                    <a:pt x="2527" y="17043"/>
                  </a:lnTo>
                  <a:lnTo>
                    <a:pt x="4711" y="19773"/>
                  </a:lnTo>
                  <a:lnTo>
                    <a:pt x="6832" y="22567"/>
                  </a:lnTo>
                  <a:lnTo>
                    <a:pt x="7302" y="23228"/>
                  </a:lnTo>
                  <a:lnTo>
                    <a:pt x="11671" y="18046"/>
                  </a:lnTo>
                  <a:lnTo>
                    <a:pt x="16497" y="13258"/>
                  </a:lnTo>
                  <a:lnTo>
                    <a:pt x="21704" y="8890"/>
                  </a:lnTo>
                  <a:lnTo>
                    <a:pt x="21462" y="8572"/>
                  </a:lnTo>
                  <a:lnTo>
                    <a:pt x="21208" y="8280"/>
                  </a:lnTo>
                  <a:lnTo>
                    <a:pt x="19113" y="5549"/>
                  </a:lnTo>
                  <a:lnTo>
                    <a:pt x="16929" y="2870"/>
                  </a:lnTo>
                  <a:lnTo>
                    <a:pt x="15684" y="1435"/>
                  </a:lnTo>
                  <a:lnTo>
                    <a:pt x="14389" y="0"/>
                  </a:lnTo>
                  <a:close/>
                </a:path>
              </a:pathLst>
            </a:custGeom>
            <a:solidFill>
              <a:srgbClr val="2D5C9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8" name="Google Shape;148;p7"/>
            <p:cNvSpPr/>
            <p:nvPr/>
          </p:nvSpPr>
          <p:spPr>
            <a:xfrm>
              <a:off x="10497751" y="6359959"/>
              <a:ext cx="6350" cy="10795"/>
            </a:xfrm>
            <a:custGeom>
              <a:avLst/>
              <a:gdLst/>
              <a:ahLst/>
              <a:cxnLst/>
              <a:rect l="l" t="t" r="r" b="b"/>
              <a:pathLst>
                <a:path w="6350" h="10795" extrusionOk="0">
                  <a:moveTo>
                    <a:pt x="1184" y="7898"/>
                  </a:moveTo>
                  <a:lnTo>
                    <a:pt x="622" y="9042"/>
                  </a:lnTo>
                  <a:lnTo>
                    <a:pt x="0" y="10528"/>
                  </a:lnTo>
                  <a:lnTo>
                    <a:pt x="635" y="9042"/>
                  </a:lnTo>
                  <a:lnTo>
                    <a:pt x="1184" y="7898"/>
                  </a:lnTo>
                  <a:close/>
                </a:path>
                <a:path w="6350" h="10795" extrusionOk="0">
                  <a:moveTo>
                    <a:pt x="6019" y="0"/>
                  </a:moveTo>
                  <a:lnTo>
                    <a:pt x="4203" y="2362"/>
                  </a:lnTo>
                  <a:lnTo>
                    <a:pt x="2628" y="4889"/>
                  </a:lnTo>
                  <a:lnTo>
                    <a:pt x="4216" y="2362"/>
                  </a:lnTo>
                  <a:lnTo>
                    <a:pt x="6019" y="0"/>
                  </a:lnTo>
                  <a:close/>
                </a:path>
              </a:pathLst>
            </a:custGeom>
            <a:solidFill>
              <a:srgbClr val="04687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 name="Google Shape;149;p7"/>
            <p:cNvSpPr/>
            <p:nvPr/>
          </p:nvSpPr>
          <p:spPr>
            <a:xfrm>
              <a:off x="10488887" y="6337073"/>
              <a:ext cx="15240" cy="50165"/>
            </a:xfrm>
            <a:custGeom>
              <a:avLst/>
              <a:gdLst/>
              <a:ahLst/>
              <a:cxnLst/>
              <a:rect l="l" t="t" r="r" b="b"/>
              <a:pathLst>
                <a:path w="15240" h="50164" extrusionOk="0">
                  <a:moveTo>
                    <a:pt x="9194" y="0"/>
                  </a:moveTo>
                  <a:lnTo>
                    <a:pt x="0" y="9220"/>
                  </a:lnTo>
                  <a:lnTo>
                    <a:pt x="2437" y="19017"/>
                  </a:lnTo>
                  <a:lnTo>
                    <a:pt x="4221" y="29054"/>
                  </a:lnTo>
                  <a:lnTo>
                    <a:pt x="5316" y="39306"/>
                  </a:lnTo>
                  <a:lnTo>
                    <a:pt x="5689" y="49745"/>
                  </a:lnTo>
                  <a:lnTo>
                    <a:pt x="5689" y="44551"/>
                  </a:lnTo>
                  <a:lnTo>
                    <a:pt x="14884" y="22885"/>
                  </a:lnTo>
                  <a:lnTo>
                    <a:pt x="13538" y="15036"/>
                  </a:lnTo>
                  <a:lnTo>
                    <a:pt x="11645" y="7416"/>
                  </a:lnTo>
                  <a:lnTo>
                    <a:pt x="9194" y="0"/>
                  </a:lnTo>
                  <a:close/>
                </a:path>
              </a:pathLst>
            </a:custGeom>
            <a:solidFill>
              <a:srgbClr val="2D5C9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0" name="Google Shape;150;p7"/>
            <p:cNvSpPr/>
            <p:nvPr/>
          </p:nvSpPr>
          <p:spPr>
            <a:xfrm>
              <a:off x="10497744" y="6403149"/>
              <a:ext cx="3175" cy="5715"/>
            </a:xfrm>
            <a:custGeom>
              <a:avLst/>
              <a:gdLst/>
              <a:ahLst/>
              <a:cxnLst/>
              <a:rect l="l" t="t" r="r" b="b"/>
              <a:pathLst>
                <a:path w="3175" h="5714" extrusionOk="0">
                  <a:moveTo>
                    <a:pt x="0" y="0"/>
                  </a:moveTo>
                  <a:lnTo>
                    <a:pt x="634" y="1511"/>
                  </a:lnTo>
                  <a:lnTo>
                    <a:pt x="2641" y="5664"/>
                  </a:lnTo>
                  <a:lnTo>
                    <a:pt x="634" y="1498"/>
                  </a:lnTo>
                  <a:lnTo>
                    <a:pt x="0" y="0"/>
                  </a:lnTo>
                  <a:close/>
                </a:path>
              </a:pathLst>
            </a:custGeom>
            <a:solidFill>
              <a:srgbClr val="04687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1" name="Google Shape;151;p7"/>
            <p:cNvSpPr/>
            <p:nvPr/>
          </p:nvSpPr>
          <p:spPr>
            <a:xfrm>
              <a:off x="10488887" y="6386808"/>
              <a:ext cx="15240" cy="50165"/>
            </a:xfrm>
            <a:custGeom>
              <a:avLst/>
              <a:gdLst/>
              <a:ahLst/>
              <a:cxnLst/>
              <a:rect l="l" t="t" r="r" b="b"/>
              <a:pathLst>
                <a:path w="15240" h="50164" extrusionOk="0">
                  <a:moveTo>
                    <a:pt x="5689" y="0"/>
                  </a:moveTo>
                  <a:lnTo>
                    <a:pt x="5316" y="10459"/>
                  </a:lnTo>
                  <a:lnTo>
                    <a:pt x="4221" y="20718"/>
                  </a:lnTo>
                  <a:lnTo>
                    <a:pt x="2437" y="30755"/>
                  </a:lnTo>
                  <a:lnTo>
                    <a:pt x="0" y="40551"/>
                  </a:lnTo>
                  <a:lnTo>
                    <a:pt x="1491" y="42367"/>
                  </a:lnTo>
                  <a:lnTo>
                    <a:pt x="2933" y="44005"/>
                  </a:lnTo>
                  <a:lnTo>
                    <a:pt x="6032" y="47053"/>
                  </a:lnTo>
                  <a:lnTo>
                    <a:pt x="7556" y="48450"/>
                  </a:lnTo>
                  <a:lnTo>
                    <a:pt x="9194" y="49783"/>
                  </a:lnTo>
                  <a:lnTo>
                    <a:pt x="11649" y="42303"/>
                  </a:lnTo>
                  <a:lnTo>
                    <a:pt x="13538" y="34747"/>
                  </a:lnTo>
                  <a:lnTo>
                    <a:pt x="14884" y="26898"/>
                  </a:lnTo>
                  <a:lnTo>
                    <a:pt x="13068" y="24536"/>
                  </a:lnTo>
                  <a:lnTo>
                    <a:pt x="11493" y="22009"/>
                  </a:lnTo>
                  <a:lnTo>
                    <a:pt x="9486" y="17843"/>
                  </a:lnTo>
                  <a:lnTo>
                    <a:pt x="8851" y="16344"/>
                  </a:lnTo>
                  <a:lnTo>
                    <a:pt x="6629" y="10172"/>
                  </a:lnTo>
                  <a:lnTo>
                    <a:pt x="5689" y="5206"/>
                  </a:lnTo>
                  <a:lnTo>
                    <a:pt x="5689" y="0"/>
                  </a:lnTo>
                  <a:close/>
                </a:path>
              </a:pathLst>
            </a:custGeom>
            <a:solidFill>
              <a:srgbClr val="2D5C9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 name="Google Shape;152;p7"/>
            <p:cNvSpPr/>
            <p:nvPr/>
          </p:nvSpPr>
          <p:spPr>
            <a:xfrm>
              <a:off x="10459607" y="6341794"/>
              <a:ext cx="6985" cy="13335"/>
            </a:xfrm>
            <a:custGeom>
              <a:avLst/>
              <a:gdLst/>
              <a:ahLst/>
              <a:cxnLst/>
              <a:rect l="l" t="t" r="r" b="b"/>
              <a:pathLst>
                <a:path w="6984" h="13335" extrusionOk="0">
                  <a:moveTo>
                    <a:pt x="2237" y="7905"/>
                  </a:moveTo>
                  <a:lnTo>
                    <a:pt x="1835" y="8712"/>
                  </a:lnTo>
                  <a:lnTo>
                    <a:pt x="858" y="10782"/>
                  </a:lnTo>
                  <a:lnTo>
                    <a:pt x="0" y="12903"/>
                  </a:lnTo>
                  <a:lnTo>
                    <a:pt x="869" y="10769"/>
                  </a:lnTo>
                  <a:lnTo>
                    <a:pt x="2237" y="7905"/>
                  </a:lnTo>
                  <a:close/>
                </a:path>
                <a:path w="6984" h="13335" extrusionOk="0">
                  <a:moveTo>
                    <a:pt x="6616" y="0"/>
                  </a:moveTo>
                  <a:lnTo>
                    <a:pt x="5250" y="2158"/>
                  </a:lnTo>
                  <a:lnTo>
                    <a:pt x="4000" y="4368"/>
                  </a:lnTo>
                  <a:lnTo>
                    <a:pt x="5265" y="2146"/>
                  </a:lnTo>
                  <a:lnTo>
                    <a:pt x="6616" y="0"/>
                  </a:lnTo>
                  <a:close/>
                </a:path>
              </a:pathLst>
            </a:custGeom>
            <a:solidFill>
              <a:srgbClr val="04687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3" name="Google Shape;153;p7"/>
            <p:cNvSpPr/>
            <p:nvPr/>
          </p:nvSpPr>
          <p:spPr>
            <a:xfrm>
              <a:off x="10448885" y="6321173"/>
              <a:ext cx="17780" cy="35560"/>
            </a:xfrm>
            <a:custGeom>
              <a:avLst/>
              <a:gdLst/>
              <a:ahLst/>
              <a:cxnLst/>
              <a:rect l="l" t="t" r="r" b="b"/>
              <a:pathLst>
                <a:path w="17779" h="35560" extrusionOk="0">
                  <a:moveTo>
                    <a:pt x="7302" y="0"/>
                  </a:moveTo>
                  <a:lnTo>
                    <a:pt x="482" y="9601"/>
                  </a:lnTo>
                  <a:lnTo>
                    <a:pt x="228" y="9969"/>
                  </a:lnTo>
                  <a:lnTo>
                    <a:pt x="0" y="10350"/>
                  </a:lnTo>
                  <a:lnTo>
                    <a:pt x="3037" y="16311"/>
                  </a:lnTo>
                  <a:lnTo>
                    <a:pt x="5726" y="22469"/>
                  </a:lnTo>
                  <a:lnTo>
                    <a:pt x="8059" y="28813"/>
                  </a:lnTo>
                  <a:lnTo>
                    <a:pt x="10033" y="35331"/>
                  </a:lnTo>
                  <a:lnTo>
                    <a:pt x="10718" y="33528"/>
                  </a:lnTo>
                  <a:lnTo>
                    <a:pt x="17335" y="20612"/>
                  </a:lnTo>
                  <a:lnTo>
                    <a:pt x="14605" y="13398"/>
                  </a:lnTo>
                  <a:lnTo>
                    <a:pt x="11170" y="6375"/>
                  </a:lnTo>
                  <a:lnTo>
                    <a:pt x="7302" y="0"/>
                  </a:lnTo>
                  <a:close/>
                </a:path>
              </a:pathLst>
            </a:custGeom>
            <a:solidFill>
              <a:srgbClr val="2D5C9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4" name="Google Shape;154;p7"/>
            <p:cNvSpPr/>
            <p:nvPr/>
          </p:nvSpPr>
          <p:spPr>
            <a:xfrm>
              <a:off x="10457303" y="6484692"/>
              <a:ext cx="9525" cy="7620"/>
            </a:xfrm>
            <a:custGeom>
              <a:avLst/>
              <a:gdLst/>
              <a:ahLst/>
              <a:cxnLst/>
              <a:rect l="l" t="t" r="r" b="b"/>
              <a:pathLst>
                <a:path w="9525" h="7620" extrusionOk="0">
                  <a:moveTo>
                    <a:pt x="9169" y="6984"/>
                  </a:moveTo>
                  <a:close/>
                </a:path>
                <a:path w="9525" h="7620" extrusionOk="0">
                  <a:moveTo>
                    <a:pt x="7594" y="5892"/>
                  </a:moveTo>
                  <a:lnTo>
                    <a:pt x="9151" y="6984"/>
                  </a:lnTo>
                  <a:lnTo>
                    <a:pt x="7594" y="5892"/>
                  </a:lnTo>
                  <a:close/>
                </a:path>
                <a:path w="9525" h="7620" extrusionOk="0">
                  <a:moveTo>
                    <a:pt x="0" y="0"/>
                  </a:moveTo>
                  <a:lnTo>
                    <a:pt x="1473" y="1244"/>
                  </a:lnTo>
                  <a:lnTo>
                    <a:pt x="2997" y="2451"/>
                  </a:lnTo>
                  <a:lnTo>
                    <a:pt x="6045" y="4749"/>
                  </a:lnTo>
                  <a:lnTo>
                    <a:pt x="7594" y="5892"/>
                  </a:lnTo>
                  <a:lnTo>
                    <a:pt x="2997" y="2438"/>
                  </a:lnTo>
                  <a:lnTo>
                    <a:pt x="1473" y="1231"/>
                  </a:lnTo>
                  <a:lnTo>
                    <a:pt x="0" y="0"/>
                  </a:lnTo>
                  <a:close/>
                </a:path>
              </a:pathLst>
            </a:custGeom>
            <a:solidFill>
              <a:srgbClr val="04687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5" name="Google Shape;155;p7"/>
            <p:cNvSpPr/>
            <p:nvPr/>
          </p:nvSpPr>
          <p:spPr>
            <a:xfrm>
              <a:off x="10442909" y="6484697"/>
              <a:ext cx="24130" cy="21590"/>
            </a:xfrm>
            <a:custGeom>
              <a:avLst/>
              <a:gdLst/>
              <a:ahLst/>
              <a:cxnLst/>
              <a:rect l="l" t="t" r="r" b="b"/>
              <a:pathLst>
                <a:path w="24129" h="21590" extrusionOk="0">
                  <a:moveTo>
                    <a:pt x="14401" y="0"/>
                  </a:moveTo>
                  <a:lnTo>
                    <a:pt x="9944" y="5054"/>
                  </a:lnTo>
                  <a:lnTo>
                    <a:pt x="5118" y="9779"/>
                  </a:lnTo>
                  <a:lnTo>
                    <a:pt x="0" y="14147"/>
                  </a:lnTo>
                  <a:lnTo>
                    <a:pt x="2984" y="16649"/>
                  </a:lnTo>
                  <a:lnTo>
                    <a:pt x="6032" y="19062"/>
                  </a:lnTo>
                  <a:lnTo>
                    <a:pt x="7581" y="20243"/>
                  </a:lnTo>
                  <a:lnTo>
                    <a:pt x="9169" y="21412"/>
                  </a:lnTo>
                  <a:lnTo>
                    <a:pt x="14287" y="16903"/>
                  </a:lnTo>
                  <a:lnTo>
                    <a:pt x="19088" y="12077"/>
                  </a:lnTo>
                  <a:lnTo>
                    <a:pt x="23571" y="6985"/>
                  </a:lnTo>
                  <a:lnTo>
                    <a:pt x="21983" y="5892"/>
                  </a:lnTo>
                  <a:lnTo>
                    <a:pt x="17386" y="2438"/>
                  </a:lnTo>
                  <a:lnTo>
                    <a:pt x="15862" y="1231"/>
                  </a:lnTo>
                  <a:lnTo>
                    <a:pt x="14401" y="0"/>
                  </a:lnTo>
                  <a:close/>
                </a:path>
              </a:pathLst>
            </a:custGeom>
            <a:solidFill>
              <a:srgbClr val="2D5C9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56" name="Google Shape;156;p7"/>
          <p:cNvSpPr/>
          <p:nvPr/>
        </p:nvSpPr>
        <p:spPr>
          <a:xfrm>
            <a:off x="11100362" y="6231290"/>
            <a:ext cx="77470" cy="22225"/>
          </a:xfrm>
          <a:custGeom>
            <a:avLst/>
            <a:gdLst/>
            <a:ahLst/>
            <a:cxnLst/>
            <a:rect l="l" t="t" r="r" b="b"/>
            <a:pathLst>
              <a:path w="77470" h="22225" extrusionOk="0">
                <a:moveTo>
                  <a:pt x="76873" y="0"/>
                </a:moveTo>
                <a:lnTo>
                  <a:pt x="0" y="8915"/>
                </a:lnTo>
                <a:lnTo>
                  <a:pt x="0" y="21767"/>
                </a:lnTo>
                <a:lnTo>
                  <a:pt x="76873" y="21767"/>
                </a:lnTo>
                <a:lnTo>
                  <a:pt x="76873" y="0"/>
                </a:lnTo>
                <a:close/>
              </a:path>
            </a:pathLst>
          </a:custGeom>
          <a:solidFill>
            <a:srgbClr val="86C66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7" name="Google Shape;157;p7"/>
          <p:cNvSpPr/>
          <p:nvPr/>
        </p:nvSpPr>
        <p:spPr>
          <a:xfrm>
            <a:off x="10654982" y="6268211"/>
            <a:ext cx="1092835" cy="247015"/>
          </a:xfrm>
          <a:custGeom>
            <a:avLst/>
            <a:gdLst/>
            <a:ahLst/>
            <a:cxnLst/>
            <a:rect l="l" t="t" r="r" b="b"/>
            <a:pathLst>
              <a:path w="1092834" h="247015" extrusionOk="0">
                <a:moveTo>
                  <a:pt x="94538" y="228561"/>
                </a:moveTo>
                <a:lnTo>
                  <a:pt x="80200" y="214071"/>
                </a:lnTo>
                <a:lnTo>
                  <a:pt x="74244" y="219024"/>
                </a:lnTo>
                <a:lnTo>
                  <a:pt x="68110" y="222808"/>
                </a:lnTo>
                <a:lnTo>
                  <a:pt x="61290" y="225221"/>
                </a:lnTo>
                <a:lnTo>
                  <a:pt x="53276" y="226072"/>
                </a:lnTo>
                <a:lnTo>
                  <a:pt x="41224" y="223507"/>
                </a:lnTo>
                <a:lnTo>
                  <a:pt x="31826" y="216547"/>
                </a:lnTo>
                <a:lnTo>
                  <a:pt x="25730" y="206311"/>
                </a:lnTo>
                <a:lnTo>
                  <a:pt x="23558" y="193878"/>
                </a:lnTo>
                <a:lnTo>
                  <a:pt x="25768" y="181190"/>
                </a:lnTo>
                <a:lnTo>
                  <a:pt x="31940" y="171043"/>
                </a:lnTo>
                <a:lnTo>
                  <a:pt x="41338" y="164185"/>
                </a:lnTo>
                <a:lnTo>
                  <a:pt x="53276" y="161671"/>
                </a:lnTo>
                <a:lnTo>
                  <a:pt x="60579" y="162471"/>
                </a:lnTo>
                <a:lnTo>
                  <a:pt x="67246" y="164757"/>
                </a:lnTo>
                <a:lnTo>
                  <a:pt x="73482" y="168402"/>
                </a:lnTo>
                <a:lnTo>
                  <a:pt x="79463" y="173240"/>
                </a:lnTo>
                <a:lnTo>
                  <a:pt x="93814" y="156705"/>
                </a:lnTo>
                <a:lnTo>
                  <a:pt x="86207" y="150279"/>
                </a:lnTo>
                <a:lnTo>
                  <a:pt x="77292" y="145275"/>
                </a:lnTo>
                <a:lnTo>
                  <a:pt x="66535" y="142036"/>
                </a:lnTo>
                <a:lnTo>
                  <a:pt x="53416" y="140893"/>
                </a:lnTo>
                <a:lnTo>
                  <a:pt x="31800" y="145072"/>
                </a:lnTo>
                <a:lnTo>
                  <a:pt x="14909" y="156451"/>
                </a:lnTo>
                <a:lnTo>
                  <a:pt x="3924" y="173304"/>
                </a:lnTo>
                <a:lnTo>
                  <a:pt x="0" y="193878"/>
                </a:lnTo>
                <a:lnTo>
                  <a:pt x="3962" y="214807"/>
                </a:lnTo>
                <a:lnTo>
                  <a:pt x="14960" y="231533"/>
                </a:lnTo>
                <a:lnTo>
                  <a:pt x="31610" y="242747"/>
                </a:lnTo>
                <a:lnTo>
                  <a:pt x="52539" y="246849"/>
                </a:lnTo>
                <a:lnTo>
                  <a:pt x="65951" y="245567"/>
                </a:lnTo>
                <a:lnTo>
                  <a:pt x="77000" y="241922"/>
                </a:lnTo>
                <a:lnTo>
                  <a:pt x="86309" y="236169"/>
                </a:lnTo>
                <a:lnTo>
                  <a:pt x="94538" y="228561"/>
                </a:lnTo>
                <a:close/>
              </a:path>
              <a:path w="1092834" h="247015" extrusionOk="0">
                <a:moveTo>
                  <a:pt x="94538" y="87668"/>
                </a:moveTo>
                <a:lnTo>
                  <a:pt x="80200" y="73177"/>
                </a:lnTo>
                <a:lnTo>
                  <a:pt x="74244" y="78143"/>
                </a:lnTo>
                <a:lnTo>
                  <a:pt x="68110" y="81927"/>
                </a:lnTo>
                <a:lnTo>
                  <a:pt x="61290" y="84340"/>
                </a:lnTo>
                <a:lnTo>
                  <a:pt x="53276" y="85178"/>
                </a:lnTo>
                <a:lnTo>
                  <a:pt x="41224" y="82613"/>
                </a:lnTo>
                <a:lnTo>
                  <a:pt x="31826" y="75666"/>
                </a:lnTo>
                <a:lnTo>
                  <a:pt x="25730" y="65417"/>
                </a:lnTo>
                <a:lnTo>
                  <a:pt x="23558" y="52984"/>
                </a:lnTo>
                <a:lnTo>
                  <a:pt x="25768" y="40297"/>
                </a:lnTo>
                <a:lnTo>
                  <a:pt x="31940" y="30149"/>
                </a:lnTo>
                <a:lnTo>
                  <a:pt x="41338" y="23291"/>
                </a:lnTo>
                <a:lnTo>
                  <a:pt x="53276" y="20777"/>
                </a:lnTo>
                <a:lnTo>
                  <a:pt x="60579" y="21577"/>
                </a:lnTo>
                <a:lnTo>
                  <a:pt x="67246" y="23876"/>
                </a:lnTo>
                <a:lnTo>
                  <a:pt x="73482" y="27508"/>
                </a:lnTo>
                <a:lnTo>
                  <a:pt x="79463" y="32346"/>
                </a:lnTo>
                <a:lnTo>
                  <a:pt x="93814" y="15811"/>
                </a:lnTo>
                <a:lnTo>
                  <a:pt x="86207" y="9385"/>
                </a:lnTo>
                <a:lnTo>
                  <a:pt x="77292" y="4394"/>
                </a:lnTo>
                <a:lnTo>
                  <a:pt x="66535" y="1155"/>
                </a:lnTo>
                <a:lnTo>
                  <a:pt x="53416" y="0"/>
                </a:lnTo>
                <a:lnTo>
                  <a:pt x="31800" y="4178"/>
                </a:lnTo>
                <a:lnTo>
                  <a:pt x="14909" y="15570"/>
                </a:lnTo>
                <a:lnTo>
                  <a:pt x="3924" y="32423"/>
                </a:lnTo>
                <a:lnTo>
                  <a:pt x="0" y="52984"/>
                </a:lnTo>
                <a:lnTo>
                  <a:pt x="3962" y="73914"/>
                </a:lnTo>
                <a:lnTo>
                  <a:pt x="14960" y="90652"/>
                </a:lnTo>
                <a:lnTo>
                  <a:pt x="31610" y="101866"/>
                </a:lnTo>
                <a:lnTo>
                  <a:pt x="52539" y="105956"/>
                </a:lnTo>
                <a:lnTo>
                  <a:pt x="65951" y="104686"/>
                </a:lnTo>
                <a:lnTo>
                  <a:pt x="77000" y="101041"/>
                </a:lnTo>
                <a:lnTo>
                  <a:pt x="86309" y="95275"/>
                </a:lnTo>
                <a:lnTo>
                  <a:pt x="94538" y="87668"/>
                </a:lnTo>
                <a:close/>
              </a:path>
              <a:path w="1092834" h="247015" extrusionOk="0">
                <a:moveTo>
                  <a:pt x="209423" y="245084"/>
                </a:moveTo>
                <a:lnTo>
                  <a:pt x="199644" y="222110"/>
                </a:lnTo>
                <a:lnTo>
                  <a:pt x="191173" y="202209"/>
                </a:lnTo>
                <a:lnTo>
                  <a:pt x="177038" y="168986"/>
                </a:lnTo>
                <a:lnTo>
                  <a:pt x="168452" y="148805"/>
                </a:lnTo>
                <a:lnTo>
                  <a:pt x="168452" y="202209"/>
                </a:lnTo>
                <a:lnTo>
                  <a:pt x="141224" y="202209"/>
                </a:lnTo>
                <a:lnTo>
                  <a:pt x="154838" y="168986"/>
                </a:lnTo>
                <a:lnTo>
                  <a:pt x="168452" y="202209"/>
                </a:lnTo>
                <a:lnTo>
                  <a:pt x="168452" y="148805"/>
                </a:lnTo>
                <a:lnTo>
                  <a:pt x="165519" y="141909"/>
                </a:lnTo>
                <a:lnTo>
                  <a:pt x="144741" y="141909"/>
                </a:lnTo>
                <a:lnTo>
                  <a:pt x="100838" y="245084"/>
                </a:lnTo>
                <a:lnTo>
                  <a:pt x="123812" y="245084"/>
                </a:lnTo>
                <a:lnTo>
                  <a:pt x="133184" y="222110"/>
                </a:lnTo>
                <a:lnTo>
                  <a:pt x="176504" y="222110"/>
                </a:lnTo>
                <a:lnTo>
                  <a:pt x="185864" y="245084"/>
                </a:lnTo>
                <a:lnTo>
                  <a:pt x="209423" y="245084"/>
                </a:lnTo>
                <a:close/>
              </a:path>
              <a:path w="1092834" h="247015" extrusionOk="0">
                <a:moveTo>
                  <a:pt x="211035" y="52692"/>
                </a:moveTo>
                <a:lnTo>
                  <a:pt x="206997" y="32169"/>
                </a:lnTo>
                <a:lnTo>
                  <a:pt x="199339" y="20789"/>
                </a:lnTo>
                <a:lnTo>
                  <a:pt x="195732" y="15417"/>
                </a:lnTo>
                <a:lnTo>
                  <a:pt x="187477" y="10007"/>
                </a:lnTo>
                <a:lnTo>
                  <a:pt x="187477" y="53276"/>
                </a:lnTo>
                <a:lnTo>
                  <a:pt x="185216" y="65671"/>
                </a:lnTo>
                <a:lnTo>
                  <a:pt x="178904" y="75806"/>
                </a:lnTo>
                <a:lnTo>
                  <a:pt x="169189" y="82664"/>
                </a:lnTo>
                <a:lnTo>
                  <a:pt x="156743" y="85178"/>
                </a:lnTo>
                <a:lnTo>
                  <a:pt x="144233" y="82613"/>
                </a:lnTo>
                <a:lnTo>
                  <a:pt x="134416" y="75666"/>
                </a:lnTo>
                <a:lnTo>
                  <a:pt x="128003" y="65417"/>
                </a:lnTo>
                <a:lnTo>
                  <a:pt x="125768" y="53276"/>
                </a:lnTo>
                <a:lnTo>
                  <a:pt x="125717" y="52692"/>
                </a:lnTo>
                <a:lnTo>
                  <a:pt x="127965" y="40297"/>
                </a:lnTo>
                <a:lnTo>
                  <a:pt x="134277" y="30149"/>
                </a:lnTo>
                <a:lnTo>
                  <a:pt x="143992" y="23304"/>
                </a:lnTo>
                <a:lnTo>
                  <a:pt x="156451" y="20789"/>
                </a:lnTo>
                <a:lnTo>
                  <a:pt x="168948" y="23342"/>
                </a:lnTo>
                <a:lnTo>
                  <a:pt x="178765" y="30302"/>
                </a:lnTo>
                <a:lnTo>
                  <a:pt x="185178" y="40538"/>
                </a:lnTo>
                <a:lnTo>
                  <a:pt x="187413" y="52692"/>
                </a:lnTo>
                <a:lnTo>
                  <a:pt x="187477" y="53276"/>
                </a:lnTo>
                <a:lnTo>
                  <a:pt x="187477" y="10007"/>
                </a:lnTo>
                <a:lnTo>
                  <a:pt x="178562" y="4140"/>
                </a:lnTo>
                <a:lnTo>
                  <a:pt x="156743" y="0"/>
                </a:lnTo>
                <a:lnTo>
                  <a:pt x="134874" y="4178"/>
                </a:lnTo>
                <a:lnTo>
                  <a:pt x="117589" y="15570"/>
                </a:lnTo>
                <a:lnTo>
                  <a:pt x="106235" y="32410"/>
                </a:lnTo>
                <a:lnTo>
                  <a:pt x="102209" y="52692"/>
                </a:lnTo>
                <a:lnTo>
                  <a:pt x="102158" y="53276"/>
                </a:lnTo>
                <a:lnTo>
                  <a:pt x="106184" y="73787"/>
                </a:lnTo>
                <a:lnTo>
                  <a:pt x="117449" y="90538"/>
                </a:lnTo>
                <a:lnTo>
                  <a:pt x="134620" y="101815"/>
                </a:lnTo>
                <a:lnTo>
                  <a:pt x="156451" y="105956"/>
                </a:lnTo>
                <a:lnTo>
                  <a:pt x="178308" y="101765"/>
                </a:lnTo>
                <a:lnTo>
                  <a:pt x="195592" y="90385"/>
                </a:lnTo>
                <a:lnTo>
                  <a:pt x="199110" y="85178"/>
                </a:lnTo>
                <a:lnTo>
                  <a:pt x="206946" y="73545"/>
                </a:lnTo>
                <a:lnTo>
                  <a:pt x="210972" y="53276"/>
                </a:lnTo>
                <a:lnTo>
                  <a:pt x="211035" y="52692"/>
                </a:lnTo>
                <a:close/>
              </a:path>
              <a:path w="1092834" h="247015" extrusionOk="0">
                <a:moveTo>
                  <a:pt x="313347" y="142646"/>
                </a:moveTo>
                <a:lnTo>
                  <a:pt x="291096" y="142646"/>
                </a:lnTo>
                <a:lnTo>
                  <a:pt x="291096" y="205714"/>
                </a:lnTo>
                <a:lnTo>
                  <a:pt x="243090" y="142646"/>
                </a:lnTo>
                <a:lnTo>
                  <a:pt x="222313" y="142646"/>
                </a:lnTo>
                <a:lnTo>
                  <a:pt x="222313" y="245084"/>
                </a:lnTo>
                <a:lnTo>
                  <a:pt x="244563" y="245084"/>
                </a:lnTo>
                <a:lnTo>
                  <a:pt x="244563" y="179959"/>
                </a:lnTo>
                <a:lnTo>
                  <a:pt x="294170" y="245084"/>
                </a:lnTo>
                <a:lnTo>
                  <a:pt x="313347" y="245084"/>
                </a:lnTo>
                <a:lnTo>
                  <a:pt x="313347" y="142646"/>
                </a:lnTo>
                <a:close/>
              </a:path>
              <a:path w="1092834" h="247015" extrusionOk="0">
                <a:moveTo>
                  <a:pt x="332498" y="52692"/>
                </a:moveTo>
                <a:lnTo>
                  <a:pt x="328460" y="32169"/>
                </a:lnTo>
                <a:lnTo>
                  <a:pt x="320814" y="20789"/>
                </a:lnTo>
                <a:lnTo>
                  <a:pt x="317207" y="15417"/>
                </a:lnTo>
                <a:lnTo>
                  <a:pt x="308940" y="9994"/>
                </a:lnTo>
                <a:lnTo>
                  <a:pt x="308940" y="53276"/>
                </a:lnTo>
                <a:lnTo>
                  <a:pt x="306692" y="65671"/>
                </a:lnTo>
                <a:lnTo>
                  <a:pt x="300380" y="75806"/>
                </a:lnTo>
                <a:lnTo>
                  <a:pt x="290664" y="82664"/>
                </a:lnTo>
                <a:lnTo>
                  <a:pt x="278206" y="85178"/>
                </a:lnTo>
                <a:lnTo>
                  <a:pt x="265709" y="82613"/>
                </a:lnTo>
                <a:lnTo>
                  <a:pt x="255892" y="75666"/>
                </a:lnTo>
                <a:lnTo>
                  <a:pt x="249478" y="65417"/>
                </a:lnTo>
                <a:lnTo>
                  <a:pt x="247230" y="53276"/>
                </a:lnTo>
                <a:lnTo>
                  <a:pt x="247180" y="52692"/>
                </a:lnTo>
                <a:lnTo>
                  <a:pt x="249428" y="40297"/>
                </a:lnTo>
                <a:lnTo>
                  <a:pt x="255739" y="30149"/>
                </a:lnTo>
                <a:lnTo>
                  <a:pt x="265455" y="23304"/>
                </a:lnTo>
                <a:lnTo>
                  <a:pt x="277914" y="20789"/>
                </a:lnTo>
                <a:lnTo>
                  <a:pt x="290423" y="23342"/>
                </a:lnTo>
                <a:lnTo>
                  <a:pt x="300228" y="30302"/>
                </a:lnTo>
                <a:lnTo>
                  <a:pt x="306641" y="40538"/>
                </a:lnTo>
                <a:lnTo>
                  <a:pt x="308889" y="52692"/>
                </a:lnTo>
                <a:lnTo>
                  <a:pt x="308940" y="53276"/>
                </a:lnTo>
                <a:lnTo>
                  <a:pt x="308940" y="9994"/>
                </a:lnTo>
                <a:lnTo>
                  <a:pt x="300024" y="4140"/>
                </a:lnTo>
                <a:lnTo>
                  <a:pt x="278206" y="0"/>
                </a:lnTo>
                <a:lnTo>
                  <a:pt x="256336" y="4178"/>
                </a:lnTo>
                <a:lnTo>
                  <a:pt x="239064" y="15570"/>
                </a:lnTo>
                <a:lnTo>
                  <a:pt x="227711" y="32410"/>
                </a:lnTo>
                <a:lnTo>
                  <a:pt x="223685" y="52692"/>
                </a:lnTo>
                <a:lnTo>
                  <a:pt x="223621" y="53276"/>
                </a:lnTo>
                <a:lnTo>
                  <a:pt x="227660" y="73787"/>
                </a:lnTo>
                <a:lnTo>
                  <a:pt x="238912" y="90538"/>
                </a:lnTo>
                <a:lnTo>
                  <a:pt x="256095" y="101815"/>
                </a:lnTo>
                <a:lnTo>
                  <a:pt x="277914" y="105956"/>
                </a:lnTo>
                <a:lnTo>
                  <a:pt x="299783" y="101765"/>
                </a:lnTo>
                <a:lnTo>
                  <a:pt x="317055" y="90385"/>
                </a:lnTo>
                <a:lnTo>
                  <a:pt x="320573" y="85178"/>
                </a:lnTo>
                <a:lnTo>
                  <a:pt x="328422" y="73545"/>
                </a:lnTo>
                <a:lnTo>
                  <a:pt x="332447" y="53276"/>
                </a:lnTo>
                <a:lnTo>
                  <a:pt x="332498" y="52692"/>
                </a:lnTo>
                <a:close/>
              </a:path>
              <a:path w="1092834" h="247015" extrusionOk="0">
                <a:moveTo>
                  <a:pt x="430707" y="37172"/>
                </a:moveTo>
                <a:lnTo>
                  <a:pt x="428015" y="22809"/>
                </a:lnTo>
                <a:lnTo>
                  <a:pt x="427532" y="22110"/>
                </a:lnTo>
                <a:lnTo>
                  <a:pt x="420268" y="11620"/>
                </a:lnTo>
                <a:lnTo>
                  <a:pt x="407924" y="4356"/>
                </a:lnTo>
                <a:lnTo>
                  <a:pt x="407873" y="27520"/>
                </a:lnTo>
                <a:lnTo>
                  <a:pt x="407873" y="46685"/>
                </a:lnTo>
                <a:lnTo>
                  <a:pt x="401294" y="53416"/>
                </a:lnTo>
                <a:lnTo>
                  <a:pt x="372160" y="53416"/>
                </a:lnTo>
                <a:lnTo>
                  <a:pt x="372160" y="22110"/>
                </a:lnTo>
                <a:lnTo>
                  <a:pt x="400850" y="22110"/>
                </a:lnTo>
                <a:lnTo>
                  <a:pt x="407873" y="27520"/>
                </a:lnTo>
                <a:lnTo>
                  <a:pt x="407873" y="4356"/>
                </a:lnTo>
                <a:lnTo>
                  <a:pt x="391477" y="1765"/>
                </a:lnTo>
                <a:lnTo>
                  <a:pt x="349631" y="1765"/>
                </a:lnTo>
                <a:lnTo>
                  <a:pt x="349631" y="104203"/>
                </a:lnTo>
                <a:lnTo>
                  <a:pt x="372160" y="104203"/>
                </a:lnTo>
                <a:lnTo>
                  <a:pt x="372160" y="73469"/>
                </a:lnTo>
                <a:lnTo>
                  <a:pt x="389280" y="73469"/>
                </a:lnTo>
                <a:lnTo>
                  <a:pt x="427215" y="53416"/>
                </a:lnTo>
                <a:lnTo>
                  <a:pt x="430682" y="37617"/>
                </a:lnTo>
                <a:lnTo>
                  <a:pt x="430707" y="37172"/>
                </a:lnTo>
                <a:close/>
              </a:path>
              <a:path w="1092834" h="247015" extrusionOk="0">
                <a:moveTo>
                  <a:pt x="434809" y="245084"/>
                </a:moveTo>
                <a:lnTo>
                  <a:pt x="425030" y="222110"/>
                </a:lnTo>
                <a:lnTo>
                  <a:pt x="416560" y="202209"/>
                </a:lnTo>
                <a:lnTo>
                  <a:pt x="402424" y="168986"/>
                </a:lnTo>
                <a:lnTo>
                  <a:pt x="393839" y="148805"/>
                </a:lnTo>
                <a:lnTo>
                  <a:pt x="393839" y="202209"/>
                </a:lnTo>
                <a:lnTo>
                  <a:pt x="366610" y="202209"/>
                </a:lnTo>
                <a:lnTo>
                  <a:pt x="380225" y="168986"/>
                </a:lnTo>
                <a:lnTo>
                  <a:pt x="393839" y="202209"/>
                </a:lnTo>
                <a:lnTo>
                  <a:pt x="393839" y="148805"/>
                </a:lnTo>
                <a:lnTo>
                  <a:pt x="390906" y="141909"/>
                </a:lnTo>
                <a:lnTo>
                  <a:pt x="370128" y="141909"/>
                </a:lnTo>
                <a:lnTo>
                  <a:pt x="326224" y="245084"/>
                </a:lnTo>
                <a:lnTo>
                  <a:pt x="349199" y="245084"/>
                </a:lnTo>
                <a:lnTo>
                  <a:pt x="358571" y="222110"/>
                </a:lnTo>
                <a:lnTo>
                  <a:pt x="401878" y="222110"/>
                </a:lnTo>
                <a:lnTo>
                  <a:pt x="411251" y="245084"/>
                </a:lnTo>
                <a:lnTo>
                  <a:pt x="434809" y="245084"/>
                </a:lnTo>
                <a:close/>
              </a:path>
              <a:path w="1092834" h="247015" extrusionOk="0">
                <a:moveTo>
                  <a:pt x="522465" y="84150"/>
                </a:moveTo>
                <a:lnTo>
                  <a:pt x="466852" y="84150"/>
                </a:lnTo>
                <a:lnTo>
                  <a:pt x="466852" y="62636"/>
                </a:lnTo>
                <a:lnTo>
                  <a:pt x="515150" y="62636"/>
                </a:lnTo>
                <a:lnTo>
                  <a:pt x="515150" y="42595"/>
                </a:lnTo>
                <a:lnTo>
                  <a:pt x="466852" y="42595"/>
                </a:lnTo>
                <a:lnTo>
                  <a:pt x="466852" y="21805"/>
                </a:lnTo>
                <a:lnTo>
                  <a:pt x="521728" y="21805"/>
                </a:lnTo>
                <a:lnTo>
                  <a:pt x="521728" y="1752"/>
                </a:lnTo>
                <a:lnTo>
                  <a:pt x="444461" y="1752"/>
                </a:lnTo>
                <a:lnTo>
                  <a:pt x="444461" y="104203"/>
                </a:lnTo>
                <a:lnTo>
                  <a:pt x="522465" y="104203"/>
                </a:lnTo>
                <a:lnTo>
                  <a:pt x="522465" y="84150"/>
                </a:lnTo>
                <a:close/>
              </a:path>
              <a:path w="1092834" h="247015" extrusionOk="0">
                <a:moveTo>
                  <a:pt x="542086" y="193573"/>
                </a:moveTo>
                <a:lnTo>
                  <a:pt x="538099" y="173456"/>
                </a:lnTo>
                <a:lnTo>
                  <a:pt x="530860" y="162979"/>
                </a:lnTo>
                <a:lnTo>
                  <a:pt x="526935" y="157302"/>
                </a:lnTo>
                <a:lnTo>
                  <a:pt x="518528" y="152057"/>
                </a:lnTo>
                <a:lnTo>
                  <a:pt x="518528" y="194157"/>
                </a:lnTo>
                <a:lnTo>
                  <a:pt x="516293" y="206590"/>
                </a:lnTo>
                <a:lnTo>
                  <a:pt x="510006" y="216268"/>
                </a:lnTo>
                <a:lnTo>
                  <a:pt x="500253" y="222529"/>
                </a:lnTo>
                <a:lnTo>
                  <a:pt x="487654" y="224751"/>
                </a:lnTo>
                <a:lnTo>
                  <a:pt x="470230" y="224751"/>
                </a:lnTo>
                <a:lnTo>
                  <a:pt x="470230" y="162979"/>
                </a:lnTo>
                <a:lnTo>
                  <a:pt x="487654" y="162979"/>
                </a:lnTo>
                <a:lnTo>
                  <a:pt x="518464" y="193573"/>
                </a:lnTo>
                <a:lnTo>
                  <a:pt x="518528" y="194157"/>
                </a:lnTo>
                <a:lnTo>
                  <a:pt x="518528" y="152057"/>
                </a:lnTo>
                <a:lnTo>
                  <a:pt x="509739" y="146558"/>
                </a:lnTo>
                <a:lnTo>
                  <a:pt x="487654" y="142646"/>
                </a:lnTo>
                <a:lnTo>
                  <a:pt x="447700" y="142646"/>
                </a:lnTo>
                <a:lnTo>
                  <a:pt x="447700" y="245084"/>
                </a:lnTo>
                <a:lnTo>
                  <a:pt x="487654" y="245084"/>
                </a:lnTo>
                <a:lnTo>
                  <a:pt x="509739" y="241134"/>
                </a:lnTo>
                <a:lnTo>
                  <a:pt x="526935" y="230289"/>
                </a:lnTo>
                <a:lnTo>
                  <a:pt x="530733" y="224751"/>
                </a:lnTo>
                <a:lnTo>
                  <a:pt x="538099" y="214033"/>
                </a:lnTo>
                <a:lnTo>
                  <a:pt x="542023" y="194157"/>
                </a:lnTo>
                <a:lnTo>
                  <a:pt x="542086" y="193573"/>
                </a:lnTo>
                <a:close/>
              </a:path>
              <a:path w="1092834" h="247015" extrusionOk="0">
                <a:moveTo>
                  <a:pt x="628129" y="104203"/>
                </a:moveTo>
                <a:lnTo>
                  <a:pt x="605713" y="71424"/>
                </a:lnTo>
                <a:lnTo>
                  <a:pt x="603110" y="67614"/>
                </a:lnTo>
                <a:lnTo>
                  <a:pt x="612038" y="62941"/>
                </a:lnTo>
                <a:lnTo>
                  <a:pt x="618972" y="56121"/>
                </a:lnTo>
                <a:lnTo>
                  <a:pt x="621271" y="51523"/>
                </a:lnTo>
                <a:lnTo>
                  <a:pt x="623468" y="47117"/>
                </a:lnTo>
                <a:lnTo>
                  <a:pt x="624941" y="36741"/>
                </a:lnTo>
                <a:lnTo>
                  <a:pt x="625068" y="35572"/>
                </a:lnTo>
                <a:lnTo>
                  <a:pt x="622554" y="22110"/>
                </a:lnTo>
                <a:lnTo>
                  <a:pt x="622427" y="21386"/>
                </a:lnTo>
                <a:lnTo>
                  <a:pt x="614807" y="10756"/>
                </a:lnTo>
                <a:lnTo>
                  <a:pt x="602653" y="4076"/>
                </a:lnTo>
                <a:lnTo>
                  <a:pt x="602234" y="4025"/>
                </a:lnTo>
                <a:lnTo>
                  <a:pt x="602234" y="27076"/>
                </a:lnTo>
                <a:lnTo>
                  <a:pt x="602234" y="45669"/>
                </a:lnTo>
                <a:lnTo>
                  <a:pt x="595934" y="51523"/>
                </a:lnTo>
                <a:lnTo>
                  <a:pt x="562140" y="51523"/>
                </a:lnTo>
                <a:lnTo>
                  <a:pt x="562140" y="22110"/>
                </a:lnTo>
                <a:lnTo>
                  <a:pt x="595503" y="22110"/>
                </a:lnTo>
                <a:lnTo>
                  <a:pt x="602234" y="27076"/>
                </a:lnTo>
                <a:lnTo>
                  <a:pt x="602234" y="4025"/>
                </a:lnTo>
                <a:lnTo>
                  <a:pt x="586422" y="1765"/>
                </a:lnTo>
                <a:lnTo>
                  <a:pt x="539597" y="1765"/>
                </a:lnTo>
                <a:lnTo>
                  <a:pt x="539597" y="104203"/>
                </a:lnTo>
                <a:lnTo>
                  <a:pt x="562140" y="104203"/>
                </a:lnTo>
                <a:lnTo>
                  <a:pt x="562140" y="71424"/>
                </a:lnTo>
                <a:lnTo>
                  <a:pt x="579843" y="71424"/>
                </a:lnTo>
                <a:lnTo>
                  <a:pt x="601802" y="104203"/>
                </a:lnTo>
                <a:lnTo>
                  <a:pt x="628129" y="104203"/>
                </a:lnTo>
                <a:close/>
              </a:path>
              <a:path w="1092834" h="247015" extrusionOk="0">
                <a:moveTo>
                  <a:pt x="651687" y="245084"/>
                </a:moveTo>
                <a:lnTo>
                  <a:pt x="641921" y="222110"/>
                </a:lnTo>
                <a:lnTo>
                  <a:pt x="633450" y="202209"/>
                </a:lnTo>
                <a:lnTo>
                  <a:pt x="619315" y="168986"/>
                </a:lnTo>
                <a:lnTo>
                  <a:pt x="610717" y="148805"/>
                </a:lnTo>
                <a:lnTo>
                  <a:pt x="610717" y="202209"/>
                </a:lnTo>
                <a:lnTo>
                  <a:pt x="583488" y="202209"/>
                </a:lnTo>
                <a:lnTo>
                  <a:pt x="597103" y="168986"/>
                </a:lnTo>
                <a:lnTo>
                  <a:pt x="610717" y="202209"/>
                </a:lnTo>
                <a:lnTo>
                  <a:pt x="610717" y="148805"/>
                </a:lnTo>
                <a:lnTo>
                  <a:pt x="607783" y="141909"/>
                </a:lnTo>
                <a:lnTo>
                  <a:pt x="587006" y="141909"/>
                </a:lnTo>
                <a:lnTo>
                  <a:pt x="543090" y="245084"/>
                </a:lnTo>
                <a:lnTo>
                  <a:pt x="566077" y="245084"/>
                </a:lnTo>
                <a:lnTo>
                  <a:pt x="575437" y="222110"/>
                </a:lnTo>
                <a:lnTo>
                  <a:pt x="618769" y="222110"/>
                </a:lnTo>
                <a:lnTo>
                  <a:pt x="628129" y="245084"/>
                </a:lnTo>
                <a:lnTo>
                  <a:pt x="651687" y="245084"/>
                </a:lnTo>
                <a:close/>
              </a:path>
              <a:path w="1092834" h="247015" extrusionOk="0">
                <a:moveTo>
                  <a:pt x="742289" y="104203"/>
                </a:moveTo>
                <a:lnTo>
                  <a:pt x="732510" y="81229"/>
                </a:lnTo>
                <a:lnTo>
                  <a:pt x="724039" y="61328"/>
                </a:lnTo>
                <a:lnTo>
                  <a:pt x="709904" y="28105"/>
                </a:lnTo>
                <a:lnTo>
                  <a:pt x="701319" y="7924"/>
                </a:lnTo>
                <a:lnTo>
                  <a:pt x="701319" y="61328"/>
                </a:lnTo>
                <a:lnTo>
                  <a:pt x="674103" y="61328"/>
                </a:lnTo>
                <a:lnTo>
                  <a:pt x="687705" y="28105"/>
                </a:lnTo>
                <a:lnTo>
                  <a:pt x="701319" y="61328"/>
                </a:lnTo>
                <a:lnTo>
                  <a:pt x="701319" y="7924"/>
                </a:lnTo>
                <a:lnTo>
                  <a:pt x="698385" y="1028"/>
                </a:lnTo>
                <a:lnTo>
                  <a:pt x="677608" y="1028"/>
                </a:lnTo>
                <a:lnTo>
                  <a:pt x="633704" y="104203"/>
                </a:lnTo>
                <a:lnTo>
                  <a:pt x="656678" y="104203"/>
                </a:lnTo>
                <a:lnTo>
                  <a:pt x="666051" y="81229"/>
                </a:lnTo>
                <a:lnTo>
                  <a:pt x="709371" y="81229"/>
                </a:lnTo>
                <a:lnTo>
                  <a:pt x="718731" y="104203"/>
                </a:lnTo>
                <a:lnTo>
                  <a:pt x="742289" y="104203"/>
                </a:lnTo>
                <a:close/>
              </a:path>
              <a:path w="1092834" h="247015" extrusionOk="0">
                <a:moveTo>
                  <a:pt x="819543" y="1765"/>
                </a:moveTo>
                <a:lnTo>
                  <a:pt x="734669" y="1765"/>
                </a:lnTo>
                <a:lnTo>
                  <a:pt x="734669" y="22542"/>
                </a:lnTo>
                <a:lnTo>
                  <a:pt x="765835" y="22542"/>
                </a:lnTo>
                <a:lnTo>
                  <a:pt x="765835" y="104203"/>
                </a:lnTo>
                <a:lnTo>
                  <a:pt x="788377" y="104203"/>
                </a:lnTo>
                <a:lnTo>
                  <a:pt x="788377" y="22542"/>
                </a:lnTo>
                <a:lnTo>
                  <a:pt x="819543" y="22542"/>
                </a:lnTo>
                <a:lnTo>
                  <a:pt x="819543" y="1765"/>
                </a:lnTo>
                <a:close/>
              </a:path>
              <a:path w="1092834" h="247015" extrusionOk="0">
                <a:moveTo>
                  <a:pt x="857465" y="1752"/>
                </a:moveTo>
                <a:lnTo>
                  <a:pt x="834923" y="1752"/>
                </a:lnTo>
                <a:lnTo>
                  <a:pt x="834923" y="104203"/>
                </a:lnTo>
                <a:lnTo>
                  <a:pt x="857465" y="104203"/>
                </a:lnTo>
                <a:lnTo>
                  <a:pt x="857465" y="1752"/>
                </a:lnTo>
                <a:close/>
              </a:path>
              <a:path w="1092834" h="247015" extrusionOk="0">
                <a:moveTo>
                  <a:pt x="984491" y="52692"/>
                </a:moveTo>
                <a:lnTo>
                  <a:pt x="980452" y="32169"/>
                </a:lnTo>
                <a:lnTo>
                  <a:pt x="972807" y="20789"/>
                </a:lnTo>
                <a:lnTo>
                  <a:pt x="969200" y="15417"/>
                </a:lnTo>
                <a:lnTo>
                  <a:pt x="960932" y="9994"/>
                </a:lnTo>
                <a:lnTo>
                  <a:pt x="960932" y="53276"/>
                </a:lnTo>
                <a:lnTo>
                  <a:pt x="958684" y="65671"/>
                </a:lnTo>
                <a:lnTo>
                  <a:pt x="952373" y="75806"/>
                </a:lnTo>
                <a:lnTo>
                  <a:pt x="942657" y="82664"/>
                </a:lnTo>
                <a:lnTo>
                  <a:pt x="930198" y="85178"/>
                </a:lnTo>
                <a:lnTo>
                  <a:pt x="917689" y="82613"/>
                </a:lnTo>
                <a:lnTo>
                  <a:pt x="907884" y="75666"/>
                </a:lnTo>
                <a:lnTo>
                  <a:pt x="901471" y="65417"/>
                </a:lnTo>
                <a:lnTo>
                  <a:pt x="899223" y="53276"/>
                </a:lnTo>
                <a:lnTo>
                  <a:pt x="899172" y="52692"/>
                </a:lnTo>
                <a:lnTo>
                  <a:pt x="901420" y="40297"/>
                </a:lnTo>
                <a:lnTo>
                  <a:pt x="907732" y="30149"/>
                </a:lnTo>
                <a:lnTo>
                  <a:pt x="917448" y="23304"/>
                </a:lnTo>
                <a:lnTo>
                  <a:pt x="929906" y="20789"/>
                </a:lnTo>
                <a:lnTo>
                  <a:pt x="942416" y="23342"/>
                </a:lnTo>
                <a:lnTo>
                  <a:pt x="952220" y="30302"/>
                </a:lnTo>
                <a:lnTo>
                  <a:pt x="958634" y="40538"/>
                </a:lnTo>
                <a:lnTo>
                  <a:pt x="960882" y="52692"/>
                </a:lnTo>
                <a:lnTo>
                  <a:pt x="960932" y="53276"/>
                </a:lnTo>
                <a:lnTo>
                  <a:pt x="960932" y="9994"/>
                </a:lnTo>
                <a:lnTo>
                  <a:pt x="952017" y="4140"/>
                </a:lnTo>
                <a:lnTo>
                  <a:pt x="930198" y="0"/>
                </a:lnTo>
                <a:lnTo>
                  <a:pt x="908329" y="4178"/>
                </a:lnTo>
                <a:lnTo>
                  <a:pt x="891044" y="15570"/>
                </a:lnTo>
                <a:lnTo>
                  <a:pt x="879690" y="32410"/>
                </a:lnTo>
                <a:lnTo>
                  <a:pt x="875665" y="52692"/>
                </a:lnTo>
                <a:lnTo>
                  <a:pt x="875601" y="53276"/>
                </a:lnTo>
                <a:lnTo>
                  <a:pt x="879640" y="73787"/>
                </a:lnTo>
                <a:lnTo>
                  <a:pt x="890905" y="90538"/>
                </a:lnTo>
                <a:lnTo>
                  <a:pt x="908088" y="101815"/>
                </a:lnTo>
                <a:lnTo>
                  <a:pt x="929906" y="105956"/>
                </a:lnTo>
                <a:lnTo>
                  <a:pt x="951776" y="101765"/>
                </a:lnTo>
                <a:lnTo>
                  <a:pt x="969048" y="90385"/>
                </a:lnTo>
                <a:lnTo>
                  <a:pt x="972566" y="85178"/>
                </a:lnTo>
                <a:lnTo>
                  <a:pt x="980401" y="73545"/>
                </a:lnTo>
                <a:lnTo>
                  <a:pt x="984427" y="53276"/>
                </a:lnTo>
                <a:lnTo>
                  <a:pt x="984491" y="52692"/>
                </a:lnTo>
                <a:close/>
              </a:path>
              <a:path w="1092834" h="247015" extrusionOk="0">
                <a:moveTo>
                  <a:pt x="1092644" y="1752"/>
                </a:moveTo>
                <a:lnTo>
                  <a:pt x="1070406" y="1752"/>
                </a:lnTo>
                <a:lnTo>
                  <a:pt x="1070406" y="64833"/>
                </a:lnTo>
                <a:lnTo>
                  <a:pt x="1022400" y="1752"/>
                </a:lnTo>
                <a:lnTo>
                  <a:pt x="1001610" y="1752"/>
                </a:lnTo>
                <a:lnTo>
                  <a:pt x="1001610" y="104203"/>
                </a:lnTo>
                <a:lnTo>
                  <a:pt x="1023861" y="104203"/>
                </a:lnTo>
                <a:lnTo>
                  <a:pt x="1023861" y="39077"/>
                </a:lnTo>
                <a:lnTo>
                  <a:pt x="1073467" y="104203"/>
                </a:lnTo>
                <a:lnTo>
                  <a:pt x="1092644" y="104203"/>
                </a:lnTo>
                <a:lnTo>
                  <a:pt x="1092644" y="1752"/>
                </a:lnTo>
                <a:close/>
              </a:path>
            </a:pathLst>
          </a:custGeom>
          <a:solidFill>
            <a:srgbClr val="0621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58" name="Google Shape;158;p7"/>
          <p:cNvPicPr preferRelativeResize="0"/>
          <p:nvPr/>
        </p:nvPicPr>
        <p:blipFill rotWithShape="1">
          <a:blip r:embed="rId5">
            <a:alphaModFix/>
          </a:blip>
          <a:srcRect/>
          <a:stretch/>
        </p:blipFill>
        <p:spPr>
          <a:xfrm>
            <a:off x="987768" y="6008890"/>
            <a:ext cx="725765" cy="631734"/>
          </a:xfrm>
          <a:prstGeom prst="rect">
            <a:avLst/>
          </a:prstGeom>
          <a:noFill/>
          <a:ln>
            <a:noFill/>
          </a:ln>
        </p:spPr>
      </p:pic>
      <p:sp>
        <p:nvSpPr>
          <p:cNvPr id="159" name="Google Shape;159;p7"/>
          <p:cNvSpPr txBox="1">
            <a:spLocks noGrp="1"/>
          </p:cNvSpPr>
          <p:nvPr>
            <p:ph type="title"/>
          </p:nvPr>
        </p:nvSpPr>
        <p:spPr>
          <a:xfrm>
            <a:off x="1436300" y="704118"/>
            <a:ext cx="9664062" cy="751488"/>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4800" b="1">
                <a:solidFill>
                  <a:srgbClr val="2D5C9E"/>
                </a:solidFill>
                <a:latin typeface="Helvetica Neue"/>
                <a:ea typeface="Helvetica Neue"/>
                <a:cs typeface="Helvetica Neue"/>
                <a:sym typeface="Helvetica Neue"/>
              </a:rPr>
              <a:t>Behavior Continuum </a:t>
            </a:r>
            <a:r>
              <a:rPr lang="en-US" sz="4800">
                <a:solidFill>
                  <a:srgbClr val="00B07D"/>
                </a:solidFill>
              </a:rPr>
              <a:t>Application</a:t>
            </a:r>
            <a:endParaRPr sz="4800">
              <a:solidFill>
                <a:srgbClr val="00B07D"/>
              </a:solidFill>
            </a:endParaRPr>
          </a:p>
        </p:txBody>
      </p:sp>
      <p:sp>
        <p:nvSpPr>
          <p:cNvPr id="160" name="Google Shape;160;p7"/>
          <p:cNvSpPr txBox="1"/>
          <p:nvPr/>
        </p:nvSpPr>
        <p:spPr>
          <a:xfrm>
            <a:off x="1436300" y="2544557"/>
            <a:ext cx="5814060" cy="93358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900" b="1">
                <a:solidFill>
                  <a:srgbClr val="2D5C9E"/>
                </a:solidFill>
                <a:latin typeface="Helvetica Neue"/>
                <a:ea typeface="Helvetica Neue"/>
                <a:cs typeface="Helvetica Neue"/>
                <a:sym typeface="Helvetica Neue"/>
              </a:rPr>
              <a:t>What would you do in this scenario? </a:t>
            </a:r>
            <a:endParaRPr/>
          </a:p>
          <a:p>
            <a:pPr marL="12700" marR="0" lvl="0" indent="0" algn="l" rtl="0">
              <a:lnSpc>
                <a:spcPct val="100000"/>
              </a:lnSpc>
              <a:spcBef>
                <a:spcPts val="100"/>
              </a:spcBef>
              <a:spcAft>
                <a:spcPts val="0"/>
              </a:spcAft>
              <a:buNone/>
            </a:pPr>
            <a:r>
              <a:rPr lang="en-US" sz="1900">
                <a:solidFill>
                  <a:srgbClr val="2D5C9E"/>
                </a:solidFill>
                <a:latin typeface="Helvetica Neue"/>
                <a:ea typeface="Helvetica Neue"/>
                <a:cs typeface="Helvetica Neue"/>
                <a:sym typeface="Helvetica Neue"/>
              </a:rPr>
              <a:t>On a scale of 1 to 5</a:t>
            </a:r>
            <a:endParaRPr sz="1900">
              <a:solidFill>
                <a:schemeClr val="dk1"/>
              </a:solidFill>
              <a:latin typeface="Helvetica Neue"/>
              <a:ea typeface="Helvetica Neue"/>
              <a:cs typeface="Helvetica Neue"/>
              <a:sym typeface="Helvetica Neue"/>
            </a:endParaRPr>
          </a:p>
          <a:p>
            <a:pPr marL="0" marR="0" lvl="0" indent="0" algn="l" rtl="0">
              <a:lnSpc>
                <a:spcPct val="100000"/>
              </a:lnSpc>
              <a:spcBef>
                <a:spcPts val="35"/>
              </a:spcBef>
              <a:spcAft>
                <a:spcPts val="0"/>
              </a:spcAft>
              <a:buNone/>
            </a:pPr>
            <a:endParaRPr sz="2100">
              <a:solidFill>
                <a:schemeClr val="dk1"/>
              </a:solidFill>
              <a:latin typeface="Helvetica Neue"/>
              <a:ea typeface="Helvetica Neue"/>
              <a:cs typeface="Helvetica Neue"/>
              <a:sym typeface="Helvetica Neue"/>
            </a:endParaRPr>
          </a:p>
        </p:txBody>
      </p:sp>
      <p:sp>
        <p:nvSpPr>
          <p:cNvPr id="161" name="Google Shape;161;p7"/>
          <p:cNvSpPr txBox="1"/>
          <p:nvPr/>
        </p:nvSpPr>
        <p:spPr>
          <a:xfrm>
            <a:off x="1459764" y="3478146"/>
            <a:ext cx="1323942" cy="782265"/>
          </a:xfrm>
          <a:prstGeom prst="rect">
            <a:avLst/>
          </a:prstGeom>
          <a:noFill/>
          <a:ln>
            <a:noFill/>
          </a:ln>
        </p:spPr>
        <p:txBody>
          <a:bodyPr spcFirstLastPara="1" wrap="square" lIns="0" tIns="12700" rIns="0" bIns="0" anchor="t" anchorCtr="0">
            <a:spAutoFit/>
          </a:bodyPr>
          <a:lstStyle/>
          <a:p>
            <a:pPr marL="0" marR="0" lvl="0" indent="0" algn="ctr" rtl="0">
              <a:lnSpc>
                <a:spcPct val="119400"/>
              </a:lnSpc>
              <a:spcBef>
                <a:spcPts val="0"/>
              </a:spcBef>
              <a:spcAft>
                <a:spcPts val="0"/>
              </a:spcAft>
              <a:buNone/>
            </a:pPr>
            <a:r>
              <a:rPr lang="en-US" sz="5000" b="1">
                <a:solidFill>
                  <a:srgbClr val="00AF7C"/>
                </a:solidFill>
                <a:latin typeface="Helvetica Neue"/>
                <a:ea typeface="Helvetica Neue"/>
                <a:cs typeface="Helvetica Neue"/>
                <a:sym typeface="Helvetica Neue"/>
              </a:rPr>
              <a:t>1.  </a:t>
            </a:r>
            <a:endParaRPr sz="5000">
              <a:solidFill>
                <a:schemeClr val="dk1"/>
              </a:solidFill>
              <a:latin typeface="Helvetica Neue"/>
              <a:ea typeface="Helvetica Neue"/>
              <a:cs typeface="Helvetica Neue"/>
              <a:sym typeface="Helvetica Neue"/>
            </a:endParaRPr>
          </a:p>
        </p:txBody>
      </p:sp>
      <p:sp>
        <p:nvSpPr>
          <p:cNvPr id="162" name="Google Shape;162;p7"/>
          <p:cNvSpPr txBox="1"/>
          <p:nvPr/>
        </p:nvSpPr>
        <p:spPr>
          <a:xfrm>
            <a:off x="511375" y="4344839"/>
            <a:ext cx="3220720" cy="782265"/>
          </a:xfrm>
          <a:prstGeom prst="rect">
            <a:avLst/>
          </a:prstGeom>
          <a:noFill/>
          <a:ln>
            <a:noFill/>
          </a:ln>
        </p:spPr>
        <p:txBody>
          <a:bodyPr spcFirstLastPara="1" wrap="square" lIns="0" tIns="12700" rIns="0" bIns="0" anchor="t" anchorCtr="0">
            <a:spAutoFit/>
          </a:bodyPr>
          <a:lstStyle/>
          <a:p>
            <a:pPr marL="0" marR="0" lvl="0" indent="0" algn="ctr" rtl="0">
              <a:lnSpc>
                <a:spcPct val="119400"/>
              </a:lnSpc>
              <a:spcBef>
                <a:spcPts val="0"/>
              </a:spcBef>
              <a:spcAft>
                <a:spcPts val="0"/>
              </a:spcAft>
              <a:buNone/>
            </a:pPr>
            <a:r>
              <a:rPr lang="en-US" sz="5000" b="1">
                <a:solidFill>
                  <a:srgbClr val="00AF7C"/>
                </a:solidFill>
                <a:latin typeface="Helvetica Neue"/>
                <a:ea typeface="Helvetica Neue"/>
                <a:cs typeface="Helvetica Neue"/>
                <a:sym typeface="Helvetica Neue"/>
              </a:rPr>
              <a:t>5.</a:t>
            </a:r>
            <a:endParaRPr sz="5000">
              <a:solidFill>
                <a:schemeClr val="dk1"/>
              </a:solidFill>
              <a:latin typeface="Helvetica Neue"/>
              <a:ea typeface="Helvetica Neue"/>
              <a:cs typeface="Helvetica Neue"/>
              <a:sym typeface="Helvetica Neue"/>
            </a:endParaRPr>
          </a:p>
        </p:txBody>
      </p:sp>
      <p:sp>
        <p:nvSpPr>
          <p:cNvPr id="163" name="Google Shape;163;p7"/>
          <p:cNvSpPr txBox="1"/>
          <p:nvPr/>
        </p:nvSpPr>
        <p:spPr>
          <a:xfrm>
            <a:off x="987768" y="3811943"/>
            <a:ext cx="6083084" cy="348813"/>
          </a:xfrm>
          <a:prstGeom prst="rect">
            <a:avLst/>
          </a:prstGeom>
          <a:noFill/>
          <a:ln>
            <a:noFill/>
          </a:ln>
        </p:spPr>
        <p:txBody>
          <a:bodyPr spcFirstLastPara="1" wrap="square" lIns="91425" tIns="45700" rIns="91425" bIns="45700" anchor="t" anchorCtr="0">
            <a:spAutoFit/>
          </a:bodyPr>
          <a:lstStyle/>
          <a:p>
            <a:pPr marL="0" marR="0" lvl="0" indent="0" algn="ctr" rtl="0">
              <a:lnSpc>
                <a:spcPct val="111666"/>
              </a:lnSpc>
              <a:spcBef>
                <a:spcPts val="0"/>
              </a:spcBef>
              <a:spcAft>
                <a:spcPts val="0"/>
              </a:spcAft>
              <a:buNone/>
            </a:pPr>
            <a:r>
              <a:rPr lang="en-US" sz="1800">
                <a:solidFill>
                  <a:srgbClr val="2D5C9E"/>
                </a:solidFill>
                <a:latin typeface="Helvetica Neue"/>
                <a:ea typeface="Helvetica Neue"/>
                <a:cs typeface="Helvetica Neue"/>
                <a:sym typeface="Helvetica Neue"/>
              </a:rPr>
              <a:t>Definitely </a:t>
            </a:r>
            <a:r>
              <a:rPr lang="en-US" sz="1800" b="1">
                <a:solidFill>
                  <a:srgbClr val="2D5C9E"/>
                </a:solidFill>
                <a:latin typeface="Helvetica Neue"/>
                <a:ea typeface="Helvetica Neue"/>
                <a:cs typeface="Helvetica Neue"/>
                <a:sym typeface="Helvetica Neue"/>
              </a:rPr>
              <a:t>do not</a:t>
            </a:r>
            <a:r>
              <a:rPr lang="en-US" sz="1800">
                <a:solidFill>
                  <a:srgbClr val="2D5C9E"/>
                </a:solidFill>
                <a:latin typeface="Helvetica Neue"/>
                <a:ea typeface="Helvetica Neue"/>
                <a:cs typeface="Helvetica Neue"/>
                <a:sym typeface="Helvetica Neue"/>
              </a:rPr>
              <a:t> intervene</a:t>
            </a:r>
            <a:endParaRPr sz="1800">
              <a:solidFill>
                <a:schemeClr val="dk1"/>
              </a:solidFill>
              <a:latin typeface="Helvetica Neue"/>
              <a:ea typeface="Helvetica Neue"/>
              <a:cs typeface="Helvetica Neue"/>
              <a:sym typeface="Helvetica Neue"/>
            </a:endParaRPr>
          </a:p>
        </p:txBody>
      </p:sp>
      <p:sp>
        <p:nvSpPr>
          <p:cNvPr id="164" name="Google Shape;164;p7"/>
          <p:cNvSpPr txBox="1"/>
          <p:nvPr/>
        </p:nvSpPr>
        <p:spPr>
          <a:xfrm>
            <a:off x="690553" y="4670482"/>
            <a:ext cx="6083084" cy="348813"/>
          </a:xfrm>
          <a:prstGeom prst="rect">
            <a:avLst/>
          </a:prstGeom>
          <a:noFill/>
          <a:ln>
            <a:noFill/>
          </a:ln>
        </p:spPr>
        <p:txBody>
          <a:bodyPr spcFirstLastPara="1" wrap="square" lIns="91425" tIns="45700" rIns="91425" bIns="45700" anchor="t" anchorCtr="0">
            <a:spAutoFit/>
          </a:bodyPr>
          <a:lstStyle/>
          <a:p>
            <a:pPr marL="0" marR="0" lvl="0" indent="0" algn="ctr" rtl="0">
              <a:lnSpc>
                <a:spcPct val="111666"/>
              </a:lnSpc>
              <a:spcBef>
                <a:spcPts val="0"/>
              </a:spcBef>
              <a:spcAft>
                <a:spcPts val="0"/>
              </a:spcAft>
              <a:buNone/>
            </a:pPr>
            <a:r>
              <a:rPr lang="en-US" sz="1800">
                <a:solidFill>
                  <a:srgbClr val="2D5C9E"/>
                </a:solidFill>
                <a:latin typeface="Helvetica Neue"/>
                <a:ea typeface="Helvetica Neue"/>
                <a:cs typeface="Helvetica Neue"/>
                <a:sym typeface="Helvetica Neue"/>
              </a:rPr>
              <a:t>Definitely </a:t>
            </a:r>
            <a:r>
              <a:rPr lang="en-US" sz="1800" b="1">
                <a:solidFill>
                  <a:srgbClr val="2D5C9E"/>
                </a:solidFill>
                <a:latin typeface="Helvetica Neue"/>
                <a:ea typeface="Helvetica Neue"/>
                <a:cs typeface="Helvetica Neue"/>
                <a:sym typeface="Helvetica Neue"/>
              </a:rPr>
              <a:t>intervene</a:t>
            </a:r>
            <a:endParaRPr sz="1800" b="1">
              <a:solidFill>
                <a:schemeClr val="dk1"/>
              </a:solidFill>
              <a:latin typeface="Helvetica Neue"/>
              <a:ea typeface="Helvetica Neue"/>
              <a:cs typeface="Helvetica Neue"/>
              <a:sym typeface="Helvetica Neue"/>
            </a:endParaRPr>
          </a:p>
        </p:txBody>
      </p:sp>
      <p:sp>
        <p:nvSpPr>
          <p:cNvPr id="165" name="Google Shape;165;p7"/>
          <p:cNvSpPr txBox="1"/>
          <p:nvPr/>
        </p:nvSpPr>
        <p:spPr>
          <a:xfrm>
            <a:off x="6430120" y="3869278"/>
            <a:ext cx="4974180" cy="1118255"/>
          </a:xfrm>
          <a:prstGeom prst="rect">
            <a:avLst/>
          </a:prstGeom>
          <a:noFill/>
          <a:ln>
            <a:noFill/>
          </a:ln>
        </p:spPr>
        <p:txBody>
          <a:bodyPr spcFirstLastPara="1" wrap="square" lIns="91425" tIns="45700" rIns="91425" bIns="45700" anchor="t" anchorCtr="0">
            <a:spAutoFit/>
          </a:bodyPr>
          <a:lstStyle/>
          <a:p>
            <a:pPr marL="0" marR="0" lvl="0" indent="0" algn="l" rtl="0">
              <a:lnSpc>
                <a:spcPct val="111666"/>
              </a:lnSpc>
              <a:spcBef>
                <a:spcPts val="0"/>
              </a:spcBef>
              <a:spcAft>
                <a:spcPts val="0"/>
              </a:spcAft>
              <a:buNone/>
            </a:pPr>
            <a:r>
              <a:rPr lang="en-US" sz="1800" dirty="0">
                <a:solidFill>
                  <a:srgbClr val="2D5C9E"/>
                </a:solidFill>
                <a:latin typeface="Helvetica Neue"/>
                <a:ea typeface="Helvetica Neue"/>
                <a:cs typeface="Helvetica Neue"/>
                <a:sym typeface="Helvetica Neue"/>
              </a:rPr>
              <a:t>A few days later, Jennifer noticed his boss putting his arm around a colleague and patting her on the buttocks as she left the office. Jennifer found this offensive </a:t>
            </a:r>
            <a:endParaRPr sz="1800" dirty="0">
              <a:solidFill>
                <a:schemeClr val="dk1"/>
              </a:solidFill>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grpSp>
        <p:nvGrpSpPr>
          <p:cNvPr id="171" name="Google Shape;171;p8"/>
          <p:cNvGrpSpPr/>
          <p:nvPr/>
        </p:nvGrpSpPr>
        <p:grpSpPr>
          <a:xfrm>
            <a:off x="10288918" y="6239738"/>
            <a:ext cx="305562" cy="294640"/>
            <a:chOff x="10288918" y="6239738"/>
            <a:chExt cx="305562" cy="294640"/>
          </a:xfrm>
        </p:grpSpPr>
        <p:pic>
          <p:nvPicPr>
            <p:cNvPr id="172" name="Google Shape;172;p8"/>
            <p:cNvPicPr preferRelativeResize="0"/>
            <p:nvPr/>
          </p:nvPicPr>
          <p:blipFill rotWithShape="1">
            <a:blip r:embed="rId3">
              <a:alphaModFix/>
            </a:blip>
            <a:srcRect/>
            <a:stretch/>
          </p:blipFill>
          <p:spPr>
            <a:xfrm>
              <a:off x="10288918" y="6239738"/>
              <a:ext cx="305562" cy="294640"/>
            </a:xfrm>
            <a:prstGeom prst="rect">
              <a:avLst/>
            </a:prstGeom>
            <a:noFill/>
            <a:ln>
              <a:noFill/>
            </a:ln>
          </p:spPr>
        </p:pic>
        <p:pic>
          <p:nvPicPr>
            <p:cNvPr id="173" name="Google Shape;173;p8"/>
            <p:cNvPicPr preferRelativeResize="0"/>
            <p:nvPr/>
          </p:nvPicPr>
          <p:blipFill rotWithShape="1">
            <a:blip r:embed="rId4">
              <a:alphaModFix/>
            </a:blip>
            <a:srcRect/>
            <a:stretch/>
          </p:blipFill>
          <p:spPr>
            <a:xfrm>
              <a:off x="10310126" y="6412687"/>
              <a:ext cx="103644" cy="79717"/>
            </a:xfrm>
            <a:prstGeom prst="rect">
              <a:avLst/>
            </a:prstGeom>
            <a:noFill/>
            <a:ln>
              <a:noFill/>
            </a:ln>
          </p:spPr>
        </p:pic>
        <p:sp>
          <p:nvSpPr>
            <p:cNvPr id="174" name="Google Shape;174;p8"/>
            <p:cNvSpPr/>
            <p:nvPr/>
          </p:nvSpPr>
          <p:spPr>
            <a:xfrm>
              <a:off x="10389350" y="6388404"/>
              <a:ext cx="6350" cy="46990"/>
            </a:xfrm>
            <a:custGeom>
              <a:avLst/>
              <a:gdLst/>
              <a:ahLst/>
              <a:cxnLst/>
              <a:rect l="l" t="t" r="r" b="b"/>
              <a:pathLst>
                <a:path w="6350" h="46989" extrusionOk="0">
                  <a:moveTo>
                    <a:pt x="1562" y="45453"/>
                  </a:moveTo>
                  <a:lnTo>
                    <a:pt x="0" y="46863"/>
                  </a:lnTo>
                  <a:lnTo>
                    <a:pt x="1562" y="45453"/>
                  </a:lnTo>
                  <a:close/>
                </a:path>
                <a:path w="6350" h="46989" extrusionOk="0">
                  <a:moveTo>
                    <a:pt x="2197" y="7683"/>
                  </a:moveTo>
                  <a:lnTo>
                    <a:pt x="2006" y="1549"/>
                  </a:lnTo>
                  <a:lnTo>
                    <a:pt x="1879" y="0"/>
                  </a:lnTo>
                  <a:lnTo>
                    <a:pt x="1993" y="4622"/>
                  </a:lnTo>
                  <a:lnTo>
                    <a:pt x="2197" y="7683"/>
                  </a:lnTo>
                  <a:close/>
                </a:path>
                <a:path w="6350" h="46989" extrusionOk="0">
                  <a:moveTo>
                    <a:pt x="6159" y="40716"/>
                  </a:moveTo>
                  <a:lnTo>
                    <a:pt x="4622" y="42418"/>
                  </a:lnTo>
                  <a:lnTo>
                    <a:pt x="6159" y="40716"/>
                  </a:lnTo>
                  <a:close/>
                </a:path>
              </a:pathLst>
            </a:custGeom>
            <a:solidFill>
              <a:srgbClr val="04687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5" name="Google Shape;175;p8"/>
            <p:cNvSpPr/>
            <p:nvPr/>
          </p:nvSpPr>
          <p:spPr>
            <a:xfrm>
              <a:off x="10382062" y="6386874"/>
              <a:ext cx="15240" cy="50165"/>
            </a:xfrm>
            <a:custGeom>
              <a:avLst/>
              <a:gdLst/>
              <a:ahLst/>
              <a:cxnLst/>
              <a:rect l="l" t="t" r="r" b="b"/>
              <a:pathLst>
                <a:path w="15240" h="50164" extrusionOk="0">
                  <a:moveTo>
                    <a:pt x="9169" y="0"/>
                  </a:moveTo>
                  <a:lnTo>
                    <a:pt x="0" y="26822"/>
                  </a:lnTo>
                  <a:lnTo>
                    <a:pt x="1320" y="34670"/>
                  </a:lnTo>
                  <a:lnTo>
                    <a:pt x="3251" y="42290"/>
                  </a:lnTo>
                  <a:lnTo>
                    <a:pt x="5689" y="49707"/>
                  </a:lnTo>
                  <a:lnTo>
                    <a:pt x="7302" y="48386"/>
                  </a:lnTo>
                  <a:lnTo>
                    <a:pt x="8851" y="46989"/>
                  </a:lnTo>
                  <a:lnTo>
                    <a:pt x="11925" y="43941"/>
                  </a:lnTo>
                  <a:lnTo>
                    <a:pt x="13449" y="42240"/>
                  </a:lnTo>
                  <a:lnTo>
                    <a:pt x="14884" y="40487"/>
                  </a:lnTo>
                  <a:lnTo>
                    <a:pt x="12708" y="31801"/>
                  </a:lnTo>
                  <a:lnTo>
                    <a:pt x="11045" y="22920"/>
                  </a:lnTo>
                  <a:lnTo>
                    <a:pt x="9921" y="13862"/>
                  </a:lnTo>
                  <a:lnTo>
                    <a:pt x="9631" y="9207"/>
                  </a:lnTo>
                  <a:lnTo>
                    <a:pt x="9486" y="9207"/>
                  </a:lnTo>
                  <a:lnTo>
                    <a:pt x="9283" y="6146"/>
                  </a:lnTo>
                  <a:lnTo>
                    <a:pt x="9169" y="0"/>
                  </a:lnTo>
                  <a:close/>
                </a:path>
                <a:path w="15240" h="50164" extrusionOk="0">
                  <a:moveTo>
                    <a:pt x="9347" y="4648"/>
                  </a:moveTo>
                  <a:lnTo>
                    <a:pt x="9486" y="9207"/>
                  </a:lnTo>
                  <a:lnTo>
                    <a:pt x="9631" y="9207"/>
                  </a:lnTo>
                  <a:lnTo>
                    <a:pt x="9347" y="4648"/>
                  </a:lnTo>
                  <a:close/>
                </a:path>
              </a:pathLst>
            </a:custGeom>
            <a:solidFill>
              <a:srgbClr val="2D5C9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6" name="Google Shape;176;p8"/>
            <p:cNvSpPr/>
            <p:nvPr/>
          </p:nvSpPr>
          <p:spPr>
            <a:xfrm>
              <a:off x="10387749" y="6337071"/>
              <a:ext cx="8255" cy="48260"/>
            </a:xfrm>
            <a:custGeom>
              <a:avLst/>
              <a:gdLst/>
              <a:ahLst/>
              <a:cxnLst/>
              <a:rect l="l" t="t" r="r" b="b"/>
              <a:pathLst>
                <a:path w="8254" h="48260" extrusionOk="0">
                  <a:moveTo>
                    <a:pt x="1612" y="1320"/>
                  </a:moveTo>
                  <a:lnTo>
                    <a:pt x="0" y="0"/>
                  </a:lnTo>
                  <a:lnTo>
                    <a:pt x="1612" y="1333"/>
                  </a:lnTo>
                  <a:close/>
                </a:path>
                <a:path w="8254" h="48260" extrusionOk="0">
                  <a:moveTo>
                    <a:pt x="3162" y="2730"/>
                  </a:moveTo>
                  <a:lnTo>
                    <a:pt x="1612" y="1333"/>
                  </a:lnTo>
                  <a:lnTo>
                    <a:pt x="3162" y="2743"/>
                  </a:lnTo>
                  <a:close/>
                </a:path>
                <a:path w="8254" h="48260" extrusionOk="0">
                  <a:moveTo>
                    <a:pt x="3797" y="40551"/>
                  </a:moveTo>
                  <a:lnTo>
                    <a:pt x="3594" y="43586"/>
                  </a:lnTo>
                  <a:lnTo>
                    <a:pt x="3479" y="46609"/>
                  </a:lnTo>
                  <a:lnTo>
                    <a:pt x="3479" y="48107"/>
                  </a:lnTo>
                  <a:lnTo>
                    <a:pt x="3606" y="46482"/>
                  </a:lnTo>
                  <a:lnTo>
                    <a:pt x="3708" y="43421"/>
                  </a:lnTo>
                  <a:lnTo>
                    <a:pt x="3708" y="41973"/>
                  </a:lnTo>
                  <a:lnTo>
                    <a:pt x="3797" y="40551"/>
                  </a:lnTo>
                  <a:close/>
                </a:path>
                <a:path w="8254" h="48260" extrusionOk="0">
                  <a:moveTo>
                    <a:pt x="6235" y="5778"/>
                  </a:moveTo>
                  <a:lnTo>
                    <a:pt x="4660" y="4191"/>
                  </a:lnTo>
                  <a:lnTo>
                    <a:pt x="3162" y="2743"/>
                  </a:lnTo>
                  <a:lnTo>
                    <a:pt x="6235" y="5778"/>
                  </a:lnTo>
                  <a:close/>
                </a:path>
                <a:path w="8254" h="48260" extrusionOk="0">
                  <a:moveTo>
                    <a:pt x="7759" y="7467"/>
                  </a:moveTo>
                  <a:lnTo>
                    <a:pt x="6235" y="5778"/>
                  </a:lnTo>
                  <a:lnTo>
                    <a:pt x="7759" y="7480"/>
                  </a:lnTo>
                  <a:close/>
                </a:path>
              </a:pathLst>
            </a:custGeom>
            <a:solidFill>
              <a:srgbClr val="04687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7" name="Google Shape;177;p8"/>
            <p:cNvSpPr/>
            <p:nvPr/>
          </p:nvSpPr>
          <p:spPr>
            <a:xfrm>
              <a:off x="10382055" y="6337081"/>
              <a:ext cx="15240" cy="50165"/>
            </a:xfrm>
            <a:custGeom>
              <a:avLst/>
              <a:gdLst/>
              <a:ahLst/>
              <a:cxnLst/>
              <a:rect l="l" t="t" r="r" b="b"/>
              <a:pathLst>
                <a:path w="15240" h="50164" extrusionOk="0">
                  <a:moveTo>
                    <a:pt x="5689" y="0"/>
                  </a:moveTo>
                  <a:lnTo>
                    <a:pt x="3238" y="7467"/>
                  </a:lnTo>
                  <a:lnTo>
                    <a:pt x="1333" y="15024"/>
                  </a:lnTo>
                  <a:lnTo>
                    <a:pt x="0" y="22872"/>
                  </a:lnTo>
                  <a:lnTo>
                    <a:pt x="1816" y="25234"/>
                  </a:lnTo>
                  <a:lnTo>
                    <a:pt x="3365" y="27762"/>
                  </a:lnTo>
                  <a:lnTo>
                    <a:pt x="7531" y="36283"/>
                  </a:lnTo>
                  <a:lnTo>
                    <a:pt x="9169" y="42799"/>
                  </a:lnTo>
                  <a:lnTo>
                    <a:pt x="9169" y="49682"/>
                  </a:lnTo>
                  <a:lnTo>
                    <a:pt x="9293" y="43408"/>
                  </a:lnTo>
                  <a:lnTo>
                    <a:pt x="9486" y="40538"/>
                  </a:lnTo>
                  <a:lnTo>
                    <a:pt x="9631" y="40538"/>
                  </a:lnTo>
                  <a:lnTo>
                    <a:pt x="9939" y="35678"/>
                  </a:lnTo>
                  <a:lnTo>
                    <a:pt x="11061" y="26677"/>
                  </a:lnTo>
                  <a:lnTo>
                    <a:pt x="12717" y="17850"/>
                  </a:lnTo>
                  <a:lnTo>
                    <a:pt x="14897" y="9220"/>
                  </a:lnTo>
                  <a:lnTo>
                    <a:pt x="13416" y="7416"/>
                  </a:lnTo>
                  <a:lnTo>
                    <a:pt x="11938" y="5778"/>
                  </a:lnTo>
                  <a:lnTo>
                    <a:pt x="10350" y="4191"/>
                  </a:lnTo>
                  <a:lnTo>
                    <a:pt x="8851" y="2730"/>
                  </a:lnTo>
                  <a:lnTo>
                    <a:pt x="7302" y="1320"/>
                  </a:lnTo>
                  <a:lnTo>
                    <a:pt x="5689" y="0"/>
                  </a:lnTo>
                  <a:close/>
                </a:path>
                <a:path w="15240" h="50164" extrusionOk="0">
                  <a:moveTo>
                    <a:pt x="9631" y="40538"/>
                  </a:moveTo>
                  <a:lnTo>
                    <a:pt x="9486" y="40538"/>
                  </a:lnTo>
                  <a:lnTo>
                    <a:pt x="9359" y="44831"/>
                  </a:lnTo>
                  <a:lnTo>
                    <a:pt x="9631" y="40538"/>
                  </a:lnTo>
                  <a:close/>
                </a:path>
              </a:pathLst>
            </a:custGeom>
            <a:solidFill>
              <a:srgbClr val="2D5C9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8" name="Google Shape;178;p8"/>
            <p:cNvSpPr/>
            <p:nvPr/>
          </p:nvSpPr>
          <p:spPr>
            <a:xfrm>
              <a:off x="10399167" y="6453301"/>
              <a:ext cx="1905" cy="1270"/>
            </a:xfrm>
            <a:custGeom>
              <a:avLst/>
              <a:gdLst/>
              <a:ahLst/>
              <a:cxnLst/>
              <a:rect l="l" t="t" r="r" b="b"/>
              <a:pathLst>
                <a:path w="1904" h="1270" extrusionOk="0">
                  <a:moveTo>
                    <a:pt x="1498" y="0"/>
                  </a:moveTo>
                  <a:lnTo>
                    <a:pt x="0" y="1231"/>
                  </a:lnTo>
                  <a:lnTo>
                    <a:pt x="1498" y="0"/>
                  </a:lnTo>
                  <a:close/>
                </a:path>
              </a:pathLst>
            </a:custGeom>
            <a:solidFill>
              <a:srgbClr val="04687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9" name="Google Shape;179;p8"/>
            <p:cNvSpPr/>
            <p:nvPr/>
          </p:nvSpPr>
          <p:spPr>
            <a:xfrm>
              <a:off x="10396011" y="6449386"/>
              <a:ext cx="19685" cy="25400"/>
            </a:xfrm>
            <a:custGeom>
              <a:avLst/>
              <a:gdLst/>
              <a:ahLst/>
              <a:cxnLst/>
              <a:rect l="l" t="t" r="r" b="b"/>
              <a:pathLst>
                <a:path w="19684" h="25400" extrusionOk="0">
                  <a:moveTo>
                    <a:pt x="9194" y="0"/>
                  </a:moveTo>
                  <a:lnTo>
                    <a:pt x="7721" y="1358"/>
                  </a:lnTo>
                  <a:lnTo>
                    <a:pt x="6197" y="2679"/>
                  </a:lnTo>
                  <a:lnTo>
                    <a:pt x="4648" y="3911"/>
                  </a:lnTo>
                  <a:lnTo>
                    <a:pt x="3149" y="5143"/>
                  </a:lnTo>
                  <a:lnTo>
                    <a:pt x="1574" y="6299"/>
                  </a:lnTo>
                  <a:lnTo>
                    <a:pt x="0" y="7416"/>
                  </a:lnTo>
                  <a:lnTo>
                    <a:pt x="2984" y="13487"/>
                  </a:lnTo>
                  <a:lnTo>
                    <a:pt x="6349" y="19342"/>
                  </a:lnTo>
                  <a:lnTo>
                    <a:pt x="10058" y="24955"/>
                  </a:lnTo>
                  <a:lnTo>
                    <a:pt x="11645" y="23863"/>
                  </a:lnTo>
                  <a:lnTo>
                    <a:pt x="13195" y="22745"/>
                  </a:lnTo>
                  <a:lnTo>
                    <a:pt x="16268" y="20408"/>
                  </a:lnTo>
                  <a:lnTo>
                    <a:pt x="17767" y="19202"/>
                  </a:lnTo>
                  <a:lnTo>
                    <a:pt x="19227" y="17970"/>
                  </a:lnTo>
                  <a:lnTo>
                    <a:pt x="15493" y="12204"/>
                  </a:lnTo>
                  <a:lnTo>
                    <a:pt x="12128" y="6235"/>
                  </a:lnTo>
                  <a:lnTo>
                    <a:pt x="9194" y="0"/>
                  </a:lnTo>
                  <a:close/>
                </a:path>
              </a:pathLst>
            </a:custGeom>
            <a:solidFill>
              <a:srgbClr val="2D5C9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0" name="Google Shape;180;p8"/>
            <p:cNvSpPr/>
            <p:nvPr/>
          </p:nvSpPr>
          <p:spPr>
            <a:xfrm>
              <a:off x="10414835" y="6346504"/>
              <a:ext cx="3175" cy="11430"/>
            </a:xfrm>
            <a:custGeom>
              <a:avLst/>
              <a:gdLst/>
              <a:ahLst/>
              <a:cxnLst/>
              <a:rect l="l" t="t" r="r" b="b"/>
              <a:pathLst>
                <a:path w="3175" h="11429" extrusionOk="0">
                  <a:moveTo>
                    <a:pt x="1206" y="6032"/>
                  </a:moveTo>
                  <a:lnTo>
                    <a:pt x="457" y="8851"/>
                  </a:lnTo>
                  <a:lnTo>
                    <a:pt x="254" y="9855"/>
                  </a:lnTo>
                  <a:lnTo>
                    <a:pt x="0" y="10833"/>
                  </a:lnTo>
                  <a:lnTo>
                    <a:pt x="266" y="9855"/>
                  </a:lnTo>
                  <a:lnTo>
                    <a:pt x="469" y="8851"/>
                  </a:lnTo>
                  <a:lnTo>
                    <a:pt x="1206" y="6032"/>
                  </a:lnTo>
                  <a:close/>
                </a:path>
                <a:path w="3175" h="11429" extrusionOk="0">
                  <a:moveTo>
                    <a:pt x="1859" y="3781"/>
                  </a:moveTo>
                  <a:lnTo>
                    <a:pt x="1723" y="4203"/>
                  </a:lnTo>
                  <a:lnTo>
                    <a:pt x="1206" y="6032"/>
                  </a:lnTo>
                  <a:lnTo>
                    <a:pt x="1859" y="3781"/>
                  </a:lnTo>
                  <a:close/>
                </a:path>
                <a:path w="3175" h="11429" extrusionOk="0">
                  <a:moveTo>
                    <a:pt x="3048" y="0"/>
                  </a:moveTo>
                  <a:lnTo>
                    <a:pt x="1859" y="3781"/>
                  </a:lnTo>
                  <a:lnTo>
                    <a:pt x="2311" y="2387"/>
                  </a:lnTo>
                  <a:lnTo>
                    <a:pt x="3048" y="0"/>
                  </a:lnTo>
                  <a:close/>
                </a:path>
              </a:pathLst>
            </a:custGeom>
            <a:solidFill>
              <a:srgbClr val="04687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 name="Google Shape;181;p8"/>
            <p:cNvSpPr/>
            <p:nvPr/>
          </p:nvSpPr>
          <p:spPr>
            <a:xfrm>
              <a:off x="10400409" y="6324279"/>
              <a:ext cx="19685" cy="33655"/>
            </a:xfrm>
            <a:custGeom>
              <a:avLst/>
              <a:gdLst/>
              <a:ahLst/>
              <a:cxnLst/>
              <a:rect l="l" t="t" r="r" b="b"/>
              <a:pathLst>
                <a:path w="19684" h="33654" extrusionOk="0">
                  <a:moveTo>
                    <a:pt x="4800" y="0"/>
                  </a:moveTo>
                  <a:lnTo>
                    <a:pt x="3073" y="3670"/>
                  </a:lnTo>
                  <a:lnTo>
                    <a:pt x="1752" y="6870"/>
                  </a:lnTo>
                  <a:lnTo>
                    <a:pt x="482" y="10147"/>
                  </a:lnTo>
                  <a:lnTo>
                    <a:pt x="228" y="10744"/>
                  </a:lnTo>
                  <a:lnTo>
                    <a:pt x="0" y="11404"/>
                  </a:lnTo>
                  <a:lnTo>
                    <a:pt x="4295" y="16298"/>
                  </a:lnTo>
                  <a:lnTo>
                    <a:pt x="8151" y="21555"/>
                  </a:lnTo>
                  <a:lnTo>
                    <a:pt x="11538" y="27149"/>
                  </a:lnTo>
                  <a:lnTo>
                    <a:pt x="14427" y="33058"/>
                  </a:lnTo>
                  <a:lnTo>
                    <a:pt x="14681" y="32080"/>
                  </a:lnTo>
                  <a:lnTo>
                    <a:pt x="19202" y="17513"/>
                  </a:lnTo>
                  <a:lnTo>
                    <a:pt x="15176" y="11036"/>
                  </a:lnTo>
                  <a:lnTo>
                    <a:pt x="10325" y="5168"/>
                  </a:lnTo>
                  <a:lnTo>
                    <a:pt x="4800" y="0"/>
                  </a:lnTo>
                  <a:close/>
                </a:path>
              </a:pathLst>
            </a:custGeom>
            <a:solidFill>
              <a:srgbClr val="2D5C9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 name="Google Shape;182;p8"/>
            <p:cNvSpPr/>
            <p:nvPr/>
          </p:nvSpPr>
          <p:spPr>
            <a:xfrm>
              <a:off x="10465042" y="6466636"/>
              <a:ext cx="5715" cy="8890"/>
            </a:xfrm>
            <a:custGeom>
              <a:avLst/>
              <a:gdLst/>
              <a:ahLst/>
              <a:cxnLst/>
              <a:rect l="l" t="t" r="r" b="b"/>
              <a:pathLst>
                <a:path w="5715" h="8889" extrusionOk="0">
                  <a:moveTo>
                    <a:pt x="1524" y="6553"/>
                  </a:moveTo>
                  <a:lnTo>
                    <a:pt x="508" y="7975"/>
                  </a:lnTo>
                  <a:lnTo>
                    <a:pt x="0" y="8636"/>
                  </a:lnTo>
                  <a:lnTo>
                    <a:pt x="520" y="7975"/>
                  </a:lnTo>
                  <a:lnTo>
                    <a:pt x="1524" y="6553"/>
                  </a:lnTo>
                  <a:close/>
                </a:path>
                <a:path w="5715" h="8889" extrusionOk="0">
                  <a:moveTo>
                    <a:pt x="4483" y="2336"/>
                  </a:moveTo>
                  <a:lnTo>
                    <a:pt x="1524" y="6553"/>
                  </a:lnTo>
                  <a:lnTo>
                    <a:pt x="3390" y="3924"/>
                  </a:lnTo>
                  <a:lnTo>
                    <a:pt x="4483" y="2336"/>
                  </a:lnTo>
                  <a:close/>
                </a:path>
                <a:path w="5715" h="8889" extrusionOk="0">
                  <a:moveTo>
                    <a:pt x="5537" y="711"/>
                  </a:moveTo>
                  <a:lnTo>
                    <a:pt x="5321" y="495"/>
                  </a:lnTo>
                  <a:lnTo>
                    <a:pt x="4699" y="0"/>
                  </a:lnTo>
                  <a:lnTo>
                    <a:pt x="5105" y="355"/>
                  </a:lnTo>
                  <a:lnTo>
                    <a:pt x="5537" y="723"/>
                  </a:lnTo>
                  <a:close/>
                </a:path>
              </a:pathLst>
            </a:custGeom>
            <a:solidFill>
              <a:srgbClr val="04687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3" name="Google Shape;183;p8"/>
            <p:cNvSpPr/>
            <p:nvPr/>
          </p:nvSpPr>
          <p:spPr>
            <a:xfrm>
              <a:off x="10449519" y="6452483"/>
              <a:ext cx="21590" cy="24765"/>
            </a:xfrm>
            <a:custGeom>
              <a:avLst/>
              <a:gdLst/>
              <a:ahLst/>
              <a:cxnLst/>
              <a:rect l="l" t="t" r="r" b="b"/>
              <a:pathLst>
                <a:path w="21590" h="24764" extrusionOk="0">
                  <a:moveTo>
                    <a:pt x="6667" y="0"/>
                  </a:moveTo>
                  <a:lnTo>
                    <a:pt x="5638" y="1752"/>
                  </a:lnTo>
                  <a:lnTo>
                    <a:pt x="4546" y="3454"/>
                  </a:lnTo>
                  <a:lnTo>
                    <a:pt x="2527" y="6451"/>
                  </a:lnTo>
                  <a:lnTo>
                    <a:pt x="0" y="9982"/>
                  </a:lnTo>
                  <a:lnTo>
                    <a:pt x="4368" y="15125"/>
                  </a:lnTo>
                  <a:lnTo>
                    <a:pt x="9169" y="19926"/>
                  </a:lnTo>
                  <a:lnTo>
                    <a:pt x="14376" y="24269"/>
                  </a:lnTo>
                  <a:lnTo>
                    <a:pt x="14604" y="23952"/>
                  </a:lnTo>
                  <a:lnTo>
                    <a:pt x="14858" y="23672"/>
                  </a:lnTo>
                  <a:lnTo>
                    <a:pt x="16040" y="22123"/>
                  </a:lnTo>
                  <a:lnTo>
                    <a:pt x="16903" y="20878"/>
                  </a:lnTo>
                  <a:lnTo>
                    <a:pt x="18910" y="18072"/>
                  </a:lnTo>
                  <a:lnTo>
                    <a:pt x="20002" y="16484"/>
                  </a:lnTo>
                  <a:lnTo>
                    <a:pt x="21069" y="14871"/>
                  </a:lnTo>
                  <a:lnTo>
                    <a:pt x="20231" y="14160"/>
                  </a:lnTo>
                  <a:lnTo>
                    <a:pt x="19988" y="13909"/>
                  </a:lnTo>
                  <a:lnTo>
                    <a:pt x="15608" y="10147"/>
                  </a:lnTo>
                  <a:lnTo>
                    <a:pt x="10883" y="5283"/>
                  </a:lnTo>
                  <a:lnTo>
                    <a:pt x="6667" y="0"/>
                  </a:lnTo>
                  <a:close/>
                </a:path>
              </a:pathLst>
            </a:custGeom>
            <a:solidFill>
              <a:srgbClr val="2D5C9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4" name="Google Shape;184;p8"/>
            <p:cNvSpPr/>
            <p:nvPr/>
          </p:nvSpPr>
          <p:spPr>
            <a:xfrm>
              <a:off x="10442905" y="6288938"/>
              <a:ext cx="22225" cy="14604"/>
            </a:xfrm>
            <a:custGeom>
              <a:avLst/>
              <a:gdLst/>
              <a:ahLst/>
              <a:cxnLst/>
              <a:rect l="l" t="t" r="r" b="b"/>
              <a:pathLst>
                <a:path w="22225" h="14604" extrusionOk="0">
                  <a:moveTo>
                    <a:pt x="12" y="14097"/>
                  </a:moveTo>
                  <a:close/>
                </a:path>
                <a:path w="22225" h="14604" extrusionOk="0">
                  <a:moveTo>
                    <a:pt x="15684" y="1435"/>
                  </a:moveTo>
                  <a:lnTo>
                    <a:pt x="14401" y="0"/>
                  </a:lnTo>
                  <a:lnTo>
                    <a:pt x="15684" y="1435"/>
                  </a:lnTo>
                  <a:close/>
                </a:path>
                <a:path w="22225" h="14604" extrusionOk="0">
                  <a:moveTo>
                    <a:pt x="18161" y="4368"/>
                  </a:moveTo>
                  <a:lnTo>
                    <a:pt x="16929" y="2870"/>
                  </a:lnTo>
                  <a:lnTo>
                    <a:pt x="15684" y="1435"/>
                  </a:lnTo>
                  <a:lnTo>
                    <a:pt x="18161" y="4368"/>
                  </a:lnTo>
                  <a:close/>
                </a:path>
                <a:path w="22225" h="14604" extrusionOk="0">
                  <a:moveTo>
                    <a:pt x="21209" y="8280"/>
                  </a:moveTo>
                  <a:lnTo>
                    <a:pt x="20066" y="6756"/>
                  </a:lnTo>
                  <a:lnTo>
                    <a:pt x="21209" y="8280"/>
                  </a:lnTo>
                  <a:close/>
                </a:path>
                <a:path w="22225" h="14604" extrusionOk="0">
                  <a:moveTo>
                    <a:pt x="21704" y="8877"/>
                  </a:moveTo>
                  <a:lnTo>
                    <a:pt x="21475" y="8559"/>
                  </a:lnTo>
                  <a:lnTo>
                    <a:pt x="21209" y="8280"/>
                  </a:lnTo>
                  <a:lnTo>
                    <a:pt x="21463" y="8572"/>
                  </a:lnTo>
                  <a:lnTo>
                    <a:pt x="21691" y="8890"/>
                  </a:lnTo>
                  <a:close/>
                </a:path>
              </a:pathLst>
            </a:custGeom>
            <a:solidFill>
              <a:srgbClr val="04687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5" name="Google Shape;185;p8"/>
            <p:cNvSpPr/>
            <p:nvPr/>
          </p:nvSpPr>
          <p:spPr>
            <a:xfrm>
              <a:off x="10442910" y="6288942"/>
              <a:ext cx="22225" cy="23495"/>
            </a:xfrm>
            <a:custGeom>
              <a:avLst/>
              <a:gdLst/>
              <a:ahLst/>
              <a:cxnLst/>
              <a:rect l="l" t="t" r="r" b="b"/>
              <a:pathLst>
                <a:path w="22225" h="23495" extrusionOk="0">
                  <a:moveTo>
                    <a:pt x="14389" y="0"/>
                  </a:moveTo>
                  <a:lnTo>
                    <a:pt x="9193" y="4368"/>
                  </a:lnTo>
                  <a:lnTo>
                    <a:pt x="4432" y="9042"/>
                  </a:lnTo>
                  <a:lnTo>
                    <a:pt x="0" y="14109"/>
                  </a:lnTo>
                  <a:lnTo>
                    <a:pt x="1282" y="15544"/>
                  </a:lnTo>
                  <a:lnTo>
                    <a:pt x="2527" y="17043"/>
                  </a:lnTo>
                  <a:lnTo>
                    <a:pt x="4711" y="19773"/>
                  </a:lnTo>
                  <a:lnTo>
                    <a:pt x="6832" y="22567"/>
                  </a:lnTo>
                  <a:lnTo>
                    <a:pt x="7302" y="23228"/>
                  </a:lnTo>
                  <a:lnTo>
                    <a:pt x="11671" y="18046"/>
                  </a:lnTo>
                  <a:lnTo>
                    <a:pt x="16497" y="13258"/>
                  </a:lnTo>
                  <a:lnTo>
                    <a:pt x="21704" y="8890"/>
                  </a:lnTo>
                  <a:lnTo>
                    <a:pt x="21462" y="8572"/>
                  </a:lnTo>
                  <a:lnTo>
                    <a:pt x="21208" y="8280"/>
                  </a:lnTo>
                  <a:lnTo>
                    <a:pt x="19113" y="5549"/>
                  </a:lnTo>
                  <a:lnTo>
                    <a:pt x="16929" y="2870"/>
                  </a:lnTo>
                  <a:lnTo>
                    <a:pt x="15684" y="1435"/>
                  </a:lnTo>
                  <a:lnTo>
                    <a:pt x="14389" y="0"/>
                  </a:lnTo>
                  <a:close/>
                </a:path>
              </a:pathLst>
            </a:custGeom>
            <a:solidFill>
              <a:srgbClr val="2D5C9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 name="Google Shape;186;p8"/>
            <p:cNvSpPr/>
            <p:nvPr/>
          </p:nvSpPr>
          <p:spPr>
            <a:xfrm>
              <a:off x="10497751" y="6359959"/>
              <a:ext cx="6350" cy="10795"/>
            </a:xfrm>
            <a:custGeom>
              <a:avLst/>
              <a:gdLst/>
              <a:ahLst/>
              <a:cxnLst/>
              <a:rect l="l" t="t" r="r" b="b"/>
              <a:pathLst>
                <a:path w="6350" h="10795" extrusionOk="0">
                  <a:moveTo>
                    <a:pt x="1184" y="7898"/>
                  </a:moveTo>
                  <a:lnTo>
                    <a:pt x="622" y="9042"/>
                  </a:lnTo>
                  <a:lnTo>
                    <a:pt x="0" y="10528"/>
                  </a:lnTo>
                  <a:lnTo>
                    <a:pt x="635" y="9042"/>
                  </a:lnTo>
                  <a:lnTo>
                    <a:pt x="1184" y="7898"/>
                  </a:lnTo>
                  <a:close/>
                </a:path>
                <a:path w="6350" h="10795" extrusionOk="0">
                  <a:moveTo>
                    <a:pt x="6019" y="0"/>
                  </a:moveTo>
                  <a:lnTo>
                    <a:pt x="4203" y="2362"/>
                  </a:lnTo>
                  <a:lnTo>
                    <a:pt x="2628" y="4889"/>
                  </a:lnTo>
                  <a:lnTo>
                    <a:pt x="4216" y="2362"/>
                  </a:lnTo>
                  <a:lnTo>
                    <a:pt x="6019" y="0"/>
                  </a:lnTo>
                  <a:close/>
                </a:path>
              </a:pathLst>
            </a:custGeom>
            <a:solidFill>
              <a:srgbClr val="04687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 name="Google Shape;187;p8"/>
            <p:cNvSpPr/>
            <p:nvPr/>
          </p:nvSpPr>
          <p:spPr>
            <a:xfrm>
              <a:off x="10488887" y="6337073"/>
              <a:ext cx="15240" cy="50165"/>
            </a:xfrm>
            <a:custGeom>
              <a:avLst/>
              <a:gdLst/>
              <a:ahLst/>
              <a:cxnLst/>
              <a:rect l="l" t="t" r="r" b="b"/>
              <a:pathLst>
                <a:path w="15240" h="50164" extrusionOk="0">
                  <a:moveTo>
                    <a:pt x="9194" y="0"/>
                  </a:moveTo>
                  <a:lnTo>
                    <a:pt x="0" y="9220"/>
                  </a:lnTo>
                  <a:lnTo>
                    <a:pt x="2437" y="19017"/>
                  </a:lnTo>
                  <a:lnTo>
                    <a:pt x="4221" y="29054"/>
                  </a:lnTo>
                  <a:lnTo>
                    <a:pt x="5316" y="39306"/>
                  </a:lnTo>
                  <a:lnTo>
                    <a:pt x="5689" y="49745"/>
                  </a:lnTo>
                  <a:lnTo>
                    <a:pt x="5689" y="44551"/>
                  </a:lnTo>
                  <a:lnTo>
                    <a:pt x="14884" y="22885"/>
                  </a:lnTo>
                  <a:lnTo>
                    <a:pt x="13538" y="15036"/>
                  </a:lnTo>
                  <a:lnTo>
                    <a:pt x="11645" y="7416"/>
                  </a:lnTo>
                  <a:lnTo>
                    <a:pt x="9194" y="0"/>
                  </a:lnTo>
                  <a:close/>
                </a:path>
              </a:pathLst>
            </a:custGeom>
            <a:solidFill>
              <a:srgbClr val="2D5C9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 name="Google Shape;188;p8"/>
            <p:cNvSpPr/>
            <p:nvPr/>
          </p:nvSpPr>
          <p:spPr>
            <a:xfrm>
              <a:off x="10497744" y="6403149"/>
              <a:ext cx="3175" cy="5715"/>
            </a:xfrm>
            <a:custGeom>
              <a:avLst/>
              <a:gdLst/>
              <a:ahLst/>
              <a:cxnLst/>
              <a:rect l="l" t="t" r="r" b="b"/>
              <a:pathLst>
                <a:path w="3175" h="5714" extrusionOk="0">
                  <a:moveTo>
                    <a:pt x="0" y="0"/>
                  </a:moveTo>
                  <a:lnTo>
                    <a:pt x="634" y="1511"/>
                  </a:lnTo>
                  <a:lnTo>
                    <a:pt x="2641" y="5664"/>
                  </a:lnTo>
                  <a:lnTo>
                    <a:pt x="634" y="1498"/>
                  </a:lnTo>
                  <a:lnTo>
                    <a:pt x="0" y="0"/>
                  </a:lnTo>
                  <a:close/>
                </a:path>
              </a:pathLst>
            </a:custGeom>
            <a:solidFill>
              <a:srgbClr val="04687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9" name="Google Shape;189;p8"/>
            <p:cNvSpPr/>
            <p:nvPr/>
          </p:nvSpPr>
          <p:spPr>
            <a:xfrm>
              <a:off x="10488887" y="6386808"/>
              <a:ext cx="15240" cy="50165"/>
            </a:xfrm>
            <a:custGeom>
              <a:avLst/>
              <a:gdLst/>
              <a:ahLst/>
              <a:cxnLst/>
              <a:rect l="l" t="t" r="r" b="b"/>
              <a:pathLst>
                <a:path w="15240" h="50164" extrusionOk="0">
                  <a:moveTo>
                    <a:pt x="5689" y="0"/>
                  </a:moveTo>
                  <a:lnTo>
                    <a:pt x="5316" y="10459"/>
                  </a:lnTo>
                  <a:lnTo>
                    <a:pt x="4221" y="20718"/>
                  </a:lnTo>
                  <a:lnTo>
                    <a:pt x="2437" y="30755"/>
                  </a:lnTo>
                  <a:lnTo>
                    <a:pt x="0" y="40551"/>
                  </a:lnTo>
                  <a:lnTo>
                    <a:pt x="1491" y="42367"/>
                  </a:lnTo>
                  <a:lnTo>
                    <a:pt x="2933" y="44005"/>
                  </a:lnTo>
                  <a:lnTo>
                    <a:pt x="6032" y="47053"/>
                  </a:lnTo>
                  <a:lnTo>
                    <a:pt x="7556" y="48450"/>
                  </a:lnTo>
                  <a:lnTo>
                    <a:pt x="9194" y="49783"/>
                  </a:lnTo>
                  <a:lnTo>
                    <a:pt x="11649" y="42303"/>
                  </a:lnTo>
                  <a:lnTo>
                    <a:pt x="13538" y="34747"/>
                  </a:lnTo>
                  <a:lnTo>
                    <a:pt x="14884" y="26898"/>
                  </a:lnTo>
                  <a:lnTo>
                    <a:pt x="13068" y="24536"/>
                  </a:lnTo>
                  <a:lnTo>
                    <a:pt x="11493" y="22009"/>
                  </a:lnTo>
                  <a:lnTo>
                    <a:pt x="9486" y="17843"/>
                  </a:lnTo>
                  <a:lnTo>
                    <a:pt x="8851" y="16344"/>
                  </a:lnTo>
                  <a:lnTo>
                    <a:pt x="6629" y="10172"/>
                  </a:lnTo>
                  <a:lnTo>
                    <a:pt x="5689" y="5206"/>
                  </a:lnTo>
                  <a:lnTo>
                    <a:pt x="5689" y="0"/>
                  </a:lnTo>
                  <a:close/>
                </a:path>
              </a:pathLst>
            </a:custGeom>
            <a:solidFill>
              <a:srgbClr val="2D5C9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0" name="Google Shape;190;p8"/>
            <p:cNvSpPr/>
            <p:nvPr/>
          </p:nvSpPr>
          <p:spPr>
            <a:xfrm>
              <a:off x="10459607" y="6341794"/>
              <a:ext cx="6985" cy="13335"/>
            </a:xfrm>
            <a:custGeom>
              <a:avLst/>
              <a:gdLst/>
              <a:ahLst/>
              <a:cxnLst/>
              <a:rect l="l" t="t" r="r" b="b"/>
              <a:pathLst>
                <a:path w="6984" h="13335" extrusionOk="0">
                  <a:moveTo>
                    <a:pt x="2237" y="7905"/>
                  </a:moveTo>
                  <a:lnTo>
                    <a:pt x="1835" y="8712"/>
                  </a:lnTo>
                  <a:lnTo>
                    <a:pt x="858" y="10782"/>
                  </a:lnTo>
                  <a:lnTo>
                    <a:pt x="0" y="12903"/>
                  </a:lnTo>
                  <a:lnTo>
                    <a:pt x="869" y="10769"/>
                  </a:lnTo>
                  <a:lnTo>
                    <a:pt x="2237" y="7905"/>
                  </a:lnTo>
                  <a:close/>
                </a:path>
                <a:path w="6984" h="13335" extrusionOk="0">
                  <a:moveTo>
                    <a:pt x="6616" y="0"/>
                  </a:moveTo>
                  <a:lnTo>
                    <a:pt x="5250" y="2158"/>
                  </a:lnTo>
                  <a:lnTo>
                    <a:pt x="4000" y="4368"/>
                  </a:lnTo>
                  <a:lnTo>
                    <a:pt x="5265" y="2146"/>
                  </a:lnTo>
                  <a:lnTo>
                    <a:pt x="6616" y="0"/>
                  </a:lnTo>
                  <a:close/>
                </a:path>
              </a:pathLst>
            </a:custGeom>
            <a:solidFill>
              <a:srgbClr val="04687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1" name="Google Shape;191;p8"/>
            <p:cNvSpPr/>
            <p:nvPr/>
          </p:nvSpPr>
          <p:spPr>
            <a:xfrm>
              <a:off x="10448885" y="6321173"/>
              <a:ext cx="17780" cy="35560"/>
            </a:xfrm>
            <a:custGeom>
              <a:avLst/>
              <a:gdLst/>
              <a:ahLst/>
              <a:cxnLst/>
              <a:rect l="l" t="t" r="r" b="b"/>
              <a:pathLst>
                <a:path w="17779" h="35560" extrusionOk="0">
                  <a:moveTo>
                    <a:pt x="7302" y="0"/>
                  </a:moveTo>
                  <a:lnTo>
                    <a:pt x="482" y="9601"/>
                  </a:lnTo>
                  <a:lnTo>
                    <a:pt x="228" y="9969"/>
                  </a:lnTo>
                  <a:lnTo>
                    <a:pt x="0" y="10350"/>
                  </a:lnTo>
                  <a:lnTo>
                    <a:pt x="3037" y="16311"/>
                  </a:lnTo>
                  <a:lnTo>
                    <a:pt x="5726" y="22469"/>
                  </a:lnTo>
                  <a:lnTo>
                    <a:pt x="8059" y="28813"/>
                  </a:lnTo>
                  <a:lnTo>
                    <a:pt x="10033" y="35331"/>
                  </a:lnTo>
                  <a:lnTo>
                    <a:pt x="10718" y="33528"/>
                  </a:lnTo>
                  <a:lnTo>
                    <a:pt x="17335" y="20612"/>
                  </a:lnTo>
                  <a:lnTo>
                    <a:pt x="14605" y="13398"/>
                  </a:lnTo>
                  <a:lnTo>
                    <a:pt x="11170" y="6375"/>
                  </a:lnTo>
                  <a:lnTo>
                    <a:pt x="7302" y="0"/>
                  </a:lnTo>
                  <a:close/>
                </a:path>
              </a:pathLst>
            </a:custGeom>
            <a:solidFill>
              <a:srgbClr val="2D5C9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2" name="Google Shape;192;p8"/>
            <p:cNvSpPr/>
            <p:nvPr/>
          </p:nvSpPr>
          <p:spPr>
            <a:xfrm>
              <a:off x="10457303" y="6484692"/>
              <a:ext cx="9525" cy="7620"/>
            </a:xfrm>
            <a:custGeom>
              <a:avLst/>
              <a:gdLst/>
              <a:ahLst/>
              <a:cxnLst/>
              <a:rect l="l" t="t" r="r" b="b"/>
              <a:pathLst>
                <a:path w="9525" h="7620" extrusionOk="0">
                  <a:moveTo>
                    <a:pt x="9169" y="6984"/>
                  </a:moveTo>
                  <a:close/>
                </a:path>
                <a:path w="9525" h="7620" extrusionOk="0">
                  <a:moveTo>
                    <a:pt x="7594" y="5892"/>
                  </a:moveTo>
                  <a:lnTo>
                    <a:pt x="9151" y="6984"/>
                  </a:lnTo>
                  <a:lnTo>
                    <a:pt x="7594" y="5892"/>
                  </a:lnTo>
                  <a:close/>
                </a:path>
                <a:path w="9525" h="7620" extrusionOk="0">
                  <a:moveTo>
                    <a:pt x="0" y="0"/>
                  </a:moveTo>
                  <a:lnTo>
                    <a:pt x="1473" y="1244"/>
                  </a:lnTo>
                  <a:lnTo>
                    <a:pt x="2997" y="2451"/>
                  </a:lnTo>
                  <a:lnTo>
                    <a:pt x="6045" y="4749"/>
                  </a:lnTo>
                  <a:lnTo>
                    <a:pt x="7594" y="5892"/>
                  </a:lnTo>
                  <a:lnTo>
                    <a:pt x="2997" y="2438"/>
                  </a:lnTo>
                  <a:lnTo>
                    <a:pt x="1473" y="1231"/>
                  </a:lnTo>
                  <a:lnTo>
                    <a:pt x="0" y="0"/>
                  </a:lnTo>
                  <a:close/>
                </a:path>
              </a:pathLst>
            </a:custGeom>
            <a:solidFill>
              <a:srgbClr val="04687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3" name="Google Shape;193;p8"/>
            <p:cNvSpPr/>
            <p:nvPr/>
          </p:nvSpPr>
          <p:spPr>
            <a:xfrm>
              <a:off x="10442909" y="6484697"/>
              <a:ext cx="24130" cy="21590"/>
            </a:xfrm>
            <a:custGeom>
              <a:avLst/>
              <a:gdLst/>
              <a:ahLst/>
              <a:cxnLst/>
              <a:rect l="l" t="t" r="r" b="b"/>
              <a:pathLst>
                <a:path w="24129" h="21590" extrusionOk="0">
                  <a:moveTo>
                    <a:pt x="14401" y="0"/>
                  </a:moveTo>
                  <a:lnTo>
                    <a:pt x="9944" y="5054"/>
                  </a:lnTo>
                  <a:lnTo>
                    <a:pt x="5118" y="9779"/>
                  </a:lnTo>
                  <a:lnTo>
                    <a:pt x="0" y="14147"/>
                  </a:lnTo>
                  <a:lnTo>
                    <a:pt x="2984" y="16649"/>
                  </a:lnTo>
                  <a:lnTo>
                    <a:pt x="6032" y="19062"/>
                  </a:lnTo>
                  <a:lnTo>
                    <a:pt x="7581" y="20243"/>
                  </a:lnTo>
                  <a:lnTo>
                    <a:pt x="9169" y="21412"/>
                  </a:lnTo>
                  <a:lnTo>
                    <a:pt x="14287" y="16903"/>
                  </a:lnTo>
                  <a:lnTo>
                    <a:pt x="19088" y="12077"/>
                  </a:lnTo>
                  <a:lnTo>
                    <a:pt x="23571" y="6985"/>
                  </a:lnTo>
                  <a:lnTo>
                    <a:pt x="21983" y="5892"/>
                  </a:lnTo>
                  <a:lnTo>
                    <a:pt x="17386" y="2438"/>
                  </a:lnTo>
                  <a:lnTo>
                    <a:pt x="15862" y="1231"/>
                  </a:lnTo>
                  <a:lnTo>
                    <a:pt x="14401" y="0"/>
                  </a:lnTo>
                  <a:close/>
                </a:path>
              </a:pathLst>
            </a:custGeom>
            <a:solidFill>
              <a:srgbClr val="2D5C9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94" name="Google Shape;194;p8"/>
          <p:cNvSpPr/>
          <p:nvPr/>
        </p:nvSpPr>
        <p:spPr>
          <a:xfrm>
            <a:off x="11100362" y="6231290"/>
            <a:ext cx="77470" cy="22225"/>
          </a:xfrm>
          <a:custGeom>
            <a:avLst/>
            <a:gdLst/>
            <a:ahLst/>
            <a:cxnLst/>
            <a:rect l="l" t="t" r="r" b="b"/>
            <a:pathLst>
              <a:path w="77470" h="22225" extrusionOk="0">
                <a:moveTo>
                  <a:pt x="76873" y="0"/>
                </a:moveTo>
                <a:lnTo>
                  <a:pt x="0" y="8915"/>
                </a:lnTo>
                <a:lnTo>
                  <a:pt x="0" y="21767"/>
                </a:lnTo>
                <a:lnTo>
                  <a:pt x="76873" y="21767"/>
                </a:lnTo>
                <a:lnTo>
                  <a:pt x="76873" y="0"/>
                </a:lnTo>
                <a:close/>
              </a:path>
            </a:pathLst>
          </a:custGeom>
          <a:solidFill>
            <a:srgbClr val="86C66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5" name="Google Shape;195;p8"/>
          <p:cNvSpPr/>
          <p:nvPr/>
        </p:nvSpPr>
        <p:spPr>
          <a:xfrm>
            <a:off x="10654982" y="6268211"/>
            <a:ext cx="1092835" cy="247015"/>
          </a:xfrm>
          <a:custGeom>
            <a:avLst/>
            <a:gdLst/>
            <a:ahLst/>
            <a:cxnLst/>
            <a:rect l="l" t="t" r="r" b="b"/>
            <a:pathLst>
              <a:path w="1092834" h="247015" extrusionOk="0">
                <a:moveTo>
                  <a:pt x="94538" y="228561"/>
                </a:moveTo>
                <a:lnTo>
                  <a:pt x="80200" y="214071"/>
                </a:lnTo>
                <a:lnTo>
                  <a:pt x="74244" y="219024"/>
                </a:lnTo>
                <a:lnTo>
                  <a:pt x="68110" y="222808"/>
                </a:lnTo>
                <a:lnTo>
                  <a:pt x="61290" y="225221"/>
                </a:lnTo>
                <a:lnTo>
                  <a:pt x="53276" y="226072"/>
                </a:lnTo>
                <a:lnTo>
                  <a:pt x="41224" y="223507"/>
                </a:lnTo>
                <a:lnTo>
                  <a:pt x="31826" y="216547"/>
                </a:lnTo>
                <a:lnTo>
                  <a:pt x="25730" y="206311"/>
                </a:lnTo>
                <a:lnTo>
                  <a:pt x="23558" y="193878"/>
                </a:lnTo>
                <a:lnTo>
                  <a:pt x="25768" y="181190"/>
                </a:lnTo>
                <a:lnTo>
                  <a:pt x="31940" y="171043"/>
                </a:lnTo>
                <a:lnTo>
                  <a:pt x="41338" y="164185"/>
                </a:lnTo>
                <a:lnTo>
                  <a:pt x="53276" y="161671"/>
                </a:lnTo>
                <a:lnTo>
                  <a:pt x="60579" y="162471"/>
                </a:lnTo>
                <a:lnTo>
                  <a:pt x="67246" y="164757"/>
                </a:lnTo>
                <a:lnTo>
                  <a:pt x="73482" y="168402"/>
                </a:lnTo>
                <a:lnTo>
                  <a:pt x="79463" y="173240"/>
                </a:lnTo>
                <a:lnTo>
                  <a:pt x="93814" y="156705"/>
                </a:lnTo>
                <a:lnTo>
                  <a:pt x="86207" y="150279"/>
                </a:lnTo>
                <a:lnTo>
                  <a:pt x="77292" y="145275"/>
                </a:lnTo>
                <a:lnTo>
                  <a:pt x="66535" y="142036"/>
                </a:lnTo>
                <a:lnTo>
                  <a:pt x="53416" y="140893"/>
                </a:lnTo>
                <a:lnTo>
                  <a:pt x="31800" y="145072"/>
                </a:lnTo>
                <a:lnTo>
                  <a:pt x="14909" y="156451"/>
                </a:lnTo>
                <a:lnTo>
                  <a:pt x="3924" y="173304"/>
                </a:lnTo>
                <a:lnTo>
                  <a:pt x="0" y="193878"/>
                </a:lnTo>
                <a:lnTo>
                  <a:pt x="3962" y="214807"/>
                </a:lnTo>
                <a:lnTo>
                  <a:pt x="14960" y="231533"/>
                </a:lnTo>
                <a:lnTo>
                  <a:pt x="31610" y="242747"/>
                </a:lnTo>
                <a:lnTo>
                  <a:pt x="52539" y="246849"/>
                </a:lnTo>
                <a:lnTo>
                  <a:pt x="65951" y="245567"/>
                </a:lnTo>
                <a:lnTo>
                  <a:pt x="77000" y="241922"/>
                </a:lnTo>
                <a:lnTo>
                  <a:pt x="86309" y="236169"/>
                </a:lnTo>
                <a:lnTo>
                  <a:pt x="94538" y="228561"/>
                </a:lnTo>
                <a:close/>
              </a:path>
              <a:path w="1092834" h="247015" extrusionOk="0">
                <a:moveTo>
                  <a:pt x="94538" y="87668"/>
                </a:moveTo>
                <a:lnTo>
                  <a:pt x="80200" y="73177"/>
                </a:lnTo>
                <a:lnTo>
                  <a:pt x="74244" y="78143"/>
                </a:lnTo>
                <a:lnTo>
                  <a:pt x="68110" y="81927"/>
                </a:lnTo>
                <a:lnTo>
                  <a:pt x="61290" y="84340"/>
                </a:lnTo>
                <a:lnTo>
                  <a:pt x="53276" y="85178"/>
                </a:lnTo>
                <a:lnTo>
                  <a:pt x="41224" y="82613"/>
                </a:lnTo>
                <a:lnTo>
                  <a:pt x="31826" y="75666"/>
                </a:lnTo>
                <a:lnTo>
                  <a:pt x="25730" y="65417"/>
                </a:lnTo>
                <a:lnTo>
                  <a:pt x="23558" y="52984"/>
                </a:lnTo>
                <a:lnTo>
                  <a:pt x="25768" y="40297"/>
                </a:lnTo>
                <a:lnTo>
                  <a:pt x="31940" y="30149"/>
                </a:lnTo>
                <a:lnTo>
                  <a:pt x="41338" y="23291"/>
                </a:lnTo>
                <a:lnTo>
                  <a:pt x="53276" y="20777"/>
                </a:lnTo>
                <a:lnTo>
                  <a:pt x="60579" y="21577"/>
                </a:lnTo>
                <a:lnTo>
                  <a:pt x="67246" y="23876"/>
                </a:lnTo>
                <a:lnTo>
                  <a:pt x="73482" y="27508"/>
                </a:lnTo>
                <a:lnTo>
                  <a:pt x="79463" y="32346"/>
                </a:lnTo>
                <a:lnTo>
                  <a:pt x="93814" y="15811"/>
                </a:lnTo>
                <a:lnTo>
                  <a:pt x="86207" y="9385"/>
                </a:lnTo>
                <a:lnTo>
                  <a:pt x="77292" y="4394"/>
                </a:lnTo>
                <a:lnTo>
                  <a:pt x="66535" y="1155"/>
                </a:lnTo>
                <a:lnTo>
                  <a:pt x="53416" y="0"/>
                </a:lnTo>
                <a:lnTo>
                  <a:pt x="31800" y="4178"/>
                </a:lnTo>
                <a:lnTo>
                  <a:pt x="14909" y="15570"/>
                </a:lnTo>
                <a:lnTo>
                  <a:pt x="3924" y="32423"/>
                </a:lnTo>
                <a:lnTo>
                  <a:pt x="0" y="52984"/>
                </a:lnTo>
                <a:lnTo>
                  <a:pt x="3962" y="73914"/>
                </a:lnTo>
                <a:lnTo>
                  <a:pt x="14960" y="90652"/>
                </a:lnTo>
                <a:lnTo>
                  <a:pt x="31610" y="101866"/>
                </a:lnTo>
                <a:lnTo>
                  <a:pt x="52539" y="105956"/>
                </a:lnTo>
                <a:lnTo>
                  <a:pt x="65951" y="104686"/>
                </a:lnTo>
                <a:lnTo>
                  <a:pt x="77000" y="101041"/>
                </a:lnTo>
                <a:lnTo>
                  <a:pt x="86309" y="95275"/>
                </a:lnTo>
                <a:lnTo>
                  <a:pt x="94538" y="87668"/>
                </a:lnTo>
                <a:close/>
              </a:path>
              <a:path w="1092834" h="247015" extrusionOk="0">
                <a:moveTo>
                  <a:pt x="209423" y="245084"/>
                </a:moveTo>
                <a:lnTo>
                  <a:pt x="199644" y="222110"/>
                </a:lnTo>
                <a:lnTo>
                  <a:pt x="191173" y="202209"/>
                </a:lnTo>
                <a:lnTo>
                  <a:pt x="177038" y="168986"/>
                </a:lnTo>
                <a:lnTo>
                  <a:pt x="168452" y="148805"/>
                </a:lnTo>
                <a:lnTo>
                  <a:pt x="168452" y="202209"/>
                </a:lnTo>
                <a:lnTo>
                  <a:pt x="141224" y="202209"/>
                </a:lnTo>
                <a:lnTo>
                  <a:pt x="154838" y="168986"/>
                </a:lnTo>
                <a:lnTo>
                  <a:pt x="168452" y="202209"/>
                </a:lnTo>
                <a:lnTo>
                  <a:pt x="168452" y="148805"/>
                </a:lnTo>
                <a:lnTo>
                  <a:pt x="165519" y="141909"/>
                </a:lnTo>
                <a:lnTo>
                  <a:pt x="144741" y="141909"/>
                </a:lnTo>
                <a:lnTo>
                  <a:pt x="100838" y="245084"/>
                </a:lnTo>
                <a:lnTo>
                  <a:pt x="123812" y="245084"/>
                </a:lnTo>
                <a:lnTo>
                  <a:pt x="133184" y="222110"/>
                </a:lnTo>
                <a:lnTo>
                  <a:pt x="176504" y="222110"/>
                </a:lnTo>
                <a:lnTo>
                  <a:pt x="185864" y="245084"/>
                </a:lnTo>
                <a:lnTo>
                  <a:pt x="209423" y="245084"/>
                </a:lnTo>
                <a:close/>
              </a:path>
              <a:path w="1092834" h="247015" extrusionOk="0">
                <a:moveTo>
                  <a:pt x="211035" y="52692"/>
                </a:moveTo>
                <a:lnTo>
                  <a:pt x="206997" y="32169"/>
                </a:lnTo>
                <a:lnTo>
                  <a:pt x="199339" y="20789"/>
                </a:lnTo>
                <a:lnTo>
                  <a:pt x="195732" y="15417"/>
                </a:lnTo>
                <a:lnTo>
                  <a:pt x="187477" y="10007"/>
                </a:lnTo>
                <a:lnTo>
                  <a:pt x="187477" y="53276"/>
                </a:lnTo>
                <a:lnTo>
                  <a:pt x="185216" y="65671"/>
                </a:lnTo>
                <a:lnTo>
                  <a:pt x="178904" y="75806"/>
                </a:lnTo>
                <a:lnTo>
                  <a:pt x="169189" y="82664"/>
                </a:lnTo>
                <a:lnTo>
                  <a:pt x="156743" y="85178"/>
                </a:lnTo>
                <a:lnTo>
                  <a:pt x="144233" y="82613"/>
                </a:lnTo>
                <a:lnTo>
                  <a:pt x="134416" y="75666"/>
                </a:lnTo>
                <a:lnTo>
                  <a:pt x="128003" y="65417"/>
                </a:lnTo>
                <a:lnTo>
                  <a:pt x="125768" y="53276"/>
                </a:lnTo>
                <a:lnTo>
                  <a:pt x="125717" y="52692"/>
                </a:lnTo>
                <a:lnTo>
                  <a:pt x="127965" y="40297"/>
                </a:lnTo>
                <a:lnTo>
                  <a:pt x="134277" y="30149"/>
                </a:lnTo>
                <a:lnTo>
                  <a:pt x="143992" y="23304"/>
                </a:lnTo>
                <a:lnTo>
                  <a:pt x="156451" y="20789"/>
                </a:lnTo>
                <a:lnTo>
                  <a:pt x="168948" y="23342"/>
                </a:lnTo>
                <a:lnTo>
                  <a:pt x="178765" y="30302"/>
                </a:lnTo>
                <a:lnTo>
                  <a:pt x="185178" y="40538"/>
                </a:lnTo>
                <a:lnTo>
                  <a:pt x="187413" y="52692"/>
                </a:lnTo>
                <a:lnTo>
                  <a:pt x="187477" y="53276"/>
                </a:lnTo>
                <a:lnTo>
                  <a:pt x="187477" y="10007"/>
                </a:lnTo>
                <a:lnTo>
                  <a:pt x="178562" y="4140"/>
                </a:lnTo>
                <a:lnTo>
                  <a:pt x="156743" y="0"/>
                </a:lnTo>
                <a:lnTo>
                  <a:pt x="134874" y="4178"/>
                </a:lnTo>
                <a:lnTo>
                  <a:pt x="117589" y="15570"/>
                </a:lnTo>
                <a:lnTo>
                  <a:pt x="106235" y="32410"/>
                </a:lnTo>
                <a:lnTo>
                  <a:pt x="102209" y="52692"/>
                </a:lnTo>
                <a:lnTo>
                  <a:pt x="102158" y="53276"/>
                </a:lnTo>
                <a:lnTo>
                  <a:pt x="106184" y="73787"/>
                </a:lnTo>
                <a:lnTo>
                  <a:pt x="117449" y="90538"/>
                </a:lnTo>
                <a:lnTo>
                  <a:pt x="134620" y="101815"/>
                </a:lnTo>
                <a:lnTo>
                  <a:pt x="156451" y="105956"/>
                </a:lnTo>
                <a:lnTo>
                  <a:pt x="178308" y="101765"/>
                </a:lnTo>
                <a:lnTo>
                  <a:pt x="195592" y="90385"/>
                </a:lnTo>
                <a:lnTo>
                  <a:pt x="199110" y="85178"/>
                </a:lnTo>
                <a:lnTo>
                  <a:pt x="206946" y="73545"/>
                </a:lnTo>
                <a:lnTo>
                  <a:pt x="210972" y="53276"/>
                </a:lnTo>
                <a:lnTo>
                  <a:pt x="211035" y="52692"/>
                </a:lnTo>
                <a:close/>
              </a:path>
              <a:path w="1092834" h="247015" extrusionOk="0">
                <a:moveTo>
                  <a:pt x="313347" y="142646"/>
                </a:moveTo>
                <a:lnTo>
                  <a:pt x="291096" y="142646"/>
                </a:lnTo>
                <a:lnTo>
                  <a:pt x="291096" y="205714"/>
                </a:lnTo>
                <a:lnTo>
                  <a:pt x="243090" y="142646"/>
                </a:lnTo>
                <a:lnTo>
                  <a:pt x="222313" y="142646"/>
                </a:lnTo>
                <a:lnTo>
                  <a:pt x="222313" y="245084"/>
                </a:lnTo>
                <a:lnTo>
                  <a:pt x="244563" y="245084"/>
                </a:lnTo>
                <a:lnTo>
                  <a:pt x="244563" y="179959"/>
                </a:lnTo>
                <a:lnTo>
                  <a:pt x="294170" y="245084"/>
                </a:lnTo>
                <a:lnTo>
                  <a:pt x="313347" y="245084"/>
                </a:lnTo>
                <a:lnTo>
                  <a:pt x="313347" y="142646"/>
                </a:lnTo>
                <a:close/>
              </a:path>
              <a:path w="1092834" h="247015" extrusionOk="0">
                <a:moveTo>
                  <a:pt x="332498" y="52692"/>
                </a:moveTo>
                <a:lnTo>
                  <a:pt x="328460" y="32169"/>
                </a:lnTo>
                <a:lnTo>
                  <a:pt x="320814" y="20789"/>
                </a:lnTo>
                <a:lnTo>
                  <a:pt x="317207" y="15417"/>
                </a:lnTo>
                <a:lnTo>
                  <a:pt x="308940" y="9994"/>
                </a:lnTo>
                <a:lnTo>
                  <a:pt x="308940" y="53276"/>
                </a:lnTo>
                <a:lnTo>
                  <a:pt x="306692" y="65671"/>
                </a:lnTo>
                <a:lnTo>
                  <a:pt x="300380" y="75806"/>
                </a:lnTo>
                <a:lnTo>
                  <a:pt x="290664" y="82664"/>
                </a:lnTo>
                <a:lnTo>
                  <a:pt x="278206" y="85178"/>
                </a:lnTo>
                <a:lnTo>
                  <a:pt x="265709" y="82613"/>
                </a:lnTo>
                <a:lnTo>
                  <a:pt x="255892" y="75666"/>
                </a:lnTo>
                <a:lnTo>
                  <a:pt x="249478" y="65417"/>
                </a:lnTo>
                <a:lnTo>
                  <a:pt x="247230" y="53276"/>
                </a:lnTo>
                <a:lnTo>
                  <a:pt x="247180" y="52692"/>
                </a:lnTo>
                <a:lnTo>
                  <a:pt x="249428" y="40297"/>
                </a:lnTo>
                <a:lnTo>
                  <a:pt x="255739" y="30149"/>
                </a:lnTo>
                <a:lnTo>
                  <a:pt x="265455" y="23304"/>
                </a:lnTo>
                <a:lnTo>
                  <a:pt x="277914" y="20789"/>
                </a:lnTo>
                <a:lnTo>
                  <a:pt x="290423" y="23342"/>
                </a:lnTo>
                <a:lnTo>
                  <a:pt x="300228" y="30302"/>
                </a:lnTo>
                <a:lnTo>
                  <a:pt x="306641" y="40538"/>
                </a:lnTo>
                <a:lnTo>
                  <a:pt x="308889" y="52692"/>
                </a:lnTo>
                <a:lnTo>
                  <a:pt x="308940" y="53276"/>
                </a:lnTo>
                <a:lnTo>
                  <a:pt x="308940" y="9994"/>
                </a:lnTo>
                <a:lnTo>
                  <a:pt x="300024" y="4140"/>
                </a:lnTo>
                <a:lnTo>
                  <a:pt x="278206" y="0"/>
                </a:lnTo>
                <a:lnTo>
                  <a:pt x="256336" y="4178"/>
                </a:lnTo>
                <a:lnTo>
                  <a:pt x="239064" y="15570"/>
                </a:lnTo>
                <a:lnTo>
                  <a:pt x="227711" y="32410"/>
                </a:lnTo>
                <a:lnTo>
                  <a:pt x="223685" y="52692"/>
                </a:lnTo>
                <a:lnTo>
                  <a:pt x="223621" y="53276"/>
                </a:lnTo>
                <a:lnTo>
                  <a:pt x="227660" y="73787"/>
                </a:lnTo>
                <a:lnTo>
                  <a:pt x="238912" y="90538"/>
                </a:lnTo>
                <a:lnTo>
                  <a:pt x="256095" y="101815"/>
                </a:lnTo>
                <a:lnTo>
                  <a:pt x="277914" y="105956"/>
                </a:lnTo>
                <a:lnTo>
                  <a:pt x="299783" y="101765"/>
                </a:lnTo>
                <a:lnTo>
                  <a:pt x="317055" y="90385"/>
                </a:lnTo>
                <a:lnTo>
                  <a:pt x="320573" y="85178"/>
                </a:lnTo>
                <a:lnTo>
                  <a:pt x="328422" y="73545"/>
                </a:lnTo>
                <a:lnTo>
                  <a:pt x="332447" y="53276"/>
                </a:lnTo>
                <a:lnTo>
                  <a:pt x="332498" y="52692"/>
                </a:lnTo>
                <a:close/>
              </a:path>
              <a:path w="1092834" h="247015" extrusionOk="0">
                <a:moveTo>
                  <a:pt x="430707" y="37172"/>
                </a:moveTo>
                <a:lnTo>
                  <a:pt x="428015" y="22809"/>
                </a:lnTo>
                <a:lnTo>
                  <a:pt x="427532" y="22110"/>
                </a:lnTo>
                <a:lnTo>
                  <a:pt x="420268" y="11620"/>
                </a:lnTo>
                <a:lnTo>
                  <a:pt x="407924" y="4356"/>
                </a:lnTo>
                <a:lnTo>
                  <a:pt x="407873" y="27520"/>
                </a:lnTo>
                <a:lnTo>
                  <a:pt x="407873" y="46685"/>
                </a:lnTo>
                <a:lnTo>
                  <a:pt x="401294" y="53416"/>
                </a:lnTo>
                <a:lnTo>
                  <a:pt x="372160" y="53416"/>
                </a:lnTo>
                <a:lnTo>
                  <a:pt x="372160" y="22110"/>
                </a:lnTo>
                <a:lnTo>
                  <a:pt x="400850" y="22110"/>
                </a:lnTo>
                <a:lnTo>
                  <a:pt x="407873" y="27520"/>
                </a:lnTo>
                <a:lnTo>
                  <a:pt x="407873" y="4356"/>
                </a:lnTo>
                <a:lnTo>
                  <a:pt x="391477" y="1765"/>
                </a:lnTo>
                <a:lnTo>
                  <a:pt x="349631" y="1765"/>
                </a:lnTo>
                <a:lnTo>
                  <a:pt x="349631" y="104203"/>
                </a:lnTo>
                <a:lnTo>
                  <a:pt x="372160" y="104203"/>
                </a:lnTo>
                <a:lnTo>
                  <a:pt x="372160" y="73469"/>
                </a:lnTo>
                <a:lnTo>
                  <a:pt x="389280" y="73469"/>
                </a:lnTo>
                <a:lnTo>
                  <a:pt x="427215" y="53416"/>
                </a:lnTo>
                <a:lnTo>
                  <a:pt x="430682" y="37617"/>
                </a:lnTo>
                <a:lnTo>
                  <a:pt x="430707" y="37172"/>
                </a:lnTo>
                <a:close/>
              </a:path>
              <a:path w="1092834" h="247015" extrusionOk="0">
                <a:moveTo>
                  <a:pt x="434809" y="245084"/>
                </a:moveTo>
                <a:lnTo>
                  <a:pt x="425030" y="222110"/>
                </a:lnTo>
                <a:lnTo>
                  <a:pt x="416560" y="202209"/>
                </a:lnTo>
                <a:lnTo>
                  <a:pt x="402424" y="168986"/>
                </a:lnTo>
                <a:lnTo>
                  <a:pt x="393839" y="148805"/>
                </a:lnTo>
                <a:lnTo>
                  <a:pt x="393839" y="202209"/>
                </a:lnTo>
                <a:lnTo>
                  <a:pt x="366610" y="202209"/>
                </a:lnTo>
                <a:lnTo>
                  <a:pt x="380225" y="168986"/>
                </a:lnTo>
                <a:lnTo>
                  <a:pt x="393839" y="202209"/>
                </a:lnTo>
                <a:lnTo>
                  <a:pt x="393839" y="148805"/>
                </a:lnTo>
                <a:lnTo>
                  <a:pt x="390906" y="141909"/>
                </a:lnTo>
                <a:lnTo>
                  <a:pt x="370128" y="141909"/>
                </a:lnTo>
                <a:lnTo>
                  <a:pt x="326224" y="245084"/>
                </a:lnTo>
                <a:lnTo>
                  <a:pt x="349199" y="245084"/>
                </a:lnTo>
                <a:lnTo>
                  <a:pt x="358571" y="222110"/>
                </a:lnTo>
                <a:lnTo>
                  <a:pt x="401878" y="222110"/>
                </a:lnTo>
                <a:lnTo>
                  <a:pt x="411251" y="245084"/>
                </a:lnTo>
                <a:lnTo>
                  <a:pt x="434809" y="245084"/>
                </a:lnTo>
                <a:close/>
              </a:path>
              <a:path w="1092834" h="247015" extrusionOk="0">
                <a:moveTo>
                  <a:pt x="522465" y="84150"/>
                </a:moveTo>
                <a:lnTo>
                  <a:pt x="466852" y="84150"/>
                </a:lnTo>
                <a:lnTo>
                  <a:pt x="466852" y="62636"/>
                </a:lnTo>
                <a:lnTo>
                  <a:pt x="515150" y="62636"/>
                </a:lnTo>
                <a:lnTo>
                  <a:pt x="515150" y="42595"/>
                </a:lnTo>
                <a:lnTo>
                  <a:pt x="466852" y="42595"/>
                </a:lnTo>
                <a:lnTo>
                  <a:pt x="466852" y="21805"/>
                </a:lnTo>
                <a:lnTo>
                  <a:pt x="521728" y="21805"/>
                </a:lnTo>
                <a:lnTo>
                  <a:pt x="521728" y="1752"/>
                </a:lnTo>
                <a:lnTo>
                  <a:pt x="444461" y="1752"/>
                </a:lnTo>
                <a:lnTo>
                  <a:pt x="444461" y="104203"/>
                </a:lnTo>
                <a:lnTo>
                  <a:pt x="522465" y="104203"/>
                </a:lnTo>
                <a:lnTo>
                  <a:pt x="522465" y="84150"/>
                </a:lnTo>
                <a:close/>
              </a:path>
              <a:path w="1092834" h="247015" extrusionOk="0">
                <a:moveTo>
                  <a:pt x="542086" y="193573"/>
                </a:moveTo>
                <a:lnTo>
                  <a:pt x="538099" y="173456"/>
                </a:lnTo>
                <a:lnTo>
                  <a:pt x="530860" y="162979"/>
                </a:lnTo>
                <a:lnTo>
                  <a:pt x="526935" y="157302"/>
                </a:lnTo>
                <a:lnTo>
                  <a:pt x="518528" y="152057"/>
                </a:lnTo>
                <a:lnTo>
                  <a:pt x="518528" y="194157"/>
                </a:lnTo>
                <a:lnTo>
                  <a:pt x="516293" y="206590"/>
                </a:lnTo>
                <a:lnTo>
                  <a:pt x="510006" y="216268"/>
                </a:lnTo>
                <a:lnTo>
                  <a:pt x="500253" y="222529"/>
                </a:lnTo>
                <a:lnTo>
                  <a:pt x="487654" y="224751"/>
                </a:lnTo>
                <a:lnTo>
                  <a:pt x="470230" y="224751"/>
                </a:lnTo>
                <a:lnTo>
                  <a:pt x="470230" y="162979"/>
                </a:lnTo>
                <a:lnTo>
                  <a:pt x="487654" y="162979"/>
                </a:lnTo>
                <a:lnTo>
                  <a:pt x="518464" y="193573"/>
                </a:lnTo>
                <a:lnTo>
                  <a:pt x="518528" y="194157"/>
                </a:lnTo>
                <a:lnTo>
                  <a:pt x="518528" y="152057"/>
                </a:lnTo>
                <a:lnTo>
                  <a:pt x="509739" y="146558"/>
                </a:lnTo>
                <a:lnTo>
                  <a:pt x="487654" y="142646"/>
                </a:lnTo>
                <a:lnTo>
                  <a:pt x="447700" y="142646"/>
                </a:lnTo>
                <a:lnTo>
                  <a:pt x="447700" y="245084"/>
                </a:lnTo>
                <a:lnTo>
                  <a:pt x="487654" y="245084"/>
                </a:lnTo>
                <a:lnTo>
                  <a:pt x="509739" y="241134"/>
                </a:lnTo>
                <a:lnTo>
                  <a:pt x="526935" y="230289"/>
                </a:lnTo>
                <a:lnTo>
                  <a:pt x="530733" y="224751"/>
                </a:lnTo>
                <a:lnTo>
                  <a:pt x="538099" y="214033"/>
                </a:lnTo>
                <a:lnTo>
                  <a:pt x="542023" y="194157"/>
                </a:lnTo>
                <a:lnTo>
                  <a:pt x="542086" y="193573"/>
                </a:lnTo>
                <a:close/>
              </a:path>
              <a:path w="1092834" h="247015" extrusionOk="0">
                <a:moveTo>
                  <a:pt x="628129" y="104203"/>
                </a:moveTo>
                <a:lnTo>
                  <a:pt x="605713" y="71424"/>
                </a:lnTo>
                <a:lnTo>
                  <a:pt x="603110" y="67614"/>
                </a:lnTo>
                <a:lnTo>
                  <a:pt x="612038" y="62941"/>
                </a:lnTo>
                <a:lnTo>
                  <a:pt x="618972" y="56121"/>
                </a:lnTo>
                <a:lnTo>
                  <a:pt x="621271" y="51523"/>
                </a:lnTo>
                <a:lnTo>
                  <a:pt x="623468" y="47117"/>
                </a:lnTo>
                <a:lnTo>
                  <a:pt x="624941" y="36741"/>
                </a:lnTo>
                <a:lnTo>
                  <a:pt x="625068" y="35572"/>
                </a:lnTo>
                <a:lnTo>
                  <a:pt x="622554" y="22110"/>
                </a:lnTo>
                <a:lnTo>
                  <a:pt x="622427" y="21386"/>
                </a:lnTo>
                <a:lnTo>
                  <a:pt x="614807" y="10756"/>
                </a:lnTo>
                <a:lnTo>
                  <a:pt x="602653" y="4076"/>
                </a:lnTo>
                <a:lnTo>
                  <a:pt x="602234" y="4025"/>
                </a:lnTo>
                <a:lnTo>
                  <a:pt x="602234" y="27076"/>
                </a:lnTo>
                <a:lnTo>
                  <a:pt x="602234" y="45669"/>
                </a:lnTo>
                <a:lnTo>
                  <a:pt x="595934" y="51523"/>
                </a:lnTo>
                <a:lnTo>
                  <a:pt x="562140" y="51523"/>
                </a:lnTo>
                <a:lnTo>
                  <a:pt x="562140" y="22110"/>
                </a:lnTo>
                <a:lnTo>
                  <a:pt x="595503" y="22110"/>
                </a:lnTo>
                <a:lnTo>
                  <a:pt x="602234" y="27076"/>
                </a:lnTo>
                <a:lnTo>
                  <a:pt x="602234" y="4025"/>
                </a:lnTo>
                <a:lnTo>
                  <a:pt x="586422" y="1765"/>
                </a:lnTo>
                <a:lnTo>
                  <a:pt x="539597" y="1765"/>
                </a:lnTo>
                <a:lnTo>
                  <a:pt x="539597" y="104203"/>
                </a:lnTo>
                <a:lnTo>
                  <a:pt x="562140" y="104203"/>
                </a:lnTo>
                <a:lnTo>
                  <a:pt x="562140" y="71424"/>
                </a:lnTo>
                <a:lnTo>
                  <a:pt x="579843" y="71424"/>
                </a:lnTo>
                <a:lnTo>
                  <a:pt x="601802" y="104203"/>
                </a:lnTo>
                <a:lnTo>
                  <a:pt x="628129" y="104203"/>
                </a:lnTo>
                <a:close/>
              </a:path>
              <a:path w="1092834" h="247015" extrusionOk="0">
                <a:moveTo>
                  <a:pt x="651687" y="245084"/>
                </a:moveTo>
                <a:lnTo>
                  <a:pt x="641921" y="222110"/>
                </a:lnTo>
                <a:lnTo>
                  <a:pt x="633450" y="202209"/>
                </a:lnTo>
                <a:lnTo>
                  <a:pt x="619315" y="168986"/>
                </a:lnTo>
                <a:lnTo>
                  <a:pt x="610717" y="148805"/>
                </a:lnTo>
                <a:lnTo>
                  <a:pt x="610717" y="202209"/>
                </a:lnTo>
                <a:lnTo>
                  <a:pt x="583488" y="202209"/>
                </a:lnTo>
                <a:lnTo>
                  <a:pt x="597103" y="168986"/>
                </a:lnTo>
                <a:lnTo>
                  <a:pt x="610717" y="202209"/>
                </a:lnTo>
                <a:lnTo>
                  <a:pt x="610717" y="148805"/>
                </a:lnTo>
                <a:lnTo>
                  <a:pt x="607783" y="141909"/>
                </a:lnTo>
                <a:lnTo>
                  <a:pt x="587006" y="141909"/>
                </a:lnTo>
                <a:lnTo>
                  <a:pt x="543090" y="245084"/>
                </a:lnTo>
                <a:lnTo>
                  <a:pt x="566077" y="245084"/>
                </a:lnTo>
                <a:lnTo>
                  <a:pt x="575437" y="222110"/>
                </a:lnTo>
                <a:lnTo>
                  <a:pt x="618769" y="222110"/>
                </a:lnTo>
                <a:lnTo>
                  <a:pt x="628129" y="245084"/>
                </a:lnTo>
                <a:lnTo>
                  <a:pt x="651687" y="245084"/>
                </a:lnTo>
                <a:close/>
              </a:path>
              <a:path w="1092834" h="247015" extrusionOk="0">
                <a:moveTo>
                  <a:pt x="742289" y="104203"/>
                </a:moveTo>
                <a:lnTo>
                  <a:pt x="732510" y="81229"/>
                </a:lnTo>
                <a:lnTo>
                  <a:pt x="724039" y="61328"/>
                </a:lnTo>
                <a:lnTo>
                  <a:pt x="709904" y="28105"/>
                </a:lnTo>
                <a:lnTo>
                  <a:pt x="701319" y="7924"/>
                </a:lnTo>
                <a:lnTo>
                  <a:pt x="701319" y="61328"/>
                </a:lnTo>
                <a:lnTo>
                  <a:pt x="674103" y="61328"/>
                </a:lnTo>
                <a:lnTo>
                  <a:pt x="687705" y="28105"/>
                </a:lnTo>
                <a:lnTo>
                  <a:pt x="701319" y="61328"/>
                </a:lnTo>
                <a:lnTo>
                  <a:pt x="701319" y="7924"/>
                </a:lnTo>
                <a:lnTo>
                  <a:pt x="698385" y="1028"/>
                </a:lnTo>
                <a:lnTo>
                  <a:pt x="677608" y="1028"/>
                </a:lnTo>
                <a:lnTo>
                  <a:pt x="633704" y="104203"/>
                </a:lnTo>
                <a:lnTo>
                  <a:pt x="656678" y="104203"/>
                </a:lnTo>
                <a:lnTo>
                  <a:pt x="666051" y="81229"/>
                </a:lnTo>
                <a:lnTo>
                  <a:pt x="709371" y="81229"/>
                </a:lnTo>
                <a:lnTo>
                  <a:pt x="718731" y="104203"/>
                </a:lnTo>
                <a:lnTo>
                  <a:pt x="742289" y="104203"/>
                </a:lnTo>
                <a:close/>
              </a:path>
              <a:path w="1092834" h="247015" extrusionOk="0">
                <a:moveTo>
                  <a:pt x="819543" y="1765"/>
                </a:moveTo>
                <a:lnTo>
                  <a:pt x="734669" y="1765"/>
                </a:lnTo>
                <a:lnTo>
                  <a:pt x="734669" y="22542"/>
                </a:lnTo>
                <a:lnTo>
                  <a:pt x="765835" y="22542"/>
                </a:lnTo>
                <a:lnTo>
                  <a:pt x="765835" y="104203"/>
                </a:lnTo>
                <a:lnTo>
                  <a:pt x="788377" y="104203"/>
                </a:lnTo>
                <a:lnTo>
                  <a:pt x="788377" y="22542"/>
                </a:lnTo>
                <a:lnTo>
                  <a:pt x="819543" y="22542"/>
                </a:lnTo>
                <a:lnTo>
                  <a:pt x="819543" y="1765"/>
                </a:lnTo>
                <a:close/>
              </a:path>
              <a:path w="1092834" h="247015" extrusionOk="0">
                <a:moveTo>
                  <a:pt x="857465" y="1752"/>
                </a:moveTo>
                <a:lnTo>
                  <a:pt x="834923" y="1752"/>
                </a:lnTo>
                <a:lnTo>
                  <a:pt x="834923" y="104203"/>
                </a:lnTo>
                <a:lnTo>
                  <a:pt x="857465" y="104203"/>
                </a:lnTo>
                <a:lnTo>
                  <a:pt x="857465" y="1752"/>
                </a:lnTo>
                <a:close/>
              </a:path>
              <a:path w="1092834" h="247015" extrusionOk="0">
                <a:moveTo>
                  <a:pt x="984491" y="52692"/>
                </a:moveTo>
                <a:lnTo>
                  <a:pt x="980452" y="32169"/>
                </a:lnTo>
                <a:lnTo>
                  <a:pt x="972807" y="20789"/>
                </a:lnTo>
                <a:lnTo>
                  <a:pt x="969200" y="15417"/>
                </a:lnTo>
                <a:lnTo>
                  <a:pt x="960932" y="9994"/>
                </a:lnTo>
                <a:lnTo>
                  <a:pt x="960932" y="53276"/>
                </a:lnTo>
                <a:lnTo>
                  <a:pt x="958684" y="65671"/>
                </a:lnTo>
                <a:lnTo>
                  <a:pt x="952373" y="75806"/>
                </a:lnTo>
                <a:lnTo>
                  <a:pt x="942657" y="82664"/>
                </a:lnTo>
                <a:lnTo>
                  <a:pt x="930198" y="85178"/>
                </a:lnTo>
                <a:lnTo>
                  <a:pt x="917689" y="82613"/>
                </a:lnTo>
                <a:lnTo>
                  <a:pt x="907884" y="75666"/>
                </a:lnTo>
                <a:lnTo>
                  <a:pt x="901471" y="65417"/>
                </a:lnTo>
                <a:lnTo>
                  <a:pt x="899223" y="53276"/>
                </a:lnTo>
                <a:lnTo>
                  <a:pt x="899172" y="52692"/>
                </a:lnTo>
                <a:lnTo>
                  <a:pt x="901420" y="40297"/>
                </a:lnTo>
                <a:lnTo>
                  <a:pt x="907732" y="30149"/>
                </a:lnTo>
                <a:lnTo>
                  <a:pt x="917448" y="23304"/>
                </a:lnTo>
                <a:lnTo>
                  <a:pt x="929906" y="20789"/>
                </a:lnTo>
                <a:lnTo>
                  <a:pt x="942416" y="23342"/>
                </a:lnTo>
                <a:lnTo>
                  <a:pt x="952220" y="30302"/>
                </a:lnTo>
                <a:lnTo>
                  <a:pt x="958634" y="40538"/>
                </a:lnTo>
                <a:lnTo>
                  <a:pt x="960882" y="52692"/>
                </a:lnTo>
                <a:lnTo>
                  <a:pt x="960932" y="53276"/>
                </a:lnTo>
                <a:lnTo>
                  <a:pt x="960932" y="9994"/>
                </a:lnTo>
                <a:lnTo>
                  <a:pt x="952017" y="4140"/>
                </a:lnTo>
                <a:lnTo>
                  <a:pt x="930198" y="0"/>
                </a:lnTo>
                <a:lnTo>
                  <a:pt x="908329" y="4178"/>
                </a:lnTo>
                <a:lnTo>
                  <a:pt x="891044" y="15570"/>
                </a:lnTo>
                <a:lnTo>
                  <a:pt x="879690" y="32410"/>
                </a:lnTo>
                <a:lnTo>
                  <a:pt x="875665" y="52692"/>
                </a:lnTo>
                <a:lnTo>
                  <a:pt x="875601" y="53276"/>
                </a:lnTo>
                <a:lnTo>
                  <a:pt x="879640" y="73787"/>
                </a:lnTo>
                <a:lnTo>
                  <a:pt x="890905" y="90538"/>
                </a:lnTo>
                <a:lnTo>
                  <a:pt x="908088" y="101815"/>
                </a:lnTo>
                <a:lnTo>
                  <a:pt x="929906" y="105956"/>
                </a:lnTo>
                <a:lnTo>
                  <a:pt x="951776" y="101765"/>
                </a:lnTo>
                <a:lnTo>
                  <a:pt x="969048" y="90385"/>
                </a:lnTo>
                <a:lnTo>
                  <a:pt x="972566" y="85178"/>
                </a:lnTo>
                <a:lnTo>
                  <a:pt x="980401" y="73545"/>
                </a:lnTo>
                <a:lnTo>
                  <a:pt x="984427" y="53276"/>
                </a:lnTo>
                <a:lnTo>
                  <a:pt x="984491" y="52692"/>
                </a:lnTo>
                <a:close/>
              </a:path>
              <a:path w="1092834" h="247015" extrusionOk="0">
                <a:moveTo>
                  <a:pt x="1092644" y="1752"/>
                </a:moveTo>
                <a:lnTo>
                  <a:pt x="1070406" y="1752"/>
                </a:lnTo>
                <a:lnTo>
                  <a:pt x="1070406" y="64833"/>
                </a:lnTo>
                <a:lnTo>
                  <a:pt x="1022400" y="1752"/>
                </a:lnTo>
                <a:lnTo>
                  <a:pt x="1001610" y="1752"/>
                </a:lnTo>
                <a:lnTo>
                  <a:pt x="1001610" y="104203"/>
                </a:lnTo>
                <a:lnTo>
                  <a:pt x="1023861" y="104203"/>
                </a:lnTo>
                <a:lnTo>
                  <a:pt x="1023861" y="39077"/>
                </a:lnTo>
                <a:lnTo>
                  <a:pt x="1073467" y="104203"/>
                </a:lnTo>
                <a:lnTo>
                  <a:pt x="1092644" y="104203"/>
                </a:lnTo>
                <a:lnTo>
                  <a:pt x="1092644" y="1752"/>
                </a:lnTo>
                <a:close/>
              </a:path>
            </a:pathLst>
          </a:custGeom>
          <a:solidFill>
            <a:srgbClr val="0621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96" name="Google Shape;196;p8"/>
          <p:cNvPicPr preferRelativeResize="0"/>
          <p:nvPr/>
        </p:nvPicPr>
        <p:blipFill rotWithShape="1">
          <a:blip r:embed="rId5">
            <a:alphaModFix/>
          </a:blip>
          <a:srcRect/>
          <a:stretch/>
        </p:blipFill>
        <p:spPr>
          <a:xfrm>
            <a:off x="987768" y="6008890"/>
            <a:ext cx="725765" cy="631734"/>
          </a:xfrm>
          <a:prstGeom prst="rect">
            <a:avLst/>
          </a:prstGeom>
          <a:noFill/>
          <a:ln>
            <a:noFill/>
          </a:ln>
        </p:spPr>
      </p:pic>
      <p:sp>
        <p:nvSpPr>
          <p:cNvPr id="197" name="Google Shape;197;p8"/>
          <p:cNvSpPr txBox="1">
            <a:spLocks noGrp="1"/>
          </p:cNvSpPr>
          <p:nvPr>
            <p:ph type="title"/>
          </p:nvPr>
        </p:nvSpPr>
        <p:spPr>
          <a:xfrm>
            <a:off x="1436300" y="704118"/>
            <a:ext cx="9664062" cy="751488"/>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4800" b="1">
                <a:solidFill>
                  <a:srgbClr val="2D5C9E"/>
                </a:solidFill>
                <a:latin typeface="Helvetica Neue"/>
                <a:ea typeface="Helvetica Neue"/>
                <a:cs typeface="Helvetica Neue"/>
                <a:sym typeface="Helvetica Neue"/>
              </a:rPr>
              <a:t>Behavior Continuum </a:t>
            </a:r>
            <a:r>
              <a:rPr lang="en-US" sz="4800">
                <a:solidFill>
                  <a:srgbClr val="00B07D"/>
                </a:solidFill>
              </a:rPr>
              <a:t>Application</a:t>
            </a:r>
            <a:endParaRPr sz="4800">
              <a:solidFill>
                <a:srgbClr val="00B07D"/>
              </a:solidFill>
            </a:endParaRPr>
          </a:p>
        </p:txBody>
      </p:sp>
      <p:sp>
        <p:nvSpPr>
          <p:cNvPr id="198" name="Google Shape;198;p8"/>
          <p:cNvSpPr txBox="1"/>
          <p:nvPr/>
        </p:nvSpPr>
        <p:spPr>
          <a:xfrm>
            <a:off x="1436300" y="2544557"/>
            <a:ext cx="5814060" cy="93358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900" b="1">
                <a:solidFill>
                  <a:srgbClr val="2D5C9E"/>
                </a:solidFill>
                <a:latin typeface="Helvetica Neue"/>
                <a:ea typeface="Helvetica Neue"/>
                <a:cs typeface="Helvetica Neue"/>
                <a:sym typeface="Helvetica Neue"/>
              </a:rPr>
              <a:t>What would you do in this scenario? </a:t>
            </a:r>
            <a:endParaRPr/>
          </a:p>
          <a:p>
            <a:pPr marL="12700" marR="0" lvl="0" indent="0" algn="l" rtl="0">
              <a:lnSpc>
                <a:spcPct val="100000"/>
              </a:lnSpc>
              <a:spcBef>
                <a:spcPts val="100"/>
              </a:spcBef>
              <a:spcAft>
                <a:spcPts val="0"/>
              </a:spcAft>
              <a:buNone/>
            </a:pPr>
            <a:r>
              <a:rPr lang="en-US" sz="1900">
                <a:solidFill>
                  <a:srgbClr val="2D5C9E"/>
                </a:solidFill>
                <a:latin typeface="Helvetica Neue"/>
                <a:ea typeface="Helvetica Neue"/>
                <a:cs typeface="Helvetica Neue"/>
                <a:sym typeface="Helvetica Neue"/>
              </a:rPr>
              <a:t>On a scale of 1 to 5</a:t>
            </a:r>
            <a:endParaRPr sz="1900">
              <a:solidFill>
                <a:schemeClr val="dk1"/>
              </a:solidFill>
              <a:latin typeface="Helvetica Neue"/>
              <a:ea typeface="Helvetica Neue"/>
              <a:cs typeface="Helvetica Neue"/>
              <a:sym typeface="Helvetica Neue"/>
            </a:endParaRPr>
          </a:p>
          <a:p>
            <a:pPr marL="0" marR="0" lvl="0" indent="0" algn="l" rtl="0">
              <a:lnSpc>
                <a:spcPct val="100000"/>
              </a:lnSpc>
              <a:spcBef>
                <a:spcPts val="35"/>
              </a:spcBef>
              <a:spcAft>
                <a:spcPts val="0"/>
              </a:spcAft>
              <a:buNone/>
            </a:pPr>
            <a:endParaRPr sz="2100">
              <a:solidFill>
                <a:schemeClr val="dk1"/>
              </a:solidFill>
              <a:latin typeface="Helvetica Neue"/>
              <a:ea typeface="Helvetica Neue"/>
              <a:cs typeface="Helvetica Neue"/>
              <a:sym typeface="Helvetica Neue"/>
            </a:endParaRPr>
          </a:p>
        </p:txBody>
      </p:sp>
      <p:sp>
        <p:nvSpPr>
          <p:cNvPr id="199" name="Google Shape;199;p8"/>
          <p:cNvSpPr txBox="1"/>
          <p:nvPr/>
        </p:nvSpPr>
        <p:spPr>
          <a:xfrm>
            <a:off x="1459764" y="3478146"/>
            <a:ext cx="1323942" cy="782265"/>
          </a:xfrm>
          <a:prstGeom prst="rect">
            <a:avLst/>
          </a:prstGeom>
          <a:noFill/>
          <a:ln>
            <a:noFill/>
          </a:ln>
        </p:spPr>
        <p:txBody>
          <a:bodyPr spcFirstLastPara="1" wrap="square" lIns="0" tIns="12700" rIns="0" bIns="0" anchor="t" anchorCtr="0">
            <a:spAutoFit/>
          </a:bodyPr>
          <a:lstStyle/>
          <a:p>
            <a:pPr marL="0" marR="0" lvl="0" indent="0" algn="ctr" rtl="0">
              <a:lnSpc>
                <a:spcPct val="119400"/>
              </a:lnSpc>
              <a:spcBef>
                <a:spcPts val="0"/>
              </a:spcBef>
              <a:spcAft>
                <a:spcPts val="0"/>
              </a:spcAft>
              <a:buNone/>
            </a:pPr>
            <a:r>
              <a:rPr lang="en-US" sz="5000" b="1">
                <a:solidFill>
                  <a:srgbClr val="00AF7C"/>
                </a:solidFill>
                <a:latin typeface="Helvetica Neue"/>
                <a:ea typeface="Helvetica Neue"/>
                <a:cs typeface="Helvetica Neue"/>
                <a:sym typeface="Helvetica Neue"/>
              </a:rPr>
              <a:t>1.  </a:t>
            </a:r>
            <a:endParaRPr sz="5000">
              <a:solidFill>
                <a:schemeClr val="dk1"/>
              </a:solidFill>
              <a:latin typeface="Helvetica Neue"/>
              <a:ea typeface="Helvetica Neue"/>
              <a:cs typeface="Helvetica Neue"/>
              <a:sym typeface="Helvetica Neue"/>
            </a:endParaRPr>
          </a:p>
        </p:txBody>
      </p:sp>
      <p:sp>
        <p:nvSpPr>
          <p:cNvPr id="200" name="Google Shape;200;p8"/>
          <p:cNvSpPr txBox="1"/>
          <p:nvPr/>
        </p:nvSpPr>
        <p:spPr>
          <a:xfrm>
            <a:off x="511375" y="4344839"/>
            <a:ext cx="3220720" cy="782265"/>
          </a:xfrm>
          <a:prstGeom prst="rect">
            <a:avLst/>
          </a:prstGeom>
          <a:noFill/>
          <a:ln>
            <a:noFill/>
          </a:ln>
        </p:spPr>
        <p:txBody>
          <a:bodyPr spcFirstLastPara="1" wrap="square" lIns="0" tIns="12700" rIns="0" bIns="0" anchor="t" anchorCtr="0">
            <a:spAutoFit/>
          </a:bodyPr>
          <a:lstStyle/>
          <a:p>
            <a:pPr marL="0" marR="0" lvl="0" indent="0" algn="ctr" rtl="0">
              <a:lnSpc>
                <a:spcPct val="119400"/>
              </a:lnSpc>
              <a:spcBef>
                <a:spcPts val="0"/>
              </a:spcBef>
              <a:spcAft>
                <a:spcPts val="0"/>
              </a:spcAft>
              <a:buNone/>
            </a:pPr>
            <a:r>
              <a:rPr lang="en-US" sz="5000" b="1">
                <a:solidFill>
                  <a:srgbClr val="00AF7C"/>
                </a:solidFill>
                <a:latin typeface="Helvetica Neue"/>
                <a:ea typeface="Helvetica Neue"/>
                <a:cs typeface="Helvetica Neue"/>
                <a:sym typeface="Helvetica Neue"/>
              </a:rPr>
              <a:t>5.</a:t>
            </a:r>
            <a:endParaRPr sz="5000">
              <a:solidFill>
                <a:schemeClr val="dk1"/>
              </a:solidFill>
              <a:latin typeface="Helvetica Neue"/>
              <a:ea typeface="Helvetica Neue"/>
              <a:cs typeface="Helvetica Neue"/>
              <a:sym typeface="Helvetica Neue"/>
            </a:endParaRPr>
          </a:p>
        </p:txBody>
      </p:sp>
      <p:sp>
        <p:nvSpPr>
          <p:cNvPr id="201" name="Google Shape;201;p8"/>
          <p:cNvSpPr txBox="1"/>
          <p:nvPr/>
        </p:nvSpPr>
        <p:spPr>
          <a:xfrm>
            <a:off x="987768" y="3811943"/>
            <a:ext cx="6083084" cy="348813"/>
          </a:xfrm>
          <a:prstGeom prst="rect">
            <a:avLst/>
          </a:prstGeom>
          <a:noFill/>
          <a:ln>
            <a:noFill/>
          </a:ln>
        </p:spPr>
        <p:txBody>
          <a:bodyPr spcFirstLastPara="1" wrap="square" lIns="91425" tIns="45700" rIns="91425" bIns="45700" anchor="t" anchorCtr="0">
            <a:spAutoFit/>
          </a:bodyPr>
          <a:lstStyle/>
          <a:p>
            <a:pPr marL="0" marR="0" lvl="0" indent="0" algn="ctr" rtl="0">
              <a:lnSpc>
                <a:spcPct val="111666"/>
              </a:lnSpc>
              <a:spcBef>
                <a:spcPts val="0"/>
              </a:spcBef>
              <a:spcAft>
                <a:spcPts val="0"/>
              </a:spcAft>
              <a:buNone/>
            </a:pPr>
            <a:r>
              <a:rPr lang="en-US" sz="1800">
                <a:solidFill>
                  <a:srgbClr val="2D5C9E"/>
                </a:solidFill>
                <a:latin typeface="Helvetica Neue"/>
                <a:ea typeface="Helvetica Neue"/>
                <a:cs typeface="Helvetica Neue"/>
                <a:sym typeface="Helvetica Neue"/>
              </a:rPr>
              <a:t>Definitely </a:t>
            </a:r>
            <a:r>
              <a:rPr lang="en-US" sz="1800" b="1">
                <a:solidFill>
                  <a:srgbClr val="2D5C9E"/>
                </a:solidFill>
                <a:latin typeface="Helvetica Neue"/>
                <a:ea typeface="Helvetica Neue"/>
                <a:cs typeface="Helvetica Neue"/>
                <a:sym typeface="Helvetica Neue"/>
              </a:rPr>
              <a:t>do not</a:t>
            </a:r>
            <a:r>
              <a:rPr lang="en-US" sz="1800">
                <a:solidFill>
                  <a:srgbClr val="2D5C9E"/>
                </a:solidFill>
                <a:latin typeface="Helvetica Neue"/>
                <a:ea typeface="Helvetica Neue"/>
                <a:cs typeface="Helvetica Neue"/>
                <a:sym typeface="Helvetica Neue"/>
              </a:rPr>
              <a:t> intervene</a:t>
            </a:r>
            <a:endParaRPr sz="1800">
              <a:solidFill>
                <a:schemeClr val="dk1"/>
              </a:solidFill>
              <a:latin typeface="Helvetica Neue"/>
              <a:ea typeface="Helvetica Neue"/>
              <a:cs typeface="Helvetica Neue"/>
              <a:sym typeface="Helvetica Neue"/>
            </a:endParaRPr>
          </a:p>
        </p:txBody>
      </p:sp>
      <p:sp>
        <p:nvSpPr>
          <p:cNvPr id="202" name="Google Shape;202;p8"/>
          <p:cNvSpPr txBox="1"/>
          <p:nvPr/>
        </p:nvSpPr>
        <p:spPr>
          <a:xfrm>
            <a:off x="690553" y="4670482"/>
            <a:ext cx="6083084" cy="348813"/>
          </a:xfrm>
          <a:prstGeom prst="rect">
            <a:avLst/>
          </a:prstGeom>
          <a:noFill/>
          <a:ln>
            <a:noFill/>
          </a:ln>
        </p:spPr>
        <p:txBody>
          <a:bodyPr spcFirstLastPara="1" wrap="square" lIns="91425" tIns="45700" rIns="91425" bIns="45700" anchor="t" anchorCtr="0">
            <a:spAutoFit/>
          </a:bodyPr>
          <a:lstStyle/>
          <a:p>
            <a:pPr marL="0" marR="0" lvl="0" indent="0" algn="ctr" rtl="0">
              <a:lnSpc>
                <a:spcPct val="111666"/>
              </a:lnSpc>
              <a:spcBef>
                <a:spcPts val="0"/>
              </a:spcBef>
              <a:spcAft>
                <a:spcPts val="0"/>
              </a:spcAft>
              <a:buNone/>
            </a:pPr>
            <a:r>
              <a:rPr lang="en-US" sz="1800">
                <a:solidFill>
                  <a:srgbClr val="2D5C9E"/>
                </a:solidFill>
                <a:latin typeface="Helvetica Neue"/>
                <a:ea typeface="Helvetica Neue"/>
                <a:cs typeface="Helvetica Neue"/>
                <a:sym typeface="Helvetica Neue"/>
              </a:rPr>
              <a:t>Definitely </a:t>
            </a:r>
            <a:r>
              <a:rPr lang="en-US" sz="1800" b="1">
                <a:solidFill>
                  <a:srgbClr val="2D5C9E"/>
                </a:solidFill>
                <a:latin typeface="Helvetica Neue"/>
                <a:ea typeface="Helvetica Neue"/>
                <a:cs typeface="Helvetica Neue"/>
                <a:sym typeface="Helvetica Neue"/>
              </a:rPr>
              <a:t>intervene</a:t>
            </a:r>
            <a:endParaRPr sz="1800" b="1">
              <a:solidFill>
                <a:schemeClr val="dk1"/>
              </a:solidFill>
              <a:latin typeface="Helvetica Neue"/>
              <a:ea typeface="Helvetica Neue"/>
              <a:cs typeface="Helvetica Neue"/>
              <a:sym typeface="Helvetica Neue"/>
            </a:endParaRPr>
          </a:p>
        </p:txBody>
      </p:sp>
      <p:sp>
        <p:nvSpPr>
          <p:cNvPr id="203" name="Google Shape;203;p8"/>
          <p:cNvSpPr txBox="1"/>
          <p:nvPr/>
        </p:nvSpPr>
        <p:spPr>
          <a:xfrm>
            <a:off x="5966469" y="3811943"/>
            <a:ext cx="5509578" cy="1374735"/>
          </a:xfrm>
          <a:prstGeom prst="rect">
            <a:avLst/>
          </a:prstGeom>
          <a:noFill/>
          <a:ln>
            <a:noFill/>
          </a:ln>
        </p:spPr>
        <p:txBody>
          <a:bodyPr spcFirstLastPara="1" wrap="square" lIns="91425" tIns="45700" rIns="91425" bIns="45700" anchor="t" anchorCtr="0">
            <a:spAutoFit/>
          </a:bodyPr>
          <a:lstStyle/>
          <a:p>
            <a:pPr marL="0" marR="0" lvl="0" indent="0" algn="l" rtl="0">
              <a:lnSpc>
                <a:spcPct val="111666"/>
              </a:lnSpc>
              <a:spcBef>
                <a:spcPts val="0"/>
              </a:spcBef>
              <a:spcAft>
                <a:spcPts val="0"/>
              </a:spcAft>
              <a:buNone/>
            </a:pPr>
            <a:r>
              <a:rPr lang="en-US" sz="1800">
                <a:solidFill>
                  <a:srgbClr val="2D5C9E"/>
                </a:solidFill>
                <a:latin typeface="Helvetica Neue"/>
                <a:ea typeface="Helvetica Neue"/>
                <a:cs typeface="Helvetica Neue"/>
                <a:sym typeface="Helvetica Neue"/>
              </a:rPr>
              <a:t>Yesterday, Jennifer saw her boss talking up close with a teenage girl who is part of one of their programs. Jennifer made eye contact with the girl and could tell that she felt uncomfortable in the situation </a:t>
            </a:r>
            <a:endParaRPr sz="1800">
              <a:solidFill>
                <a:schemeClr val="dk1"/>
              </a:solidFill>
              <a:latin typeface="Helvetica Neue"/>
              <a:ea typeface="Helvetica Neue"/>
              <a:cs typeface="Helvetica Neue"/>
              <a:sym typeface="Helvetica Neu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9"/>
          <p:cNvSpPr/>
          <p:nvPr/>
        </p:nvSpPr>
        <p:spPr>
          <a:xfrm>
            <a:off x="0" y="0"/>
            <a:ext cx="504190" cy="6858000"/>
          </a:xfrm>
          <a:custGeom>
            <a:avLst/>
            <a:gdLst/>
            <a:ahLst/>
            <a:cxnLst/>
            <a:rect l="l" t="t" r="r" b="b"/>
            <a:pathLst>
              <a:path w="504190" h="6858000" extrusionOk="0">
                <a:moveTo>
                  <a:pt x="503999" y="0"/>
                </a:moveTo>
                <a:lnTo>
                  <a:pt x="0" y="0"/>
                </a:lnTo>
                <a:lnTo>
                  <a:pt x="0" y="6858000"/>
                </a:lnTo>
                <a:lnTo>
                  <a:pt x="503999" y="6858000"/>
                </a:lnTo>
                <a:lnTo>
                  <a:pt x="503999" y="0"/>
                </a:lnTo>
                <a:close/>
              </a:path>
            </a:pathLst>
          </a:custGeom>
          <a:solidFill>
            <a:srgbClr val="2D5C9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10" name="Google Shape;210;p9"/>
          <p:cNvPicPr preferRelativeResize="0"/>
          <p:nvPr/>
        </p:nvPicPr>
        <p:blipFill rotWithShape="1">
          <a:blip r:embed="rId3">
            <a:alphaModFix/>
          </a:blip>
          <a:srcRect/>
          <a:stretch/>
        </p:blipFill>
        <p:spPr>
          <a:xfrm>
            <a:off x="10206824" y="6096373"/>
            <a:ext cx="1435012" cy="533073"/>
          </a:xfrm>
          <a:prstGeom prst="rect">
            <a:avLst/>
          </a:prstGeom>
          <a:noFill/>
          <a:ln>
            <a:noFill/>
          </a:ln>
        </p:spPr>
      </p:pic>
      <p:pic>
        <p:nvPicPr>
          <p:cNvPr id="211" name="Google Shape;211;p9"/>
          <p:cNvPicPr preferRelativeResize="0"/>
          <p:nvPr/>
        </p:nvPicPr>
        <p:blipFill rotWithShape="1">
          <a:blip r:embed="rId4">
            <a:alphaModFix/>
          </a:blip>
          <a:srcRect/>
          <a:stretch/>
        </p:blipFill>
        <p:spPr>
          <a:xfrm>
            <a:off x="987768" y="6002540"/>
            <a:ext cx="725765" cy="631734"/>
          </a:xfrm>
          <a:prstGeom prst="rect">
            <a:avLst/>
          </a:prstGeom>
          <a:noFill/>
          <a:ln>
            <a:noFill/>
          </a:ln>
        </p:spPr>
      </p:pic>
      <p:pic>
        <p:nvPicPr>
          <p:cNvPr id="212" name="Google Shape;212;p9"/>
          <p:cNvPicPr preferRelativeResize="0"/>
          <p:nvPr/>
        </p:nvPicPr>
        <p:blipFill rotWithShape="1">
          <a:blip r:embed="rId5">
            <a:alphaModFix/>
          </a:blip>
          <a:srcRect/>
          <a:stretch/>
        </p:blipFill>
        <p:spPr>
          <a:xfrm>
            <a:off x="1713533" y="497541"/>
            <a:ext cx="9057932" cy="546914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2696</Words>
  <Application>Microsoft Office PowerPoint</Application>
  <PresentationFormat>Custom</PresentationFormat>
  <Paragraphs>160</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Helvetica Neue</vt:lpstr>
      <vt:lpstr>Helvetica Neue Light</vt:lpstr>
      <vt:lpstr>Arial</vt:lpstr>
      <vt:lpstr>Calibri</vt:lpstr>
      <vt:lpstr>Office Theme</vt:lpstr>
      <vt:lpstr>PowerPoint Presentation</vt:lpstr>
      <vt:lpstr>PowerPoint Presentation</vt:lpstr>
      <vt:lpstr>PowerPoint Presentation</vt:lpstr>
      <vt:lpstr>PowerPoint Presentation</vt:lpstr>
      <vt:lpstr>PowerPoint Presentation</vt:lpstr>
      <vt:lpstr>Behavior Continuum Application</vt:lpstr>
      <vt:lpstr>Behavior Continuum Application</vt:lpstr>
      <vt:lpstr>Behavior Continuum Application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Hugues Alla</cp:lastModifiedBy>
  <cp:revision>1</cp:revision>
  <dcterms:created xsi:type="dcterms:W3CDTF">2023-02-06T11:00:57Z</dcterms:created>
  <dcterms:modified xsi:type="dcterms:W3CDTF">2023-07-21T20:02:48Z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2023-02-06T00:00:00Z</vt:filetime>
  </property>
  <property fmtid="{D5CDD505-2E9C-101B-9397-08002B2CF9AE}" pid="3" name="Creator">
    <vt:lpwstr>Adobe InDesign 18.0 (Macintosh)</vt:lpwstr>
  </property>
  <property fmtid="{D5CDD505-2E9C-101B-9397-08002B2CF9AE}" pid="4" name="LastSaved">
    <vt:filetime>2023-02-06T00:00:00Z</vt:filetime>
  </property>
</Properties>
</file>