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66600" cy="6858000"/>
  <p:notesSz cx="12166600" cy="6858000"/>
  <p:embeddedFontLst>
    <p:embeddedFont>
      <p:font typeface="Calibri" panose="020F050202020403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Helvetica Neue Light" panose="020B0604020202020204" charset="0"/>
      <p:regular r:id="rId50"/>
      <p:bold r:id="rId51"/>
      <p:italic r:id="rId52"/>
      <p:boldItalic r:id="rId53"/>
    </p:embeddedFont>
    <p:embeddedFont>
      <p:font typeface="Times" panose="02020603050405020304" pitchFamily="18"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LcgNmdz1HlpTPhSB5EmYwwxv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0E8229-ECA7-47EC-965E-BF7A0286A49C}">
  <a:tblStyle styleId="{550E8229-ECA7-47EC-965E-BF7A0286A49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8"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72088"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891338" y="0"/>
            <a:ext cx="5272087"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72088"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t>No space is exempt from sexual violence. </a:t>
            </a:r>
            <a:endParaRPr/>
          </a:p>
          <a:p>
            <a:pPr marL="0" lvl="0" indent="0" algn="l" rtl="0">
              <a:lnSpc>
                <a:spcPct val="107916"/>
              </a:lnSpc>
              <a:spcBef>
                <a:spcPts val="800"/>
              </a:spcBef>
              <a:spcAft>
                <a:spcPts val="0"/>
              </a:spcAft>
              <a:buClr>
                <a:schemeClr val="dk1"/>
              </a:buClr>
              <a:buSzPts val="1100"/>
              <a:buFont typeface="Arial"/>
              <a:buNone/>
            </a:pPr>
            <a:r>
              <a:rPr lang="en-US" sz="1200" i="1"/>
              <a:t>News such as the ones on the slides have revealed to the world that humanitarian organizations are no exception. Organizations that are meant to protect vulnerable individuals have caused harm. </a:t>
            </a:r>
            <a:endParaRPr/>
          </a:p>
          <a:p>
            <a:pPr marL="0" lvl="0" indent="0" algn="l" rtl="0">
              <a:spcBef>
                <a:spcPts val="800"/>
              </a:spcBef>
              <a:spcAft>
                <a:spcPts val="0"/>
              </a:spcAft>
              <a:buNone/>
            </a:pPr>
            <a:endParaRPr/>
          </a:p>
        </p:txBody>
      </p:sp>
      <p:sp>
        <p:nvSpPr>
          <p:cNvPr id="432" name="Google Shape;432;p1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rPr>
              <a:t>The lack of respect and the improper use of power are fundamentally linked to why sexual exploitation, abuse and harassment occur. We will now look into these two notions.</a:t>
            </a:r>
            <a:endParaRPr/>
          </a:p>
          <a:p>
            <a:pPr marL="0" lvl="0" indent="0" algn="l" rtl="0">
              <a:spcBef>
                <a:spcPts val="0"/>
              </a:spcBef>
              <a:spcAft>
                <a:spcPts val="0"/>
              </a:spcAft>
              <a:buNone/>
            </a:pPr>
            <a:endParaRPr/>
          </a:p>
        </p:txBody>
      </p:sp>
      <p:sp>
        <p:nvSpPr>
          <p:cNvPr id="480" name="Google Shape;480;p1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a:solidFill>
                  <a:schemeClr val="dk1"/>
                </a:solidFill>
              </a:rPr>
              <a:t>Trainers play the video, then ask participants about their reactions. </a:t>
            </a:r>
            <a:endParaRPr/>
          </a:p>
          <a:p>
            <a:pPr marL="0" lvl="0" indent="0" algn="l" rtl="0">
              <a:lnSpc>
                <a:spcPct val="107916"/>
              </a:lnSpc>
              <a:spcBef>
                <a:spcPts val="800"/>
              </a:spcBef>
              <a:spcAft>
                <a:spcPts val="0"/>
              </a:spcAft>
              <a:buClr>
                <a:schemeClr val="dk1"/>
              </a:buClr>
              <a:buSzPts val="1100"/>
              <a:buFont typeface="Arial"/>
              <a:buNone/>
            </a:pPr>
            <a:r>
              <a:rPr lang="en-US" sz="1200" i="1">
                <a:solidFill>
                  <a:schemeClr val="dk1"/>
                </a:solidFill>
              </a:rPr>
              <a:t>We are now going to watch a video that discusses the responsibility of aid workers to uphold the highest standards of conduct and to protect people from SEA, one of the most harmful abuses of power.</a:t>
            </a:r>
            <a:endParaRPr>
              <a:solidFill>
                <a:schemeClr val="dk1"/>
              </a:solidFill>
            </a:endParaRPr>
          </a:p>
          <a:p>
            <a:pPr marL="0" lvl="0" indent="0" algn="l" rtl="0">
              <a:spcBef>
                <a:spcPts val="800"/>
              </a:spcBef>
              <a:spcAft>
                <a:spcPts val="0"/>
              </a:spcAft>
              <a:buNone/>
            </a:pPr>
            <a:endParaRPr/>
          </a:p>
        </p:txBody>
      </p:sp>
      <p:sp>
        <p:nvSpPr>
          <p:cNvPr id="519" name="Google Shape;519;p1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a:solidFill>
                  <a:schemeClr val="dk1"/>
                </a:solidFill>
              </a:rPr>
              <a:t>Trainers lead a group discussion about the video and document the responses on a flipchart (or a virtual white board)</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Trainers may complete participants answers if needed: </a:t>
            </a:r>
            <a:endParaRPr/>
          </a:p>
          <a:p>
            <a:pPr marL="457200" lvl="0" indent="-292100" algn="l" rtl="0">
              <a:lnSpc>
                <a:spcPct val="107916"/>
              </a:lnSpc>
              <a:spcBef>
                <a:spcPts val="800"/>
              </a:spcBef>
              <a:spcAft>
                <a:spcPts val="0"/>
              </a:spcAft>
              <a:buClr>
                <a:schemeClr val="dk1"/>
              </a:buClr>
              <a:buSzPts val="1000"/>
              <a:buFont typeface="Calibri"/>
              <a:buChar char="●"/>
            </a:pPr>
            <a:r>
              <a:rPr lang="en-US" sz="1200">
                <a:solidFill>
                  <a:schemeClr val="dk1"/>
                </a:solidFill>
              </a:rPr>
              <a:t>Aid workers have power and could abuse that power</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Respect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Responsibility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Consequences of SEA</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Aid workers are perceived to have access to resources/aid</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Sexual exploitation and abuse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Dignity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Reporting</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Confidentiality</a:t>
            </a:r>
            <a:endParaRPr/>
          </a:p>
        </p:txBody>
      </p:sp>
      <p:sp>
        <p:nvSpPr>
          <p:cNvPr id="529" name="Google Shape;529;p1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1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As we saw in the video, the most important rule that John and Fatima have in their work with their colleagues and community members is treating people with respect. We will now do an exercise to discuss on this notion.</a:t>
            </a:r>
            <a:endParaRPr sz="12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200" i="1">
                <a:solidFill>
                  <a:schemeClr val="dk1"/>
                </a:solidFill>
              </a:rPr>
              <a:t>You will work in small groups. Each group will create two lists: 1) Actions that show respect; and 2) Actions that do not show respect. Make sure to appoint a notetaker and a rapporteur.</a:t>
            </a:r>
            <a:endParaRPr sz="12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After 10 minutes, bring participants in plenary and ask each group to share one item at a time from each column of Respectful and Disrespectful actions in the workplace that their group identified. Groups keep taking turns sharing something that hasn’t been already shared until they run out of new items.</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Document responses on a flipchart paper labelled “Respectful Actions/Disrespectful Actions.</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Remember that the concept and acts of respect may look very different in different contexts. For instance, in some cultures, one form of respect is not to disagree with or bring shame on someone older or more powerful than you</a:t>
            </a:r>
            <a:r>
              <a:rPr lang="en-US" sz="1200">
                <a:solidFill>
                  <a:srgbClr val="3C4043"/>
                </a:solidFill>
              </a:rPr>
              <a:t>. </a:t>
            </a:r>
            <a:r>
              <a:rPr lang="en-US" sz="1200">
                <a:solidFill>
                  <a:srgbClr val="434343"/>
                </a:solidFill>
              </a:rPr>
              <a:t>T</a:t>
            </a:r>
            <a:r>
              <a:rPr lang="en-US" sz="1200">
                <a:solidFill>
                  <a:schemeClr val="dk1"/>
                </a:solidFill>
              </a:rPr>
              <a:t>hat can be a barrier to reporting abuse and may need to be discussed if it comes up. One option is to ensure it is recorded on “the Parking Lot” and be sure to revisit it when discussing different reporting channels and methods that would allow someone to safely and confidentially report on someone in a position of authority or power. </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Examples of answers: </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Respectful Actions:</a:t>
            </a:r>
            <a:endParaRPr/>
          </a:p>
          <a:p>
            <a:pPr marL="457200" lvl="0" indent="-292100" algn="l" rtl="0">
              <a:lnSpc>
                <a:spcPct val="107916"/>
              </a:lnSpc>
              <a:spcBef>
                <a:spcPts val="800"/>
              </a:spcBef>
              <a:spcAft>
                <a:spcPts val="0"/>
              </a:spcAft>
              <a:buClr>
                <a:schemeClr val="dk1"/>
              </a:buClr>
              <a:buSzPts val="1000"/>
              <a:buFont typeface="Calibri"/>
              <a:buChar char="●"/>
            </a:pPr>
            <a:r>
              <a:rPr lang="en-US" sz="1200">
                <a:solidFill>
                  <a:schemeClr val="dk1"/>
                </a:solidFill>
              </a:rPr>
              <a:t>Be treated with kindness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Maintain appropriate boundaries for my personal space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Being heard without judgment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Hearing positive words and encouragement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Be treated with empathy when facing difficulty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Encouraged to share viewpoints and input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Feeling like our opinion was heard and valued</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Being appreciated and valued for contributions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Treating people fairly and equally</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Disrespectful Actions:</a:t>
            </a:r>
            <a:endParaRPr/>
          </a:p>
          <a:p>
            <a:pPr marL="457200" lvl="0" indent="-292100" algn="l" rtl="0">
              <a:lnSpc>
                <a:spcPct val="107916"/>
              </a:lnSpc>
              <a:spcBef>
                <a:spcPts val="800"/>
              </a:spcBef>
              <a:spcAft>
                <a:spcPts val="0"/>
              </a:spcAft>
              <a:buClr>
                <a:schemeClr val="dk1"/>
              </a:buClr>
              <a:buSzPts val="1000"/>
              <a:buFont typeface="Calibri"/>
              <a:buChar char="●"/>
            </a:pPr>
            <a:r>
              <a:rPr lang="en-US" sz="1200">
                <a:solidFill>
                  <a:schemeClr val="dk1"/>
                </a:solidFill>
              </a:rPr>
              <a:t>Yelling or using harsh language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Touching others inappropriately or without consent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Making harassing or sexual comments about others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Joking about or making fun of others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Gossiping about others or teasing</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Not following policies or procedures when other staff are following the rules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Taking credit for someone else’s work</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Belittling or undermining someone else’s work</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Being lied to or telling lies about others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Not sharing information with others that they need to make decisions</a:t>
            </a:r>
            <a:endParaRPr/>
          </a:p>
          <a:p>
            <a:pPr marL="0" lvl="0" indent="0" algn="l" rtl="0">
              <a:spcBef>
                <a:spcPts val="0"/>
              </a:spcBef>
              <a:spcAft>
                <a:spcPts val="0"/>
              </a:spcAft>
              <a:buNone/>
            </a:pPr>
            <a:endParaRPr/>
          </a:p>
        </p:txBody>
      </p:sp>
      <p:sp>
        <p:nvSpPr>
          <p:cNvPr id="543" name="Google Shape;543;p1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sz="1200">
                <a:solidFill>
                  <a:schemeClr val="dk1"/>
                </a:solidFill>
              </a:rPr>
              <a:t>Trainers facilitate a whole group discussion for 7 minutes.</a:t>
            </a:r>
            <a:endParaRPr/>
          </a:p>
          <a:p>
            <a:pPr marL="0" lvl="0" indent="0" algn="l" rtl="0">
              <a:lnSpc>
                <a:spcPct val="107916"/>
              </a:lnSpc>
              <a:spcBef>
                <a:spcPts val="0"/>
              </a:spcBef>
              <a:spcAft>
                <a:spcPts val="0"/>
              </a:spcAft>
              <a:buClr>
                <a:schemeClr val="dk1"/>
              </a:buClr>
              <a:buSzPts val="1200"/>
              <a:buFont typeface="Calibri"/>
              <a:buNone/>
            </a:pPr>
            <a:endParaRPr sz="1200" i="1">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Now that we have established how you want to be treated with respect in the workplace, let’s take a minute to think about how these same actions of respect and disrespect might apply to how we treat program participants and community members?</a:t>
            </a:r>
            <a:endParaRPr/>
          </a:p>
          <a:p>
            <a:pPr marL="0" lvl="0" indent="0" algn="l" rtl="0">
              <a:lnSpc>
                <a:spcPct val="107916"/>
              </a:lnSpc>
              <a:spcBef>
                <a:spcPts val="0"/>
              </a:spcBef>
              <a:spcAft>
                <a:spcPts val="0"/>
              </a:spcAft>
              <a:buClr>
                <a:schemeClr val="dk1"/>
              </a:buClr>
              <a:buSzPts val="1200"/>
              <a:buFont typeface="Calibri"/>
              <a:buNone/>
            </a:pPr>
            <a:r>
              <a:rPr lang="en-US" sz="1200" i="1">
                <a:solidFill>
                  <a:schemeClr val="dk1"/>
                </a:solidFill>
              </a:rPr>
              <a:t>Is the list the same? Which ones are especially important? Is there anything missing?</a:t>
            </a:r>
            <a:endParaRPr/>
          </a:p>
          <a:p>
            <a:pPr marL="0" lvl="0" indent="0" algn="l" rtl="0">
              <a:lnSpc>
                <a:spcPct val="107916"/>
              </a:lnSpc>
              <a:spcBef>
                <a:spcPts val="0"/>
              </a:spcBef>
              <a:spcAft>
                <a:spcPts val="0"/>
              </a:spcAft>
              <a:buClr>
                <a:schemeClr val="dk1"/>
              </a:buClr>
              <a:buSzPts val="1200"/>
              <a:buFont typeface="Calibri"/>
              <a:buNone/>
            </a:pPr>
            <a:endParaRPr sz="1200">
              <a:solidFill>
                <a:schemeClr val="dk1"/>
              </a:solidFill>
            </a:endParaRPr>
          </a:p>
          <a:p>
            <a:pPr marL="0" lvl="0" indent="0" algn="l" rtl="0">
              <a:lnSpc>
                <a:spcPct val="107916"/>
              </a:lnSpc>
              <a:spcBef>
                <a:spcPts val="0"/>
              </a:spcBef>
              <a:spcAft>
                <a:spcPts val="0"/>
              </a:spcAft>
              <a:buClr>
                <a:schemeClr val="dk1"/>
              </a:buClr>
              <a:buSzPts val="1200"/>
              <a:buFont typeface="Calibri"/>
              <a:buNone/>
            </a:pPr>
            <a:r>
              <a:rPr lang="en-US" sz="1200">
                <a:solidFill>
                  <a:schemeClr val="dk1"/>
                </a:solidFill>
              </a:rPr>
              <a:t>Encourage the following additional points of DISRESPECTFUL ACTIONS toward program participants or community members: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Abusing one’s power for personal benefit and/or to hurt someone else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Taking advantage of others who are experiencing difficult circumstances</a:t>
            </a:r>
            <a:endParaRPr/>
          </a:p>
          <a:p>
            <a:pPr marL="0" lvl="0" indent="0" algn="l" rtl="0">
              <a:lnSpc>
                <a:spcPct val="107916"/>
              </a:lnSpc>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endParaRPr/>
          </a:p>
        </p:txBody>
      </p:sp>
      <p:sp>
        <p:nvSpPr>
          <p:cNvPr id="558" name="Google Shape;558;p1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Print the handout for this exercise and follow the instructions. </a:t>
            </a:r>
            <a:endParaRPr/>
          </a:p>
          <a:p>
            <a:pPr marL="0" lvl="0" indent="0" algn="l" rtl="0">
              <a:spcBef>
                <a:spcPts val="0"/>
              </a:spcBef>
              <a:spcAft>
                <a:spcPts val="0"/>
              </a:spcAft>
              <a:buNone/>
            </a:pPr>
            <a:endParaRPr/>
          </a:p>
        </p:txBody>
      </p:sp>
      <p:sp>
        <p:nvSpPr>
          <p:cNvPr id="569" name="Google Shape;569;p1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Print the handout for this exercise and follow the instructions. </a:t>
            </a:r>
            <a:endParaRPr/>
          </a:p>
          <a:p>
            <a:pPr marL="0" lvl="0" indent="0" algn="l" rtl="0">
              <a:spcBef>
                <a:spcPts val="0"/>
              </a:spcBef>
              <a:spcAft>
                <a:spcPts val="0"/>
              </a:spcAft>
              <a:buNone/>
            </a:pPr>
            <a:endParaRPr/>
          </a:p>
        </p:txBody>
      </p:sp>
      <p:sp>
        <p:nvSpPr>
          <p:cNvPr id="580" name="Google Shape;580;p1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1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sz="1200" i="1">
                <a:solidFill>
                  <a:schemeClr val="dk1"/>
                </a:solidFill>
              </a:rPr>
              <a:t>The inequalities and barriers that may exist within development and humanitarian organizations and in the communities in which they work all contribute to a heightened risk of sexual exploitation and abuse.</a:t>
            </a:r>
            <a:endParaRPr/>
          </a:p>
          <a:p>
            <a:pPr marL="0" lvl="0" indent="0" algn="l" rtl="0">
              <a:lnSpc>
                <a:spcPct val="107916"/>
              </a:lnSpc>
              <a:spcBef>
                <a:spcPts val="300"/>
              </a:spcBef>
              <a:spcAft>
                <a:spcPts val="0"/>
              </a:spcAft>
              <a:buClr>
                <a:schemeClr val="dk1"/>
              </a:buClr>
              <a:buSzPts val="1200"/>
              <a:buFont typeface="Calibri"/>
              <a:buNone/>
            </a:pPr>
            <a:endParaRPr sz="1200" i="1">
              <a:solidFill>
                <a:schemeClr val="dk1"/>
              </a:solidFill>
            </a:endParaRPr>
          </a:p>
          <a:p>
            <a:pPr marL="0" lvl="0" indent="0" algn="l" rtl="0">
              <a:lnSpc>
                <a:spcPct val="107916"/>
              </a:lnSpc>
              <a:spcBef>
                <a:spcPts val="300"/>
              </a:spcBef>
              <a:spcAft>
                <a:spcPts val="0"/>
              </a:spcAft>
              <a:buClr>
                <a:schemeClr val="dk1"/>
              </a:buClr>
              <a:buSzPts val="1200"/>
              <a:buFont typeface="Calibri"/>
              <a:buNone/>
            </a:pPr>
            <a:r>
              <a:rPr lang="en-US" sz="1200" i="1">
                <a:solidFill>
                  <a:schemeClr val="dk1"/>
                </a:solidFill>
              </a:rPr>
              <a:t>We should not focus on whether someone in the community should have engaged in certain behavior. We focus on who holds power and ask if they are using it responsibly and treating people with respect.</a:t>
            </a:r>
            <a:endParaRPr/>
          </a:p>
          <a:p>
            <a:pPr marL="0" lvl="0" indent="0" algn="l" rtl="0">
              <a:lnSpc>
                <a:spcPct val="107916"/>
              </a:lnSpc>
              <a:spcBef>
                <a:spcPts val="300"/>
              </a:spcBef>
              <a:spcAft>
                <a:spcPts val="0"/>
              </a:spcAft>
              <a:buClr>
                <a:schemeClr val="dk1"/>
              </a:buClr>
              <a:buSzPts val="1200"/>
              <a:buFont typeface="Calibri"/>
              <a:buNone/>
            </a:pPr>
            <a:endParaRPr sz="1200" i="1">
              <a:solidFill>
                <a:schemeClr val="dk1"/>
              </a:solidFill>
            </a:endParaRPr>
          </a:p>
          <a:p>
            <a:pPr marL="0" lvl="0" indent="0" algn="l" rtl="0">
              <a:lnSpc>
                <a:spcPct val="107916"/>
              </a:lnSpc>
              <a:spcBef>
                <a:spcPts val="300"/>
              </a:spcBef>
              <a:spcAft>
                <a:spcPts val="0"/>
              </a:spcAft>
              <a:buClr>
                <a:schemeClr val="dk1"/>
              </a:buClr>
              <a:buSzPts val="1200"/>
              <a:buFont typeface="Calibri"/>
              <a:buNone/>
            </a:pPr>
            <a:r>
              <a:rPr lang="en-US" sz="1200" i="1">
                <a:solidFill>
                  <a:schemeClr val="dk1"/>
                </a:solidFill>
              </a:rPr>
              <a:t>It is necessary to see power from an intersectional perspective. </a:t>
            </a:r>
            <a:endParaRPr sz="1200" i="1"/>
          </a:p>
          <a:p>
            <a:pPr marL="0" lvl="0" indent="0" algn="l" rtl="0">
              <a:spcBef>
                <a:spcPts val="300"/>
              </a:spcBef>
              <a:spcAft>
                <a:spcPts val="0"/>
              </a:spcAft>
              <a:buNone/>
            </a:pPr>
            <a:endParaRPr/>
          </a:p>
        </p:txBody>
      </p:sp>
      <p:sp>
        <p:nvSpPr>
          <p:cNvPr id="618" name="Google Shape;618;p1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1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a:t>Let participants read the quote on the slide. </a:t>
            </a:r>
            <a:endParaRPr/>
          </a:p>
          <a:p>
            <a:pPr marL="0" lvl="0" indent="0" algn="l" rtl="0">
              <a:lnSpc>
                <a:spcPct val="107916"/>
              </a:lnSpc>
              <a:spcBef>
                <a:spcPts val="800"/>
              </a:spcBef>
              <a:spcAft>
                <a:spcPts val="0"/>
              </a:spcAft>
              <a:buClr>
                <a:schemeClr val="dk1"/>
              </a:buClr>
              <a:buSzPts val="1100"/>
              <a:buFont typeface="Arial"/>
              <a:buNone/>
            </a:pPr>
            <a:r>
              <a:rPr lang="en-US" sz="1200"/>
              <a:t>Ask participants if they know about intersectionality or Kimberlé Crenshaw.</a:t>
            </a:r>
            <a:endParaRPr/>
          </a:p>
          <a:p>
            <a:pPr marL="0" lvl="0" indent="0" algn="l" rtl="0">
              <a:lnSpc>
                <a:spcPct val="107916"/>
              </a:lnSpc>
              <a:spcBef>
                <a:spcPts val="800"/>
              </a:spcBef>
              <a:spcAft>
                <a:spcPts val="0"/>
              </a:spcAft>
              <a:buClr>
                <a:schemeClr val="dk1"/>
              </a:buClr>
              <a:buSzPts val="1100"/>
              <a:buFont typeface="Arial"/>
              <a:buNone/>
            </a:pPr>
            <a:r>
              <a:rPr lang="en-US" sz="1200" i="1"/>
              <a:t>The concept of intersectionality was coined by Kimberlé Crenshaw whom you can see on the slide. </a:t>
            </a:r>
            <a:endParaRPr/>
          </a:p>
          <a:p>
            <a:pPr marL="0" lvl="0" indent="0" algn="l" rtl="0">
              <a:lnSpc>
                <a:spcPct val="107916"/>
              </a:lnSpc>
              <a:spcBef>
                <a:spcPts val="800"/>
              </a:spcBef>
              <a:spcAft>
                <a:spcPts val="0"/>
              </a:spcAft>
              <a:buClr>
                <a:schemeClr val="dk1"/>
              </a:buClr>
              <a:buSzPts val="1100"/>
              <a:buFont typeface="Arial"/>
              <a:buNone/>
            </a:pPr>
            <a:r>
              <a:rPr lang="en-US" sz="1200" i="1"/>
              <a:t>Kimberlé Crenshaw is a professor of law at UCLA and Columbia Law School, and known for her work on civil rights, critical race theory, Black feminist legal theory, and race, racism and the law. </a:t>
            </a:r>
            <a:endParaRPr/>
          </a:p>
          <a:p>
            <a:pPr marL="0" lvl="0" indent="0" algn="l" rtl="0">
              <a:lnSpc>
                <a:spcPct val="107916"/>
              </a:lnSpc>
              <a:spcBef>
                <a:spcPts val="800"/>
              </a:spcBef>
              <a:spcAft>
                <a:spcPts val="0"/>
              </a:spcAft>
              <a:buClr>
                <a:schemeClr val="dk1"/>
              </a:buClr>
              <a:buSzPts val="1100"/>
              <a:buFont typeface="Arial"/>
              <a:buNone/>
            </a:pPr>
            <a:r>
              <a:rPr lang="en-US" sz="1200" i="1"/>
              <a:t>Intersectionality describes the double bind of simultaneous racial and gender prejudice.</a:t>
            </a:r>
            <a:endParaRPr sz="1200"/>
          </a:p>
          <a:p>
            <a:pPr marL="0" lvl="0" indent="0" algn="l" rtl="0">
              <a:spcBef>
                <a:spcPts val="800"/>
              </a:spcBef>
              <a:spcAft>
                <a:spcPts val="0"/>
              </a:spcAft>
              <a:buNone/>
            </a:pPr>
            <a:endParaRPr/>
          </a:p>
        </p:txBody>
      </p:sp>
      <p:sp>
        <p:nvSpPr>
          <p:cNvPr id="659" name="Google Shape;659;p19: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sz="1200">
                <a:solidFill>
                  <a:schemeClr val="dk1"/>
                </a:solidFill>
              </a:rPr>
              <a:t>Trainers introduce themselves. </a:t>
            </a:r>
            <a:endParaRPr/>
          </a:p>
          <a:p>
            <a:pPr marL="457200" lvl="0" indent="-292100" algn="l" rtl="0">
              <a:lnSpc>
                <a:spcPct val="107916"/>
              </a:lnSpc>
              <a:spcBef>
                <a:spcPts val="800"/>
              </a:spcBef>
              <a:spcAft>
                <a:spcPts val="0"/>
              </a:spcAft>
              <a:buClr>
                <a:schemeClr val="dk1"/>
              </a:buClr>
              <a:buSzPts val="1000"/>
              <a:buFont typeface="Calibri"/>
              <a:buChar char="●"/>
            </a:pPr>
            <a:r>
              <a:rPr lang="en-US" sz="1200">
                <a:solidFill>
                  <a:schemeClr val="dk1"/>
                </a:solidFill>
              </a:rPr>
              <a:t>Name and pronouns (if participants are not used to sharing their pronouns, explain why this is important)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Your organization (for mutli-organizations trainings)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Your role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Who organized this training and why</a:t>
            </a:r>
            <a:endParaRPr/>
          </a:p>
          <a:p>
            <a:pPr marL="0" lvl="0" indent="0" algn="l" rtl="0">
              <a:lnSpc>
                <a:spcPct val="107916"/>
              </a:lnSpc>
              <a:spcBef>
                <a:spcPts val="800"/>
              </a:spcBef>
              <a:spcAft>
                <a:spcPts val="0"/>
              </a:spcAft>
              <a:buClr>
                <a:schemeClr val="dk1"/>
              </a:buClr>
              <a:buSzPts val="1200"/>
              <a:buFont typeface="Calibri"/>
              <a:buNone/>
            </a:pPr>
            <a:endParaRPr sz="1200">
              <a:solidFill>
                <a:schemeClr val="dk1"/>
              </a:solidFill>
            </a:endParaRPr>
          </a:p>
          <a:p>
            <a:pPr marL="0" lvl="0" indent="0" algn="l" rtl="0">
              <a:lnSpc>
                <a:spcPct val="107916"/>
              </a:lnSpc>
              <a:spcBef>
                <a:spcPts val="800"/>
              </a:spcBef>
              <a:spcAft>
                <a:spcPts val="0"/>
              </a:spcAft>
              <a:buClr>
                <a:schemeClr val="dk1"/>
              </a:buClr>
              <a:buSzPts val="1200"/>
              <a:buFont typeface="Calibri"/>
              <a:buNone/>
            </a:pPr>
            <a:r>
              <a:rPr lang="en-US" sz="1200" b="1">
                <a:solidFill>
                  <a:schemeClr val="dk1"/>
                </a:solidFill>
              </a:rPr>
              <a:t>Adapt this slide</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Add pictures, name, pronouns and short bio of each trainer on the slide.</a:t>
            </a:r>
            <a:endParaRPr/>
          </a:p>
          <a:p>
            <a:pPr marL="0" lvl="0" indent="0" algn="l" rtl="0">
              <a:spcBef>
                <a:spcPts val="800"/>
              </a:spcBef>
              <a:spcAft>
                <a:spcPts val="0"/>
              </a:spcAft>
              <a:buNone/>
            </a:pPr>
            <a:endParaRPr/>
          </a:p>
        </p:txBody>
      </p:sp>
      <p:sp>
        <p:nvSpPr>
          <p:cNvPr id="145" name="Google Shape;145;p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2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rPr>
              <a:t>Intersectionality is a very relevant concept when it comes to PSEA. It reminds us that there is no homogenous survivor box. </a:t>
            </a:r>
            <a:endParaRPr>
              <a:solidFill>
                <a:schemeClr val="dk1"/>
              </a:solidFill>
            </a:endParaRPr>
          </a:p>
          <a:p>
            <a:pPr marL="0" lvl="0" indent="0" algn="l" rtl="0">
              <a:spcBef>
                <a:spcPts val="0"/>
              </a:spcBef>
              <a:spcAft>
                <a:spcPts val="0"/>
              </a:spcAft>
              <a:buNone/>
            </a:pPr>
            <a:endParaRPr/>
          </a:p>
        </p:txBody>
      </p:sp>
      <p:sp>
        <p:nvSpPr>
          <p:cNvPr id="698" name="Google Shape;698;p2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2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i="1">
                <a:solidFill>
                  <a:schemeClr val="dk1"/>
                </a:solidFill>
              </a:rPr>
              <a:t>The Six Core Principles originated from the U.N. Secretary General’s (SG’s) Bulletin. The IASC (the coordination body between U.N. and INGOs) has adopted the Six Core Principles, or standards, making them applicable to all organizations and provides updates and clarifications to them. These standards have been adopted by NGOs and U.N. agencies to protect vulnerable populations from sexual exploitation and abuse. They define the prohibited behavior on the part of staff, and outline the duties of managers. The video you saw earlier, No Excuse for Abuse, is based on these standards. Many I(NGO)s have developed their own Codes of Conduct based on these standards.</a:t>
            </a:r>
            <a:endParaRPr/>
          </a:p>
          <a:p>
            <a:pPr marL="0" lvl="0" indent="0" algn="l" rtl="0">
              <a:spcBef>
                <a:spcPts val="0"/>
              </a:spcBef>
              <a:spcAft>
                <a:spcPts val="0"/>
              </a:spcAft>
              <a:buNone/>
            </a:pPr>
            <a:endParaRPr/>
          </a:p>
        </p:txBody>
      </p:sp>
      <p:sp>
        <p:nvSpPr>
          <p:cNvPr id="778" name="Google Shape;778;p2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2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22: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b="1">
                <a:solidFill>
                  <a:schemeClr val="dk1"/>
                </a:solidFill>
              </a:rPr>
              <a:t>Adapt this slide</a:t>
            </a:r>
            <a:r>
              <a:rPr lang="en-US" sz="1200">
                <a:solidFill>
                  <a:schemeClr val="dk1"/>
                </a:solidFill>
              </a:rPr>
              <a:t>: depending on your group: </a:t>
            </a:r>
            <a:endParaRPr/>
          </a:p>
          <a:p>
            <a:pPr marL="457200" lvl="0" indent="-292100" algn="l" rtl="0">
              <a:spcBef>
                <a:spcPts val="800"/>
              </a:spcBef>
              <a:spcAft>
                <a:spcPts val="0"/>
              </a:spcAft>
              <a:buClr>
                <a:schemeClr val="dk1"/>
              </a:buClr>
              <a:buSzPts val="1000"/>
              <a:buFont typeface="Calibri"/>
              <a:buChar char="●"/>
            </a:pPr>
            <a:r>
              <a:rPr lang="en-US" sz="1200">
                <a:solidFill>
                  <a:schemeClr val="dk1"/>
                </a:solidFill>
              </a:rPr>
              <a:t>If participants are from different organizations, or from the same organization but don’t have a Code of Conduct, introduce the IASC principles</a:t>
            </a:r>
            <a:endParaRPr/>
          </a:p>
          <a:p>
            <a:pPr marL="457200" lvl="0" indent="-292100" algn="l" rtl="0">
              <a:spcBef>
                <a:spcPts val="0"/>
              </a:spcBef>
              <a:spcAft>
                <a:spcPts val="0"/>
              </a:spcAft>
              <a:buClr>
                <a:schemeClr val="dk1"/>
              </a:buClr>
              <a:buSzPts val="1000"/>
              <a:buFont typeface="Calibri"/>
              <a:buChar char="●"/>
            </a:pPr>
            <a:r>
              <a:rPr lang="en-US" sz="1200">
                <a:solidFill>
                  <a:schemeClr val="dk1"/>
                </a:solidFill>
              </a:rPr>
              <a:t>If participants are from the same organization, introduce that organization’s Code of Conduct.</a:t>
            </a:r>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endParaRPr/>
          </a:p>
        </p:txBody>
      </p:sp>
      <p:sp>
        <p:nvSpPr>
          <p:cNvPr id="825" name="Google Shape;825;p22: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2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2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b="1">
                <a:solidFill>
                  <a:schemeClr val="dk1"/>
                </a:solidFill>
              </a:rPr>
              <a:t>Adapt this slide</a:t>
            </a:r>
            <a:r>
              <a:rPr lang="en-US" sz="1200">
                <a:solidFill>
                  <a:schemeClr val="dk1"/>
                </a:solidFill>
              </a:rPr>
              <a:t>: depending on your group: </a:t>
            </a:r>
            <a:endParaRPr/>
          </a:p>
          <a:p>
            <a:pPr marL="457200" lvl="0" indent="-292100" algn="l" rtl="0">
              <a:spcBef>
                <a:spcPts val="800"/>
              </a:spcBef>
              <a:spcAft>
                <a:spcPts val="0"/>
              </a:spcAft>
              <a:buClr>
                <a:schemeClr val="dk1"/>
              </a:buClr>
              <a:buSzPts val="1000"/>
              <a:buFont typeface="Calibri"/>
              <a:buChar char="●"/>
            </a:pPr>
            <a:r>
              <a:rPr lang="en-US" sz="1200">
                <a:solidFill>
                  <a:schemeClr val="dk1"/>
                </a:solidFill>
              </a:rPr>
              <a:t>If participants are from different organizations, or from the same organization but don’t have a Code of Conduct, introduce the IASC principles</a:t>
            </a:r>
            <a:endParaRPr/>
          </a:p>
          <a:p>
            <a:pPr marL="457200" lvl="0" indent="-292100" algn="l" rtl="0">
              <a:spcBef>
                <a:spcPts val="0"/>
              </a:spcBef>
              <a:spcAft>
                <a:spcPts val="0"/>
              </a:spcAft>
              <a:buClr>
                <a:schemeClr val="dk1"/>
              </a:buClr>
              <a:buSzPts val="1000"/>
              <a:buFont typeface="Calibri"/>
              <a:buChar char="●"/>
            </a:pPr>
            <a:r>
              <a:rPr lang="en-US" sz="1200">
                <a:solidFill>
                  <a:schemeClr val="dk1"/>
                </a:solidFill>
              </a:rPr>
              <a:t>If participants are from the same organization, introduce that organization’s Code of Conduct.</a:t>
            </a:r>
            <a:endParaRPr/>
          </a:p>
          <a:p>
            <a:pPr marL="0" lvl="0" indent="0" algn="l" rtl="0">
              <a:spcBef>
                <a:spcPts val="0"/>
              </a:spcBef>
              <a:spcAft>
                <a:spcPts val="0"/>
              </a:spcAft>
              <a:buNone/>
            </a:pPr>
            <a:endParaRPr/>
          </a:p>
        </p:txBody>
      </p:sp>
      <p:sp>
        <p:nvSpPr>
          <p:cNvPr id="866" name="Google Shape;866;p2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4: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2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2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2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Organizations use different terms to talk about those targeted by sexual exploitation and abuse. Some may use victim, others survivor, some both.</a:t>
            </a:r>
            <a:endParaRPr/>
          </a:p>
          <a:p>
            <a:pPr marL="0" lvl="0" indent="0" algn="l" rtl="0">
              <a:lnSpc>
                <a:spcPct val="107916"/>
              </a:lnSpc>
              <a:spcBef>
                <a:spcPts val="300"/>
              </a:spcBef>
              <a:spcAft>
                <a:spcPts val="0"/>
              </a:spcAft>
              <a:buClr>
                <a:schemeClr val="dk1"/>
              </a:buClr>
              <a:buSzPts val="1100"/>
              <a:buFont typeface="Arial"/>
              <a:buNone/>
            </a:pPr>
            <a:endParaRPr sz="1200" i="1">
              <a:solidFill>
                <a:schemeClr val="dk1"/>
              </a:solidFill>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Ask participants if they know the difference between these two terms.</a:t>
            </a:r>
            <a:endParaRPr sz="1200" i="1">
              <a:solidFill>
                <a:schemeClr val="dk1"/>
              </a:solidFill>
            </a:endParaRPr>
          </a:p>
          <a:p>
            <a:pPr marL="0" lvl="0" indent="0" algn="l" rtl="0">
              <a:spcBef>
                <a:spcPts val="300"/>
              </a:spcBef>
              <a:spcAft>
                <a:spcPts val="0"/>
              </a:spcAft>
              <a:buNone/>
            </a:pPr>
            <a:endParaRPr/>
          </a:p>
        </p:txBody>
      </p:sp>
      <p:sp>
        <p:nvSpPr>
          <p:cNvPr id="961" name="Google Shape;961;p2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2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2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Victim is a legal term.</a:t>
            </a:r>
            <a:endParaRPr/>
          </a:p>
        </p:txBody>
      </p:sp>
      <p:sp>
        <p:nvSpPr>
          <p:cNvPr id="1002" name="Google Shape;1002;p2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2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2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rPr>
              <a:t>The term survivor emphasizes empowerment.</a:t>
            </a:r>
            <a:endParaRPr>
              <a:solidFill>
                <a:schemeClr val="dk1"/>
              </a:solidFill>
              <a:highlight>
                <a:srgbClr val="F4CCCC"/>
              </a:highlight>
            </a:endParaRPr>
          </a:p>
          <a:p>
            <a:pPr marL="0" lvl="0" indent="0" algn="l" rtl="0">
              <a:spcBef>
                <a:spcPts val="0"/>
              </a:spcBef>
              <a:spcAft>
                <a:spcPts val="0"/>
              </a:spcAft>
              <a:buNone/>
            </a:pPr>
            <a:endParaRPr/>
          </a:p>
        </p:txBody>
      </p:sp>
      <p:sp>
        <p:nvSpPr>
          <p:cNvPr id="1045" name="Google Shape;1045;p2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2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2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We are going to discuss the far-reaching impact that sexual exploitation and abuse can have on survivors, perpetrators, the organization and the community. You will break into groups to discuss the impact sexual exploitation and abuse can have on each of these. Make sure to appoint a notetaker and a rapporteur.</a:t>
            </a:r>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Participants discuss in small groups for 10 minutes. </a:t>
            </a:r>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Debrief with the group and document the results on a flipchart. </a:t>
            </a:r>
            <a:endParaRPr/>
          </a:p>
          <a:p>
            <a:pPr marL="0" lvl="0" indent="0" algn="l" rtl="0">
              <a:lnSpc>
                <a:spcPct val="107916"/>
              </a:lnSpc>
              <a:spcBef>
                <a:spcPts val="300"/>
              </a:spcBef>
              <a:spcAft>
                <a:spcPts val="0"/>
              </a:spcAft>
              <a:buClr>
                <a:schemeClr val="dk1"/>
              </a:buClr>
              <a:buSzPts val="1100"/>
              <a:buFont typeface="Arial"/>
              <a:buNone/>
            </a:pPr>
            <a:endParaRPr sz="1200">
              <a:solidFill>
                <a:schemeClr val="dk1"/>
              </a:solidFill>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Impact on Victim/Survivor:</a:t>
            </a:r>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The biggest impact is on the victim. Victims can experience considerable harm. The impact can include (but is not limited to):</a:t>
            </a:r>
            <a:endParaRPr/>
          </a:p>
          <a:p>
            <a:pPr marL="457200" lvl="0" indent="-292100" algn="l" rtl="0">
              <a:lnSpc>
                <a:spcPct val="107916"/>
              </a:lnSpc>
              <a:spcBef>
                <a:spcPts val="300"/>
              </a:spcBef>
              <a:spcAft>
                <a:spcPts val="0"/>
              </a:spcAft>
              <a:buClr>
                <a:schemeClr val="dk1"/>
              </a:buClr>
              <a:buSzPts val="1000"/>
              <a:buFont typeface="Calibri"/>
              <a:buChar char="●"/>
            </a:pPr>
            <a:r>
              <a:rPr lang="en-US" sz="1200">
                <a:solidFill>
                  <a:schemeClr val="dk1"/>
                </a:solidFill>
              </a:rPr>
              <a:t>Distress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Fear</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Embarrassment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Concern about reputation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Fear of reprisal from colleagues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Seen as a trouble maker</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Stigma</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Concern about confidentiality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Family impact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People not believing them</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Harm to health, psychosocial concerns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Emotional stress and strain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Loss of trust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Fear of losing job</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Threats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Colleagues suspicious of them</a:t>
            </a:r>
            <a:endParaRPr/>
          </a:p>
          <a:p>
            <a:pPr marL="0" lvl="0" indent="0" algn="l" rtl="0">
              <a:lnSpc>
                <a:spcPct val="107916"/>
              </a:lnSpc>
              <a:spcBef>
                <a:spcPts val="300"/>
              </a:spcBef>
              <a:spcAft>
                <a:spcPts val="0"/>
              </a:spcAft>
              <a:buClr>
                <a:schemeClr val="dk1"/>
              </a:buClr>
              <a:buSzPts val="1100"/>
              <a:buFont typeface="Arial"/>
              <a:buNone/>
            </a:pPr>
            <a:endParaRPr sz="1200">
              <a:solidFill>
                <a:schemeClr val="dk1"/>
              </a:solidFill>
            </a:endParaRPr>
          </a:p>
          <a:p>
            <a:pPr marL="0" lvl="0" indent="0" algn="l" rtl="0">
              <a:lnSpc>
                <a:spcPct val="107916"/>
              </a:lnSpc>
              <a:spcBef>
                <a:spcPts val="300"/>
              </a:spcBef>
              <a:spcAft>
                <a:spcPts val="0"/>
              </a:spcAft>
              <a:buClr>
                <a:schemeClr val="dk1"/>
              </a:buClr>
              <a:buSzPts val="1100"/>
              <a:buFont typeface="Arial"/>
              <a:buNone/>
            </a:pPr>
            <a:r>
              <a:rPr lang="en-US" sz="1200">
                <a:solidFill>
                  <a:schemeClr val="dk1"/>
                </a:solidFill>
              </a:rPr>
              <a:t>Ensure that child victims are also mentioned for the harm they can experience such as (but not limited to):</a:t>
            </a:r>
            <a:endParaRPr/>
          </a:p>
          <a:p>
            <a:pPr marL="457200" lvl="0" indent="-292100" algn="l" rtl="0">
              <a:lnSpc>
                <a:spcPct val="107916"/>
              </a:lnSpc>
              <a:spcBef>
                <a:spcPts val="300"/>
              </a:spcBef>
              <a:spcAft>
                <a:spcPts val="0"/>
              </a:spcAft>
              <a:buClr>
                <a:schemeClr val="dk1"/>
              </a:buClr>
              <a:buSzPts val="1000"/>
              <a:buFont typeface="Calibri"/>
              <a:buChar char="●"/>
            </a:pPr>
            <a:r>
              <a:rPr lang="en-US" sz="1200">
                <a:solidFill>
                  <a:schemeClr val="dk1"/>
                </a:solidFill>
              </a:rPr>
              <a:t>Negative effects on development and health</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Psychological harm</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Fear of further sexual assaults, violence and possible assaults by others, friends and neighbors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Emotional repercussions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Negative reactions of family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Family difficulty in caring for sexually abused child</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Lack of access to support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Risk of being forced into an early marriage</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Removal or interruption of educational opportunities</a:t>
            </a:r>
            <a:endParaRPr/>
          </a:p>
          <a:p>
            <a:pPr marL="0" lvl="0" indent="0" algn="l" rtl="0">
              <a:lnSpc>
                <a:spcPct val="107916"/>
              </a:lnSpc>
              <a:spcBef>
                <a:spcPts val="300"/>
              </a:spcBef>
              <a:spcAft>
                <a:spcPts val="0"/>
              </a:spcAft>
              <a:buClr>
                <a:schemeClr val="dk1"/>
              </a:buClr>
              <a:buSzPts val="1200"/>
              <a:buFont typeface="Calibri"/>
              <a:buNone/>
            </a:pPr>
            <a:r>
              <a:rPr lang="en-US" sz="1200">
                <a:solidFill>
                  <a:schemeClr val="dk1"/>
                </a:solidFill>
              </a:rPr>
              <a:t>Impact on the Perpetrator:</a:t>
            </a:r>
            <a:endParaRPr/>
          </a:p>
          <a:p>
            <a:pPr marL="457200" lvl="0" indent="-292100" algn="l" rtl="0">
              <a:lnSpc>
                <a:spcPct val="107916"/>
              </a:lnSpc>
              <a:spcBef>
                <a:spcPts val="300"/>
              </a:spcBef>
              <a:spcAft>
                <a:spcPts val="0"/>
              </a:spcAft>
              <a:buClr>
                <a:schemeClr val="dk1"/>
              </a:buClr>
              <a:buSzPts val="1000"/>
              <a:buFont typeface="Calibri"/>
              <a:buChar char="●"/>
            </a:pPr>
            <a:r>
              <a:rPr lang="en-US" sz="1200">
                <a:solidFill>
                  <a:schemeClr val="dk1"/>
                </a:solidFill>
              </a:rPr>
              <a:t>Disciplinary action*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Inability to support family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Emotional stress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Violence and reprisals from staff and community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Deportation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Criminal proceedings and incarceration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Loss of friends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Stigma within community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Effect on status in community</a:t>
            </a:r>
            <a:endParaRPr/>
          </a:p>
          <a:p>
            <a:pPr marL="0" lvl="0" indent="0" algn="l" rtl="0">
              <a:lnSpc>
                <a:spcPct val="107916"/>
              </a:lnSpc>
              <a:spcBef>
                <a:spcPts val="300"/>
              </a:spcBef>
              <a:spcAft>
                <a:spcPts val="0"/>
              </a:spcAft>
              <a:buClr>
                <a:schemeClr val="dk1"/>
              </a:buClr>
              <a:buSzPts val="1200"/>
              <a:buFont typeface="Calibri"/>
              <a:buNone/>
            </a:pPr>
            <a:r>
              <a:rPr lang="en-US" sz="1200">
                <a:solidFill>
                  <a:schemeClr val="dk1"/>
                </a:solidFill>
              </a:rPr>
              <a:t>Impact on Organization:</a:t>
            </a:r>
            <a:endParaRPr/>
          </a:p>
          <a:p>
            <a:pPr marL="457200" lvl="0" indent="-292100" algn="l" rtl="0">
              <a:lnSpc>
                <a:spcPct val="107916"/>
              </a:lnSpc>
              <a:spcBef>
                <a:spcPts val="300"/>
              </a:spcBef>
              <a:spcAft>
                <a:spcPts val="0"/>
              </a:spcAft>
              <a:buClr>
                <a:schemeClr val="dk1"/>
              </a:buClr>
              <a:buSzPts val="1000"/>
              <a:buFont typeface="Calibri"/>
              <a:buChar char="●"/>
            </a:pPr>
            <a:r>
              <a:rPr lang="en-US" sz="1200">
                <a:solidFill>
                  <a:schemeClr val="dk1"/>
                </a:solidFill>
              </a:rPr>
              <a:t>Loss of community trust</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Publicity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Reputation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Withdrawal of funding</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Host nation may request they stop operations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Management of project is delayed or stopped</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Divisions in staff team and other suspicions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Lack of cooperation by staff and other agencies</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Turnover of staff</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Difficulty in recruiting quality staff because of reputation</a:t>
            </a:r>
            <a:endParaRPr/>
          </a:p>
          <a:p>
            <a:pPr marL="0" lvl="0" indent="0" algn="l" rtl="0">
              <a:lnSpc>
                <a:spcPct val="107916"/>
              </a:lnSpc>
              <a:spcBef>
                <a:spcPts val="300"/>
              </a:spcBef>
              <a:spcAft>
                <a:spcPts val="0"/>
              </a:spcAft>
              <a:buClr>
                <a:schemeClr val="dk1"/>
              </a:buClr>
              <a:buSzPts val="1200"/>
              <a:buFont typeface="Calibri"/>
              <a:buNone/>
            </a:pPr>
            <a:r>
              <a:rPr lang="en-US" sz="1200">
                <a:solidFill>
                  <a:schemeClr val="dk1"/>
                </a:solidFill>
              </a:rPr>
              <a:t>Impact on Community:</a:t>
            </a:r>
            <a:endParaRPr/>
          </a:p>
          <a:p>
            <a:pPr marL="457200" lvl="0" indent="-292100" algn="l" rtl="0">
              <a:lnSpc>
                <a:spcPct val="107916"/>
              </a:lnSpc>
              <a:spcBef>
                <a:spcPts val="300"/>
              </a:spcBef>
              <a:spcAft>
                <a:spcPts val="0"/>
              </a:spcAft>
              <a:buClr>
                <a:schemeClr val="dk1"/>
              </a:buClr>
              <a:buSzPts val="1000"/>
              <a:buFont typeface="Calibri"/>
              <a:buChar char="●"/>
            </a:pPr>
            <a:r>
              <a:rPr lang="en-US" sz="1200">
                <a:solidFill>
                  <a:schemeClr val="dk1"/>
                </a:solidFill>
              </a:rPr>
              <a:t>Fear that international community will think badly of the community</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Fear of possible loss of funding, support, etc.</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Blaming various community members for allowing this to happen</a:t>
            </a:r>
            <a:endParaRPr/>
          </a:p>
          <a:p>
            <a:pPr marL="457200" lvl="0" indent="-292100" algn="l" rtl="0">
              <a:lnSpc>
                <a:spcPct val="107916"/>
              </a:lnSpc>
              <a:spcBef>
                <a:spcPts val="0"/>
              </a:spcBef>
              <a:spcAft>
                <a:spcPts val="0"/>
              </a:spcAft>
              <a:buClr>
                <a:schemeClr val="dk1"/>
              </a:buClr>
              <a:buSzPts val="1000"/>
              <a:buFont typeface="Calibri"/>
              <a:buChar char="●"/>
            </a:pPr>
            <a:r>
              <a:rPr lang="en-US" sz="1200">
                <a:solidFill>
                  <a:schemeClr val="dk1"/>
                </a:solidFill>
              </a:rPr>
              <a:t>Suspicion of NGOs</a:t>
            </a:r>
            <a:endParaRPr/>
          </a:p>
          <a:p>
            <a:pPr marL="0" lvl="0" indent="0" algn="l" rtl="0">
              <a:spcBef>
                <a:spcPts val="0"/>
              </a:spcBef>
              <a:spcAft>
                <a:spcPts val="0"/>
              </a:spcAft>
              <a:buNone/>
            </a:pPr>
            <a:endParaRPr/>
          </a:p>
        </p:txBody>
      </p:sp>
      <p:sp>
        <p:nvSpPr>
          <p:cNvPr id="1087" name="Google Shape;1087;p2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9: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This section introduces the three forms of sexual misconduct. All three are based on power differentials, and often unequal gender roles that we discussed earlier. However, it is also important to mention that people of all genders can be perpetrators and survivors.</a:t>
            </a:r>
            <a:endParaRPr/>
          </a:p>
          <a:p>
            <a:pPr marL="0" lvl="0" indent="0" algn="l" rtl="0">
              <a:lnSpc>
                <a:spcPct val="107916"/>
              </a:lnSpc>
              <a:spcBef>
                <a:spcPts val="300"/>
              </a:spcBef>
              <a:spcAft>
                <a:spcPts val="0"/>
              </a:spcAft>
              <a:buClr>
                <a:schemeClr val="dk1"/>
              </a:buClr>
              <a:buSzPts val="1100"/>
              <a:buFont typeface="Arial"/>
              <a:buNone/>
            </a:pPr>
            <a:r>
              <a:rPr lang="en-US" sz="1200" i="1">
                <a:solidFill>
                  <a:schemeClr val="dk1"/>
                </a:solidFill>
              </a:rPr>
              <a:t>Let’s first look at UN documents official definitions.</a:t>
            </a:r>
            <a:endParaRPr sz="1200" i="1"/>
          </a:p>
          <a:p>
            <a:pPr marL="0" lvl="0" indent="0" algn="l" rtl="0">
              <a:spcBef>
                <a:spcPts val="800"/>
              </a:spcBef>
              <a:spcAft>
                <a:spcPts val="0"/>
              </a:spcAft>
              <a:buNone/>
            </a:pPr>
            <a:endParaRPr/>
          </a:p>
        </p:txBody>
      </p:sp>
      <p:sp>
        <p:nvSpPr>
          <p:cNvPr id="1103" name="Google Shape;1103;p29: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Trainers present :</a:t>
            </a:r>
            <a:endParaRPr/>
          </a:p>
          <a:p>
            <a:pPr marL="457200" lvl="0" indent="-292100" algn="l" rtl="0">
              <a:spcBef>
                <a:spcPts val="0"/>
              </a:spcBef>
              <a:spcAft>
                <a:spcPts val="0"/>
              </a:spcAft>
              <a:buClr>
                <a:schemeClr val="dk1"/>
              </a:buClr>
              <a:buSzPts val="1000"/>
              <a:buFont typeface="Calibri"/>
              <a:buChar char="●"/>
            </a:pPr>
            <a:r>
              <a:rPr lang="en-US" sz="1200">
                <a:solidFill>
                  <a:schemeClr val="dk1"/>
                </a:solidFill>
              </a:rPr>
              <a:t>the programme</a:t>
            </a:r>
            <a:endParaRPr sz="1200">
              <a:solidFill>
                <a:schemeClr val="dk1"/>
              </a:solidFill>
            </a:endParaRPr>
          </a:p>
          <a:p>
            <a:pPr marL="457200" lvl="0" indent="-292100" algn="l" rtl="0">
              <a:spcBef>
                <a:spcPts val="0"/>
              </a:spcBef>
              <a:spcAft>
                <a:spcPts val="0"/>
              </a:spcAft>
              <a:buClr>
                <a:schemeClr val="dk1"/>
              </a:buClr>
              <a:buSzPts val="1000"/>
              <a:buFont typeface="Calibri"/>
              <a:buChar char="●"/>
            </a:pPr>
            <a:r>
              <a:rPr lang="en-US" sz="1200">
                <a:solidFill>
                  <a:schemeClr val="dk1"/>
                </a:solidFill>
              </a:rPr>
              <a:t>time and session duration</a:t>
            </a:r>
            <a:endParaRPr/>
          </a:p>
          <a:p>
            <a:pPr marL="457200" lvl="0" indent="-292100" algn="l" rtl="0">
              <a:spcBef>
                <a:spcPts val="0"/>
              </a:spcBef>
              <a:spcAft>
                <a:spcPts val="0"/>
              </a:spcAft>
              <a:buClr>
                <a:schemeClr val="dk1"/>
              </a:buClr>
              <a:buSzPts val="1000"/>
              <a:buFont typeface="Calibri"/>
              <a:buChar char="●"/>
            </a:pPr>
            <a:r>
              <a:rPr lang="en-US" sz="1200">
                <a:solidFill>
                  <a:schemeClr val="dk1"/>
                </a:solidFill>
              </a:rPr>
              <a:t>number of breaks</a:t>
            </a:r>
            <a:endParaRPr sz="1200"/>
          </a:p>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30: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30: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This section introduces the three forms of sexual misconduct. All three are based on power differentials, and often unequal gender roles that we discussed earlier. However, it is also important to mention that people of all genders can be perpetrators and survivors.</a:t>
            </a:r>
            <a:endParaRPr/>
          </a:p>
          <a:p>
            <a:pPr marL="0" lvl="0" indent="0" algn="l" rtl="0">
              <a:lnSpc>
                <a:spcPct val="107916"/>
              </a:lnSpc>
              <a:spcBef>
                <a:spcPts val="300"/>
              </a:spcBef>
              <a:spcAft>
                <a:spcPts val="0"/>
              </a:spcAft>
              <a:buClr>
                <a:schemeClr val="dk1"/>
              </a:buClr>
              <a:buSzPts val="1100"/>
              <a:buFont typeface="Arial"/>
              <a:buNone/>
            </a:pPr>
            <a:r>
              <a:rPr lang="en-US" sz="1200" i="1">
                <a:solidFill>
                  <a:schemeClr val="dk1"/>
                </a:solidFill>
              </a:rPr>
              <a:t>Let’s first look at UN documents official definitions.</a:t>
            </a:r>
            <a:endParaRPr sz="1200" i="1"/>
          </a:p>
          <a:p>
            <a:pPr marL="0" lvl="0" indent="0" algn="l" rtl="0">
              <a:spcBef>
                <a:spcPts val="800"/>
              </a:spcBef>
              <a:spcAft>
                <a:spcPts val="0"/>
              </a:spcAft>
              <a:buNone/>
            </a:pPr>
            <a:endParaRPr/>
          </a:p>
        </p:txBody>
      </p:sp>
      <p:sp>
        <p:nvSpPr>
          <p:cNvPr id="1148" name="Google Shape;1148;p30: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31: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3" name="Google Shape;1193;p31: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4" name="Google Shape;1194;p31: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32: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0" name="Google Shape;1240;p32: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33: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33: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We are going to break into groups. Each group is to define one of these terms (sexual exploitation,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abuse, and harassment) using your own language to make the terms more understandable. Use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examples that you could present to family and friends when discussing what you have learned today.</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Please describe these terms in a way that could help people better understand the term. For example,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please list what behaviors might be included within your definition, and the local terms for those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behaviors. Note your responses and nominate one person from your group to present to the larger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group.</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2. Trainer distributes a handout to each group</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You can use the question on your handout to guide your reflexion.</a:t>
            </a:r>
            <a:endParaRPr/>
          </a:p>
        </p:txBody>
      </p:sp>
      <p:sp>
        <p:nvSpPr>
          <p:cNvPr id="1287" name="Google Shape;1287;p33: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3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3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i="1">
                <a:solidFill>
                  <a:schemeClr val="dk1"/>
                </a:solidFill>
              </a:rPr>
              <a:t>Here is a diagram from IASC to help visualize the differences between each term. </a:t>
            </a:r>
            <a:endParaRPr i="1"/>
          </a:p>
          <a:p>
            <a:pPr marL="0" lvl="0" indent="0" algn="l" rtl="0">
              <a:spcBef>
                <a:spcPts val="300"/>
              </a:spcBef>
              <a:spcAft>
                <a:spcPts val="0"/>
              </a:spcAft>
              <a:buClr>
                <a:schemeClr val="dk1"/>
              </a:buClr>
              <a:buSzPts val="1200"/>
              <a:buFont typeface="Calibri"/>
              <a:buNone/>
            </a:pPr>
            <a:r>
              <a:rPr lang="en-US" i="1"/>
              <a:t>Note: the diagram originally uses the term “prostitute”. Here it was changed to sex workers.</a:t>
            </a:r>
            <a:endParaRPr/>
          </a:p>
          <a:p>
            <a:pPr marL="0" lvl="0" indent="0" algn="l" rtl="0">
              <a:spcBef>
                <a:spcPts val="0"/>
              </a:spcBef>
              <a:spcAft>
                <a:spcPts val="0"/>
              </a:spcAft>
              <a:buNone/>
            </a:pPr>
            <a:endParaRPr/>
          </a:p>
        </p:txBody>
      </p:sp>
      <p:sp>
        <p:nvSpPr>
          <p:cNvPr id="1330" name="Google Shape;1330;p3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3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3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highlight>
                  <a:schemeClr val="lt1"/>
                </a:highlight>
              </a:rPr>
              <a:t>We may know the theory and legal definitions of SEA, but that does not mean we know how to identify it. That is what we will work on in this next section. </a:t>
            </a:r>
            <a:endParaRPr sz="1200" i="1"/>
          </a:p>
          <a:p>
            <a:pPr marL="0" lvl="0" indent="0" algn="l" rtl="0">
              <a:spcBef>
                <a:spcPts val="0"/>
              </a:spcBef>
              <a:spcAft>
                <a:spcPts val="0"/>
              </a:spcAft>
              <a:buNone/>
            </a:pPr>
            <a:endParaRPr/>
          </a:p>
        </p:txBody>
      </p:sp>
      <p:sp>
        <p:nvSpPr>
          <p:cNvPr id="1364" name="Google Shape;1364;p3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3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5" name="Google Shape;1405;p3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Refer to the handout for details instructions. </a:t>
            </a:r>
            <a:endParaRPr/>
          </a:p>
          <a:p>
            <a:pPr marL="0" lvl="0" indent="0" algn="l" rtl="0">
              <a:spcBef>
                <a:spcPts val="0"/>
              </a:spcBef>
              <a:spcAft>
                <a:spcPts val="0"/>
              </a:spcAft>
              <a:buNone/>
            </a:pPr>
            <a:endParaRPr/>
          </a:p>
        </p:txBody>
      </p:sp>
      <p:sp>
        <p:nvSpPr>
          <p:cNvPr id="1406" name="Google Shape;1406;p3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37: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8" name="Google Shape;1438;p3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38: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3" name="Google Shape;1483;p3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39: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9" name="Google Shape;1519;p3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a:solidFill>
                  <a:schemeClr val="dk1"/>
                </a:solidFill>
              </a:rPr>
              <a:t>Trainers introduce the training: </a:t>
            </a:r>
            <a:endParaRPr/>
          </a:p>
          <a:p>
            <a:pPr marL="0" lvl="0" indent="0" algn="l" rtl="0">
              <a:lnSpc>
                <a:spcPct val="107916"/>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This training was created by Digna, the Canadian Centre of expertise on the Prevention of Sexual Exploitation and Abuse (PSEA), funded by Global Affairs Canada.</a:t>
            </a:r>
            <a:endParaRPr/>
          </a:p>
          <a:p>
            <a:pPr marL="0" lvl="0" indent="0" algn="l" rtl="0">
              <a:lnSpc>
                <a:spcPct val="107916"/>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Digna’s goal is to help Canadian international development and humanitarian organizations improve their ability to PSEA, including towards their program participants -particularly women and girls. They aim to increase awareness of, access to, and use of gender-responsive policies and good practices to PSEA.</a:t>
            </a:r>
            <a:endParaRPr/>
          </a:p>
          <a:p>
            <a:pPr marL="0" lvl="0" indent="0" algn="l" rtl="0">
              <a:lnSpc>
                <a:spcPct val="107916"/>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This training builds on a PSEA train-the-trainer Digna organized in the summer 2022.</a:t>
            </a:r>
            <a:endParaRPr/>
          </a:p>
          <a:p>
            <a:pPr marL="0" lvl="0" indent="0" algn="l" rtl="0">
              <a:lnSpc>
                <a:spcPct val="107916"/>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US" sz="1200" i="1">
                <a:solidFill>
                  <a:schemeClr val="dk1"/>
                </a:solidFill>
              </a:rPr>
              <a:t>The training builds on three main sources:  </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Digna’s numerous publications on PSEA, especially their guide on case study scenarios for PSEA trainings. </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Interaction’s PSEA training materials (2022 version)</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IASC’s Saying no to sexual misconduct training </a:t>
            </a:r>
            <a:endParaRPr/>
          </a:p>
          <a:p>
            <a:pPr marL="0" lvl="0" indent="0" algn="l" rtl="0">
              <a:spcBef>
                <a:spcPts val="0"/>
              </a:spcBef>
              <a:spcAft>
                <a:spcPts val="0"/>
              </a:spcAft>
              <a:buNone/>
            </a:pPr>
            <a:endParaRPr/>
          </a:p>
        </p:txBody>
      </p:sp>
      <p:sp>
        <p:nvSpPr>
          <p:cNvPr id="198" name="Google Shape;198;p4: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sz="1200">
                <a:solidFill>
                  <a:schemeClr val="dk1"/>
                </a:solidFill>
              </a:rPr>
              <a:t>Trainers introduce the Code of Conduct</a:t>
            </a:r>
            <a:endParaRPr/>
          </a:p>
          <a:p>
            <a:pPr marL="0" lvl="0" indent="0" algn="l" rtl="0">
              <a:lnSpc>
                <a:spcPct val="107916"/>
              </a:lnSpc>
              <a:spcBef>
                <a:spcPts val="800"/>
              </a:spcBef>
              <a:spcAft>
                <a:spcPts val="0"/>
              </a:spcAft>
              <a:buClr>
                <a:schemeClr val="dk1"/>
              </a:buClr>
              <a:buSzPts val="1200"/>
              <a:buFont typeface="Calibri"/>
              <a:buNone/>
            </a:pPr>
            <a:r>
              <a:rPr lang="en-US" sz="1200" i="1">
                <a:solidFill>
                  <a:schemeClr val="dk1"/>
                </a:solidFill>
              </a:rPr>
              <a:t>We are using Digna’s Code of Conduct in this training. Digna requires all participants of their events to follow their Code of Conduct. We ask you to respect these principles throughout the training. </a:t>
            </a:r>
            <a:endParaRPr/>
          </a:p>
          <a:p>
            <a:pPr marL="0" lvl="0" indent="0" algn="l" rtl="0">
              <a:lnSpc>
                <a:spcPct val="107916"/>
              </a:lnSpc>
              <a:spcBef>
                <a:spcPts val="800"/>
              </a:spcBef>
              <a:spcAft>
                <a:spcPts val="0"/>
              </a:spcAft>
              <a:buClr>
                <a:schemeClr val="dk1"/>
              </a:buClr>
              <a:buSzPts val="1200"/>
              <a:buFont typeface="Calibri"/>
              <a:buNone/>
            </a:pPr>
            <a:r>
              <a:rPr lang="en-US" sz="1200" i="1">
                <a:solidFill>
                  <a:schemeClr val="dk1"/>
                </a:solidFill>
              </a:rPr>
              <a:t>All participants commit to: </a:t>
            </a:r>
            <a:endParaRPr/>
          </a:p>
          <a:p>
            <a:pPr marL="457200" lvl="0" indent="-292100" algn="l" rtl="0">
              <a:lnSpc>
                <a:spcPct val="107916"/>
              </a:lnSpc>
              <a:spcBef>
                <a:spcPts val="800"/>
              </a:spcBef>
              <a:spcAft>
                <a:spcPts val="0"/>
              </a:spcAft>
              <a:buClr>
                <a:schemeClr val="dk1"/>
              </a:buClr>
              <a:buSzPts val="1000"/>
              <a:buFont typeface="Calibri"/>
              <a:buAutoNum type="arabicPeriod"/>
            </a:pPr>
            <a:r>
              <a:rPr lang="en-US" sz="1200" i="1">
                <a:solidFill>
                  <a:schemeClr val="dk1"/>
                </a:solidFill>
              </a:rPr>
              <a:t>RESPECT: being respectful, candid, transparent, and fair to all participants regardless of language, race, national or ethnic origin, age, sex, gender, sexual orientation, marital status, ability, etc. throughout the training.</a:t>
            </a:r>
            <a:endParaRPr/>
          </a:p>
          <a:p>
            <a:pPr marL="457200" lvl="0" indent="-292100" algn="l" rtl="0">
              <a:lnSpc>
                <a:spcPct val="107916"/>
              </a:lnSpc>
              <a:spcBef>
                <a:spcPts val="1000"/>
              </a:spcBef>
              <a:spcAft>
                <a:spcPts val="0"/>
              </a:spcAft>
              <a:buClr>
                <a:schemeClr val="dk1"/>
              </a:buClr>
              <a:buSzPts val="1000"/>
              <a:buFont typeface="Calibri"/>
              <a:buAutoNum type="arabicPeriod"/>
            </a:pPr>
            <a:r>
              <a:rPr lang="en-US" sz="1200" i="1">
                <a:solidFill>
                  <a:schemeClr val="dk1"/>
                </a:solidFill>
              </a:rPr>
              <a:t>INCLUSION: creating space for all in attendance to contribute and participate, to give prominence to the voices and stories of those who might otherwise be excluded, and to seek out the wisdom and reflection of those who may feel silenced.</a:t>
            </a:r>
            <a:endParaRPr/>
          </a:p>
          <a:p>
            <a:pPr marL="457200" lvl="0" indent="-292100" algn="l" rtl="0">
              <a:lnSpc>
                <a:spcPct val="107916"/>
              </a:lnSpc>
              <a:spcBef>
                <a:spcPts val="1000"/>
              </a:spcBef>
              <a:spcAft>
                <a:spcPts val="0"/>
              </a:spcAft>
              <a:buClr>
                <a:schemeClr val="dk1"/>
              </a:buClr>
              <a:buSzPts val="1000"/>
              <a:buFont typeface="Calibri"/>
              <a:buAutoNum type="arabicPeriod"/>
            </a:pPr>
            <a:r>
              <a:rPr lang="en-US" sz="1200" i="1">
                <a:solidFill>
                  <a:schemeClr val="dk1"/>
                </a:solidFill>
              </a:rPr>
              <a:t>EQUITY: encouraging a forum in which the varied experiences of participants are given equal weight.</a:t>
            </a:r>
            <a:endParaRPr/>
          </a:p>
          <a:p>
            <a:pPr marL="457200" lvl="0" indent="-292100" algn="l" rtl="0">
              <a:lnSpc>
                <a:spcPct val="107916"/>
              </a:lnSpc>
              <a:spcBef>
                <a:spcPts val="1000"/>
              </a:spcBef>
              <a:spcAft>
                <a:spcPts val="0"/>
              </a:spcAft>
              <a:buClr>
                <a:schemeClr val="dk1"/>
              </a:buClr>
              <a:buSzPts val="1000"/>
              <a:buFont typeface="Calibri"/>
              <a:buAutoNum type="arabicPeriod"/>
            </a:pPr>
            <a:r>
              <a:rPr lang="en-US" sz="1200" i="1">
                <a:solidFill>
                  <a:schemeClr val="dk1"/>
                </a:solidFill>
              </a:rPr>
              <a:t>HUMILITY: participating in the forum with a spirit of openness to learning, and a recognition that the broad diversity of participants includes experience and knowledge that is beyond my own, and through which I can grow.</a:t>
            </a:r>
            <a:endParaRPr/>
          </a:p>
          <a:p>
            <a:pPr marL="457200" lvl="0" indent="-292100" algn="l" rtl="0">
              <a:lnSpc>
                <a:spcPct val="107916"/>
              </a:lnSpc>
              <a:spcBef>
                <a:spcPts val="1000"/>
              </a:spcBef>
              <a:spcAft>
                <a:spcPts val="0"/>
              </a:spcAft>
              <a:buClr>
                <a:schemeClr val="dk1"/>
              </a:buClr>
              <a:buSzPts val="1000"/>
              <a:buFont typeface="Calibri"/>
              <a:buAutoNum type="arabicPeriod"/>
            </a:pPr>
            <a:r>
              <a:rPr lang="en-US" sz="1200" i="1">
                <a:solidFill>
                  <a:schemeClr val="dk1"/>
                </a:solidFill>
              </a:rPr>
              <a:t>SAFETY: ensuring the physical, emotional, sexual, and spiritual safety of all participants in the conference, including by calling out harassment when it is witnessed and reporting incidents to conference organizers or other authorities as appropriate.</a:t>
            </a:r>
            <a:endParaRPr/>
          </a:p>
          <a:p>
            <a:pPr marL="457200" lvl="0" indent="-292100" algn="l" rtl="0">
              <a:lnSpc>
                <a:spcPct val="107916"/>
              </a:lnSpc>
              <a:spcBef>
                <a:spcPts val="1000"/>
              </a:spcBef>
              <a:spcAft>
                <a:spcPts val="0"/>
              </a:spcAft>
              <a:buClr>
                <a:schemeClr val="dk1"/>
              </a:buClr>
              <a:buSzPts val="1000"/>
              <a:buFont typeface="Calibri"/>
              <a:buAutoNum type="arabicPeriod"/>
            </a:pPr>
            <a:r>
              <a:rPr lang="en-US" sz="1200" i="1">
                <a:solidFill>
                  <a:schemeClr val="dk1"/>
                </a:solidFill>
              </a:rPr>
              <a:t>SOLIDARITY: the broad goals of strengthening Canada's global leadership and recognize that all participants share those goals. In all conversations and forums, I will remember that we are on the same side and will seek to find common ground and inspiration.</a:t>
            </a:r>
            <a:endParaRPr/>
          </a:p>
        </p:txBody>
      </p:sp>
      <p:sp>
        <p:nvSpPr>
          <p:cNvPr id="243" name="Google Shape;243;p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en-US" sz="1200">
                <a:solidFill>
                  <a:schemeClr val="dk1"/>
                </a:solidFill>
              </a:rPr>
              <a:t>Trainers give a trigger warning to participants:</a:t>
            </a:r>
            <a:endParaRPr/>
          </a:p>
          <a:p>
            <a:pPr marL="0" lvl="0" indent="0" algn="l" rtl="0">
              <a:lnSpc>
                <a:spcPct val="107916"/>
              </a:lnSpc>
              <a:spcBef>
                <a:spcPts val="800"/>
              </a:spcBef>
              <a:spcAft>
                <a:spcPts val="0"/>
              </a:spcAft>
              <a:buClr>
                <a:schemeClr val="dk1"/>
              </a:buClr>
              <a:buSzPts val="1200"/>
              <a:buFont typeface="Calibri"/>
              <a:buNone/>
            </a:pPr>
            <a:r>
              <a:rPr lang="en-US" sz="1200" i="1">
                <a:solidFill>
                  <a:schemeClr val="dk1"/>
                </a:solidFill>
              </a:rPr>
              <a:t>Sexual abuse and exploitation is a sensitive topic. It may trigger difficult emotions or remind you of things you have experienced or seen. Do not hesitate to take a break if you need or come and find us. </a:t>
            </a:r>
            <a:endParaRPr sz="1200" i="1">
              <a:solidFill>
                <a:schemeClr val="dk1"/>
              </a:solidFill>
              <a:highlight>
                <a:srgbClr val="EEA30C"/>
              </a:highlight>
            </a:endParaRPr>
          </a:p>
          <a:p>
            <a:pPr marL="0" lvl="0" indent="0" algn="l" rtl="0">
              <a:lnSpc>
                <a:spcPct val="107916"/>
              </a:lnSpc>
              <a:spcBef>
                <a:spcPts val="800"/>
              </a:spcBef>
              <a:spcAft>
                <a:spcPts val="0"/>
              </a:spcAft>
              <a:buClr>
                <a:schemeClr val="dk1"/>
              </a:buClr>
              <a:buSzPts val="1100"/>
              <a:buFont typeface="Arial"/>
              <a:buNone/>
            </a:pPr>
            <a:r>
              <a:rPr lang="en-US" sz="1200" b="1">
                <a:solidFill>
                  <a:schemeClr val="dk1"/>
                </a:solidFill>
              </a:rPr>
              <a:t>Adapt this slide</a:t>
            </a:r>
            <a:endParaRPr sz="12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If you are offering psychosocial support to participants, introduce the system and how they can use it.</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Distribute a list of emergency contact participants can reach out to for support. </a:t>
            </a:r>
            <a:endParaRPr/>
          </a:p>
          <a:p>
            <a:pPr marL="0" lvl="0" indent="0" algn="l" rtl="0">
              <a:spcBef>
                <a:spcPts val="800"/>
              </a:spcBef>
              <a:spcAft>
                <a:spcPts val="0"/>
              </a:spcAft>
              <a:buNone/>
            </a:pPr>
            <a:endParaRPr/>
          </a:p>
        </p:txBody>
      </p:sp>
      <p:sp>
        <p:nvSpPr>
          <p:cNvPr id="283" name="Google Shape;283;p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a:solidFill>
                  <a:schemeClr val="dk1"/>
                </a:solidFill>
              </a:rPr>
              <a:t>Trainers introduce the safer spaces guidelines:</a:t>
            </a:r>
            <a:endParaRPr/>
          </a:p>
          <a:p>
            <a:pPr marL="0" lvl="0" indent="0" algn="l" rtl="0">
              <a:lnSpc>
                <a:spcPct val="107916"/>
              </a:lnSpc>
              <a:spcBef>
                <a:spcPts val="800"/>
              </a:spcBef>
              <a:spcAft>
                <a:spcPts val="0"/>
              </a:spcAft>
              <a:buClr>
                <a:schemeClr val="dk1"/>
              </a:buClr>
              <a:buSzPts val="1100"/>
              <a:buFont typeface="Arial"/>
              <a:buNone/>
            </a:pPr>
            <a:r>
              <a:rPr lang="en-US" sz="1200" i="1">
                <a:solidFill>
                  <a:schemeClr val="dk1"/>
                </a:solidFill>
              </a:rPr>
              <a:t>Principles of engagement are necessary in any training in order to create a learning environment that is as comfortable as possible for everyone. Although no space can be entirely safe, there are things we can all do to make it safer:</a:t>
            </a:r>
            <a:endParaRPr/>
          </a:p>
          <a:p>
            <a:pPr marL="457200" lvl="0" indent="-292100" algn="l" rtl="0">
              <a:lnSpc>
                <a:spcPct val="107916"/>
              </a:lnSpc>
              <a:spcBef>
                <a:spcPts val="800"/>
              </a:spcBef>
              <a:spcAft>
                <a:spcPts val="0"/>
              </a:spcAft>
              <a:buClr>
                <a:schemeClr val="dk1"/>
              </a:buClr>
              <a:buSzPts val="1000"/>
              <a:buFont typeface="Calibri"/>
              <a:buChar char="●"/>
            </a:pPr>
            <a:r>
              <a:rPr lang="en-US" sz="1200" i="1">
                <a:solidFill>
                  <a:schemeClr val="dk1"/>
                </a:solidFill>
              </a:rPr>
              <a:t>care and self-care</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active listening</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respect</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integrity</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confidentiality</a:t>
            </a:r>
            <a:endParaRPr/>
          </a:p>
          <a:p>
            <a:pPr marL="457200" lvl="0" indent="-292100" algn="l" rtl="0">
              <a:lnSpc>
                <a:spcPct val="107916"/>
              </a:lnSpc>
              <a:spcBef>
                <a:spcPts val="0"/>
              </a:spcBef>
              <a:spcAft>
                <a:spcPts val="0"/>
              </a:spcAft>
              <a:buClr>
                <a:schemeClr val="dk1"/>
              </a:buClr>
              <a:buSzPts val="1000"/>
              <a:buFont typeface="Calibri"/>
              <a:buChar char="●"/>
            </a:pPr>
            <a:r>
              <a:rPr lang="en-US" sz="1200" i="1">
                <a:solidFill>
                  <a:schemeClr val="dk1"/>
                </a:solidFill>
              </a:rPr>
              <a:t>no disclosing</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Trainers ask participants if they would like to add anything to the list.</a:t>
            </a:r>
            <a:endParaRPr/>
          </a:p>
          <a:p>
            <a:pPr marL="0" lvl="0" indent="0" algn="l" rtl="0">
              <a:spcBef>
                <a:spcPts val="0"/>
              </a:spcBef>
              <a:spcAft>
                <a:spcPts val="0"/>
              </a:spcAft>
              <a:buNone/>
            </a:pPr>
            <a:endParaRPr/>
          </a:p>
        </p:txBody>
      </p:sp>
      <p:sp>
        <p:nvSpPr>
          <p:cNvPr id="320" name="Google Shape;320;p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8: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200" b="1">
                <a:solidFill>
                  <a:schemeClr val="dk1"/>
                </a:solidFill>
              </a:rPr>
              <a:t>Adapt this slide</a:t>
            </a:r>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rPr>
              <a:t>If participants are from the same organization and know themselves, facilitate an energizer instead of an ice-breaker.</a:t>
            </a:r>
            <a:endParaRPr>
              <a:solidFill>
                <a:schemeClr val="dk1"/>
              </a:solidFill>
            </a:endParaRPr>
          </a:p>
          <a:p>
            <a:pPr marL="0" lvl="0" indent="0" algn="l" rtl="0">
              <a:spcBef>
                <a:spcPts val="800"/>
              </a:spcBef>
              <a:spcAft>
                <a:spcPts val="0"/>
              </a:spcAft>
              <a:buNone/>
            </a:pPr>
            <a:endParaRPr/>
          </a:p>
        </p:txBody>
      </p:sp>
      <p:sp>
        <p:nvSpPr>
          <p:cNvPr id="360" name="Google Shape;360;p8: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9:notes"/>
          <p:cNvSpPr txBox="1">
            <a:spLocks noGrp="1"/>
          </p:cNvSpPr>
          <p:nvPr>
            <p:ph type="body" idx="1"/>
          </p:nvPr>
        </p:nvSpPr>
        <p:spPr>
          <a:xfrm>
            <a:off x="1216025" y="3300413"/>
            <a:ext cx="973455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9: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41"/>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1"/>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0"/>
        <p:cNvGrpSpPr/>
        <p:nvPr/>
      </p:nvGrpSpPr>
      <p:grpSpPr>
        <a:xfrm>
          <a:off x="0" y="0"/>
          <a:ext cx="0" cy="0"/>
          <a:chOff x="0" y="0"/>
          <a:chExt cx="0" cy="0"/>
        </a:xfrm>
      </p:grpSpPr>
      <p:sp>
        <p:nvSpPr>
          <p:cNvPr id="21" name="Google Shape;21;p42"/>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42"/>
          <p:cNvPicPr preferRelativeResize="0"/>
          <p:nvPr/>
        </p:nvPicPr>
        <p:blipFill rotWithShape="1">
          <a:blip r:embed="rId2">
            <a:alphaModFix/>
          </a:blip>
          <a:srcRect/>
          <a:stretch/>
        </p:blipFill>
        <p:spPr>
          <a:xfrm>
            <a:off x="10288918" y="6239738"/>
            <a:ext cx="305562" cy="294640"/>
          </a:xfrm>
          <a:prstGeom prst="rect">
            <a:avLst/>
          </a:prstGeom>
          <a:noFill/>
          <a:ln>
            <a:noFill/>
          </a:ln>
        </p:spPr>
      </p:pic>
      <p:pic>
        <p:nvPicPr>
          <p:cNvPr id="23" name="Google Shape;23;p42"/>
          <p:cNvPicPr preferRelativeResize="0"/>
          <p:nvPr/>
        </p:nvPicPr>
        <p:blipFill rotWithShape="1">
          <a:blip r:embed="rId3">
            <a:alphaModFix/>
          </a:blip>
          <a:srcRect/>
          <a:stretch/>
        </p:blipFill>
        <p:spPr>
          <a:xfrm>
            <a:off x="10494603" y="6372021"/>
            <a:ext cx="2594" cy="24961"/>
          </a:xfrm>
          <a:prstGeom prst="rect">
            <a:avLst/>
          </a:prstGeom>
          <a:noFill/>
          <a:ln>
            <a:noFill/>
          </a:ln>
        </p:spPr>
      </p:pic>
      <p:pic>
        <p:nvPicPr>
          <p:cNvPr id="24" name="Google Shape;24;p42"/>
          <p:cNvPicPr preferRelativeResize="0"/>
          <p:nvPr/>
        </p:nvPicPr>
        <p:blipFill rotWithShape="1">
          <a:blip r:embed="rId4">
            <a:alphaModFix/>
          </a:blip>
          <a:srcRect/>
          <a:stretch/>
        </p:blipFill>
        <p:spPr>
          <a:xfrm>
            <a:off x="10328376" y="6322491"/>
            <a:ext cx="62077" cy="54584"/>
          </a:xfrm>
          <a:prstGeom prst="rect">
            <a:avLst/>
          </a:prstGeom>
          <a:noFill/>
          <a:ln>
            <a:noFill/>
          </a:ln>
        </p:spPr>
      </p:pic>
      <p:pic>
        <p:nvPicPr>
          <p:cNvPr id="25" name="Google Shape;25;p42"/>
          <p:cNvPicPr preferRelativeResize="0"/>
          <p:nvPr/>
        </p:nvPicPr>
        <p:blipFill rotWithShape="1">
          <a:blip r:embed="rId5">
            <a:alphaModFix/>
          </a:blip>
          <a:srcRect/>
          <a:stretch/>
        </p:blipFill>
        <p:spPr>
          <a:xfrm>
            <a:off x="10498074" y="6322492"/>
            <a:ext cx="56108" cy="37464"/>
          </a:xfrm>
          <a:prstGeom prst="rect">
            <a:avLst/>
          </a:prstGeom>
          <a:noFill/>
          <a:ln>
            <a:noFill/>
          </a:ln>
        </p:spPr>
      </p:pic>
      <p:pic>
        <p:nvPicPr>
          <p:cNvPr id="26" name="Google Shape;26;p42"/>
          <p:cNvPicPr preferRelativeResize="0"/>
          <p:nvPr/>
        </p:nvPicPr>
        <p:blipFill rotWithShape="1">
          <a:blip r:embed="rId6">
            <a:alphaModFix/>
          </a:blip>
          <a:srcRect/>
          <a:stretch/>
        </p:blipFill>
        <p:spPr>
          <a:xfrm>
            <a:off x="10310126" y="6412687"/>
            <a:ext cx="103644" cy="79717"/>
          </a:xfrm>
          <a:prstGeom prst="rect">
            <a:avLst/>
          </a:prstGeom>
          <a:noFill/>
          <a:ln>
            <a:noFill/>
          </a:ln>
        </p:spPr>
      </p:pic>
      <p:sp>
        <p:nvSpPr>
          <p:cNvPr id="27" name="Google Shape;27;p42"/>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2"/>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2"/>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2"/>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2"/>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2"/>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2"/>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2"/>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2"/>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42"/>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42"/>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42"/>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2"/>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42"/>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42"/>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42"/>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42"/>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42"/>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2"/>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42"/>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42"/>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2"/>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 name="Google Shape;49;p42"/>
          <p:cNvPicPr preferRelativeResize="0"/>
          <p:nvPr/>
        </p:nvPicPr>
        <p:blipFill rotWithShape="1">
          <a:blip r:embed="rId7">
            <a:alphaModFix/>
          </a:blip>
          <a:srcRect/>
          <a:stretch/>
        </p:blipFill>
        <p:spPr>
          <a:xfrm>
            <a:off x="987768" y="6008890"/>
            <a:ext cx="725765" cy="631734"/>
          </a:xfrm>
          <a:prstGeom prst="rect">
            <a:avLst/>
          </a:prstGeom>
          <a:noFill/>
          <a:ln>
            <a:noFill/>
          </a:ln>
        </p:spPr>
      </p:pic>
      <p:sp>
        <p:nvSpPr>
          <p:cNvPr id="50" name="Google Shape;50;p42"/>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608647" y="1577340"/>
            <a:ext cx="5295233"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42"/>
          <p:cNvSpPr txBox="1">
            <a:spLocks noGrp="1"/>
          </p:cNvSpPr>
          <p:nvPr>
            <p:ph type="body" idx="2"/>
          </p:nvPr>
        </p:nvSpPr>
        <p:spPr>
          <a:xfrm>
            <a:off x="6269069" y="1577340"/>
            <a:ext cx="5295233"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2"/>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3"/>
          <p:cNvSpPr txBox="1">
            <a:spLocks noGrp="1"/>
          </p:cNvSpPr>
          <p:nvPr>
            <p:ph type="body" idx="1"/>
          </p:nvPr>
        </p:nvSpPr>
        <p:spPr>
          <a:xfrm>
            <a:off x="1264588" y="1907999"/>
            <a:ext cx="10303510" cy="392557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3"/>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62"/>
        <p:cNvGrpSpPr/>
        <p:nvPr/>
      </p:nvGrpSpPr>
      <p:grpSpPr>
        <a:xfrm>
          <a:off x="0" y="0"/>
          <a:ext cx="0" cy="0"/>
          <a:chOff x="0" y="0"/>
          <a:chExt cx="0" cy="0"/>
        </a:xfrm>
      </p:grpSpPr>
      <p:sp>
        <p:nvSpPr>
          <p:cNvPr id="63" name="Google Shape;63;p44"/>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67"/>
        <p:cNvGrpSpPr/>
        <p:nvPr/>
      </p:nvGrpSpPr>
      <p:grpSpPr>
        <a:xfrm>
          <a:off x="0" y="0"/>
          <a:ext cx="0" cy="0"/>
          <a:chOff x="0" y="0"/>
          <a:chExt cx="0" cy="0"/>
        </a:xfrm>
      </p:grpSpPr>
      <p:sp>
        <p:nvSpPr>
          <p:cNvPr id="68" name="Google Shape;68;p4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 name="Google Shape;69;p45"/>
          <p:cNvPicPr preferRelativeResize="0"/>
          <p:nvPr/>
        </p:nvPicPr>
        <p:blipFill rotWithShape="1">
          <a:blip r:embed="rId2">
            <a:alphaModFix/>
          </a:blip>
          <a:srcRect/>
          <a:stretch/>
        </p:blipFill>
        <p:spPr>
          <a:xfrm>
            <a:off x="10288918" y="6227038"/>
            <a:ext cx="305562" cy="294640"/>
          </a:xfrm>
          <a:prstGeom prst="rect">
            <a:avLst/>
          </a:prstGeom>
          <a:noFill/>
          <a:ln>
            <a:noFill/>
          </a:ln>
        </p:spPr>
      </p:pic>
      <p:pic>
        <p:nvPicPr>
          <p:cNvPr id="70" name="Google Shape;70;p45"/>
          <p:cNvPicPr preferRelativeResize="0"/>
          <p:nvPr/>
        </p:nvPicPr>
        <p:blipFill rotWithShape="1">
          <a:blip r:embed="rId3">
            <a:alphaModFix/>
          </a:blip>
          <a:srcRect/>
          <a:stretch/>
        </p:blipFill>
        <p:spPr>
          <a:xfrm>
            <a:off x="10494600" y="6359322"/>
            <a:ext cx="2597" cy="24961"/>
          </a:xfrm>
          <a:prstGeom prst="rect">
            <a:avLst/>
          </a:prstGeom>
          <a:noFill/>
          <a:ln>
            <a:noFill/>
          </a:ln>
        </p:spPr>
      </p:pic>
      <p:pic>
        <p:nvPicPr>
          <p:cNvPr id="71" name="Google Shape;71;p45"/>
          <p:cNvPicPr preferRelativeResize="0"/>
          <p:nvPr/>
        </p:nvPicPr>
        <p:blipFill rotWithShape="1">
          <a:blip r:embed="rId4">
            <a:alphaModFix/>
          </a:blip>
          <a:srcRect/>
          <a:stretch/>
        </p:blipFill>
        <p:spPr>
          <a:xfrm>
            <a:off x="10328376" y="6309791"/>
            <a:ext cx="62687" cy="60477"/>
          </a:xfrm>
          <a:prstGeom prst="rect">
            <a:avLst/>
          </a:prstGeom>
          <a:noFill/>
          <a:ln>
            <a:noFill/>
          </a:ln>
        </p:spPr>
      </p:pic>
      <p:pic>
        <p:nvPicPr>
          <p:cNvPr id="72" name="Google Shape;72;p45"/>
          <p:cNvPicPr preferRelativeResize="0"/>
          <p:nvPr/>
        </p:nvPicPr>
        <p:blipFill rotWithShape="1">
          <a:blip r:embed="rId5">
            <a:alphaModFix/>
          </a:blip>
          <a:srcRect/>
          <a:stretch/>
        </p:blipFill>
        <p:spPr>
          <a:xfrm>
            <a:off x="10498074" y="6309791"/>
            <a:ext cx="56108" cy="37464"/>
          </a:xfrm>
          <a:prstGeom prst="rect">
            <a:avLst/>
          </a:prstGeom>
          <a:noFill/>
          <a:ln>
            <a:noFill/>
          </a:ln>
        </p:spPr>
      </p:pic>
      <p:pic>
        <p:nvPicPr>
          <p:cNvPr id="73" name="Google Shape;73;p45"/>
          <p:cNvPicPr preferRelativeResize="0"/>
          <p:nvPr/>
        </p:nvPicPr>
        <p:blipFill rotWithShape="1">
          <a:blip r:embed="rId6">
            <a:alphaModFix/>
          </a:blip>
          <a:srcRect/>
          <a:stretch/>
        </p:blipFill>
        <p:spPr>
          <a:xfrm>
            <a:off x="10310127" y="6400228"/>
            <a:ext cx="103644" cy="79476"/>
          </a:xfrm>
          <a:prstGeom prst="rect">
            <a:avLst/>
          </a:prstGeom>
          <a:noFill/>
          <a:ln>
            <a:noFill/>
          </a:ln>
        </p:spPr>
      </p:pic>
      <p:sp>
        <p:nvSpPr>
          <p:cNvPr id="74" name="Google Shape;74;p4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4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4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4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4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4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4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4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4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4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4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4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4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4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4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4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4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 name="Google Shape;96;p45"/>
          <p:cNvPicPr preferRelativeResize="0"/>
          <p:nvPr/>
        </p:nvPicPr>
        <p:blipFill rotWithShape="1">
          <a:blip r:embed="rId7">
            <a:alphaModFix/>
          </a:blip>
          <a:srcRect/>
          <a:stretch/>
        </p:blipFill>
        <p:spPr>
          <a:xfrm>
            <a:off x="987768" y="5996190"/>
            <a:ext cx="725765" cy="631734"/>
          </a:xfrm>
          <a:prstGeom prst="rect">
            <a:avLst/>
          </a:prstGeom>
          <a:noFill/>
          <a:ln>
            <a:noFill/>
          </a:ln>
        </p:spPr>
      </p:pic>
      <p:sp>
        <p:nvSpPr>
          <p:cNvPr id="97" name="Google Shape;97;p45"/>
          <p:cNvSpPr txBox="1">
            <a:spLocks noGrp="1"/>
          </p:cNvSpPr>
          <p:nvPr>
            <p:ph type="ctrTitle"/>
          </p:nvPr>
        </p:nvSpPr>
        <p:spPr>
          <a:xfrm>
            <a:off x="1350079" y="691418"/>
            <a:ext cx="9472790"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5"/>
          <p:cNvSpPr txBox="1">
            <a:spLocks noGrp="1"/>
          </p:cNvSpPr>
          <p:nvPr>
            <p:ph type="subTitle" idx="1"/>
          </p:nvPr>
        </p:nvSpPr>
        <p:spPr>
          <a:xfrm>
            <a:off x="1825942" y="3840480"/>
            <a:ext cx="8521065"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40"/>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000" b="0" i="0" u="none" strike="noStrike" cap="none">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0"/>
          <p:cNvSpPr txBox="1">
            <a:spLocks noGrp="1"/>
          </p:cNvSpPr>
          <p:nvPr>
            <p:ph type="body" idx="1"/>
          </p:nvPr>
        </p:nvSpPr>
        <p:spPr>
          <a:xfrm>
            <a:off x="1264588" y="1907999"/>
            <a:ext cx="10303510" cy="392557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0"/>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6.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6.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6.jp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47.png"/><Relationship Id="rId5" Type="http://schemas.openxmlformats.org/officeDocument/2006/relationships/image" Target="../media/image12.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6.jpg"/><Relationship Id="rId5" Type="http://schemas.openxmlformats.org/officeDocument/2006/relationships/image" Target="../media/image8.png"/><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sp>
        <p:nvSpPr>
          <p:cNvPr id="107" name="Google Shape;107;p1"/>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
          <p:cNvSpPr txBox="1"/>
          <p:nvPr/>
        </p:nvSpPr>
        <p:spPr>
          <a:xfrm>
            <a:off x="1350650" y="2000962"/>
            <a:ext cx="10282022" cy="2353065"/>
          </a:xfrm>
          <a:prstGeom prst="rect">
            <a:avLst/>
          </a:prstGeom>
          <a:noFill/>
          <a:ln>
            <a:noFill/>
          </a:ln>
        </p:spPr>
        <p:txBody>
          <a:bodyPr spcFirstLastPara="1" wrap="square" lIns="0" tIns="208900" rIns="0" bIns="0" anchor="t" anchorCtr="0">
            <a:spAutoFit/>
          </a:bodyPr>
          <a:lstStyle/>
          <a:p>
            <a:pPr marL="12700" marR="5080" lvl="0" indent="0" algn="l" rtl="0">
              <a:lnSpc>
                <a:spcPct val="115666"/>
              </a:lnSpc>
              <a:spcBef>
                <a:spcPts val="0"/>
              </a:spcBef>
              <a:spcAft>
                <a:spcPts val="0"/>
              </a:spcAft>
              <a:buNone/>
            </a:pPr>
            <a:r>
              <a:rPr lang="en-US" sz="6000" b="1" dirty="0">
                <a:solidFill>
                  <a:srgbClr val="2D5C9E"/>
                </a:solidFill>
                <a:latin typeface="Helvetica Neue"/>
                <a:ea typeface="Helvetica Neue"/>
                <a:cs typeface="Helvetica Neue"/>
                <a:sym typeface="Helvetica Neue"/>
              </a:rPr>
              <a:t>Training </a:t>
            </a:r>
            <a:r>
              <a:rPr lang="en-US" sz="6000" dirty="0">
                <a:solidFill>
                  <a:srgbClr val="00AF7C"/>
                </a:solidFill>
                <a:latin typeface="Helvetica Neue Light"/>
                <a:ea typeface="Helvetica Neue Light"/>
                <a:cs typeface="Helvetica Neue Light"/>
                <a:sym typeface="Helvetica Neue Light"/>
              </a:rPr>
              <a:t>on  prevention	of sexual  exploitation	and  abuse</a:t>
            </a:r>
            <a:endParaRPr sz="6000" dirty="0">
              <a:solidFill>
                <a:schemeClr val="dk1"/>
              </a:solidFill>
              <a:latin typeface="Helvetica Neue Light"/>
              <a:ea typeface="Helvetica Neue Light"/>
              <a:cs typeface="Helvetica Neue Light"/>
              <a:sym typeface="Helvetica Neue Light"/>
            </a:endParaRPr>
          </a:p>
        </p:txBody>
      </p:sp>
      <p:grpSp>
        <p:nvGrpSpPr>
          <p:cNvPr id="109" name="Google Shape;109;p1"/>
          <p:cNvGrpSpPr/>
          <p:nvPr/>
        </p:nvGrpSpPr>
        <p:grpSpPr>
          <a:xfrm>
            <a:off x="4077112" y="4721007"/>
            <a:ext cx="8091172" cy="157480"/>
            <a:chOff x="4077112" y="4721007"/>
            <a:chExt cx="8091172" cy="157480"/>
          </a:xfrm>
        </p:grpSpPr>
        <p:sp>
          <p:nvSpPr>
            <p:cNvPr id="110" name="Google Shape;110;p1"/>
            <p:cNvSpPr/>
            <p:nvPr/>
          </p:nvSpPr>
          <p:spPr>
            <a:xfrm>
              <a:off x="4077114" y="4799256"/>
              <a:ext cx="8091170" cy="0"/>
            </a:xfrm>
            <a:custGeom>
              <a:avLst/>
              <a:gdLst/>
              <a:ahLst/>
              <a:cxnLst/>
              <a:rect l="l" t="t" r="r" b="b"/>
              <a:pathLst>
                <a:path w="8091170" h="120000" extrusionOk="0">
                  <a:moveTo>
                    <a:pt x="0" y="0"/>
                  </a:moveTo>
                  <a:lnTo>
                    <a:pt x="809089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
            <p:cNvSpPr/>
            <p:nvPr/>
          </p:nvSpPr>
          <p:spPr>
            <a:xfrm>
              <a:off x="4077112" y="4721007"/>
              <a:ext cx="122555" cy="157480"/>
            </a:xfrm>
            <a:custGeom>
              <a:avLst/>
              <a:gdLst/>
              <a:ahLst/>
              <a:cxnLst/>
              <a:rect l="l" t="t" r="r" b="b"/>
              <a:pathLst>
                <a:path w="122554"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
          <p:cNvGrpSpPr/>
          <p:nvPr/>
        </p:nvGrpSpPr>
        <p:grpSpPr>
          <a:xfrm>
            <a:off x="10288918" y="6233401"/>
            <a:ext cx="305562" cy="294640"/>
            <a:chOff x="10288918" y="6233401"/>
            <a:chExt cx="305562" cy="294640"/>
          </a:xfrm>
        </p:grpSpPr>
        <p:pic>
          <p:nvPicPr>
            <p:cNvPr id="113" name="Google Shape;113;p1"/>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14" name="Google Shape;114;p1"/>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115" name="Google Shape;115;p1"/>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117" name="Google Shape;117;p1"/>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118" name="Google Shape;118;p1"/>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8" name="Google Shape;138;p1"/>
          <p:cNvGrpSpPr/>
          <p:nvPr/>
        </p:nvGrpSpPr>
        <p:grpSpPr>
          <a:xfrm>
            <a:off x="10654982" y="6224940"/>
            <a:ext cx="1092835" cy="283936"/>
            <a:chOff x="10654982" y="6224940"/>
            <a:chExt cx="1092835" cy="283936"/>
          </a:xfrm>
        </p:grpSpPr>
        <p:sp>
          <p:nvSpPr>
            <p:cNvPr id="139" name="Google Shape;139;p1"/>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41" name="Google Shape;141;p1"/>
          <p:cNvPicPr preferRelativeResize="0"/>
          <p:nvPr/>
        </p:nvPicPr>
        <p:blipFill rotWithShape="1">
          <a:blip r:embed="rId8">
            <a:alphaModFix/>
          </a:blip>
          <a:srcRect/>
          <a:stretch/>
        </p:blipFill>
        <p:spPr>
          <a:xfrm>
            <a:off x="987768" y="6002540"/>
            <a:ext cx="725765" cy="6317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10"/>
          <p:cNvGrpSpPr/>
          <p:nvPr/>
        </p:nvGrpSpPr>
        <p:grpSpPr>
          <a:xfrm>
            <a:off x="10288918" y="6239738"/>
            <a:ext cx="305562" cy="294640"/>
            <a:chOff x="10288918" y="6239738"/>
            <a:chExt cx="305562" cy="294640"/>
          </a:xfrm>
        </p:grpSpPr>
        <p:pic>
          <p:nvPicPr>
            <p:cNvPr id="435" name="Google Shape;435;p10"/>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436" name="Google Shape;436;p10"/>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437" name="Google Shape;437;p10"/>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0"/>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0"/>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0"/>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0"/>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0"/>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0"/>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0"/>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0"/>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0"/>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0"/>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0"/>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0"/>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0"/>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0"/>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0"/>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0"/>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0"/>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0"/>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0"/>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7" name="Google Shape;457;p10"/>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0"/>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9" name="Google Shape;459;p10"/>
          <p:cNvPicPr preferRelativeResize="0"/>
          <p:nvPr/>
        </p:nvPicPr>
        <p:blipFill rotWithShape="1">
          <a:blip r:embed="rId5">
            <a:alphaModFix/>
          </a:blip>
          <a:srcRect/>
          <a:stretch/>
        </p:blipFill>
        <p:spPr>
          <a:xfrm>
            <a:off x="987768" y="6008890"/>
            <a:ext cx="725765" cy="631734"/>
          </a:xfrm>
          <a:prstGeom prst="rect">
            <a:avLst/>
          </a:prstGeom>
          <a:noFill/>
          <a:ln>
            <a:noFill/>
          </a:ln>
        </p:spPr>
      </p:pic>
      <p:sp>
        <p:nvSpPr>
          <p:cNvPr id="460" name="Google Shape;460;p10"/>
          <p:cNvSpPr txBox="1">
            <a:spLocks noGrp="1"/>
          </p:cNvSpPr>
          <p:nvPr>
            <p:ph type="title"/>
          </p:nvPr>
        </p:nvSpPr>
        <p:spPr>
          <a:xfrm>
            <a:off x="1436299" y="704118"/>
            <a:ext cx="6867043" cy="75148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800" b="1" dirty="0">
                <a:solidFill>
                  <a:srgbClr val="2D5C9E"/>
                </a:solidFill>
                <a:latin typeface="Helvetica Neue"/>
                <a:ea typeface="Helvetica Neue"/>
                <a:cs typeface="Helvetica Neue"/>
                <a:sym typeface="Helvetica Neue"/>
              </a:rPr>
              <a:t>SEA: </a:t>
            </a:r>
            <a:r>
              <a:rPr lang="en-US" sz="4800" dirty="0"/>
              <a:t>the current situation</a:t>
            </a:r>
            <a:endParaRPr dirty="0"/>
          </a:p>
        </p:txBody>
      </p:sp>
      <p:grpSp>
        <p:nvGrpSpPr>
          <p:cNvPr id="461" name="Google Shape;461;p10"/>
          <p:cNvGrpSpPr/>
          <p:nvPr/>
        </p:nvGrpSpPr>
        <p:grpSpPr>
          <a:xfrm>
            <a:off x="6484505" y="1848154"/>
            <a:ext cx="4106545" cy="1568450"/>
            <a:chOff x="6484505" y="1848154"/>
            <a:chExt cx="4106545" cy="1568450"/>
          </a:xfrm>
        </p:grpSpPr>
        <p:pic>
          <p:nvPicPr>
            <p:cNvPr id="462" name="Google Shape;462;p10"/>
            <p:cNvPicPr preferRelativeResize="0"/>
            <p:nvPr/>
          </p:nvPicPr>
          <p:blipFill rotWithShape="1">
            <a:blip r:embed="rId6">
              <a:alphaModFix/>
            </a:blip>
            <a:srcRect/>
            <a:stretch/>
          </p:blipFill>
          <p:spPr>
            <a:xfrm>
              <a:off x="6737626" y="2041697"/>
              <a:ext cx="3600570" cy="1190675"/>
            </a:xfrm>
            <a:prstGeom prst="rect">
              <a:avLst/>
            </a:prstGeom>
            <a:noFill/>
            <a:ln>
              <a:noFill/>
            </a:ln>
          </p:spPr>
        </p:pic>
        <p:sp>
          <p:nvSpPr>
            <p:cNvPr id="463" name="Google Shape;463;p10"/>
            <p:cNvSpPr/>
            <p:nvPr/>
          </p:nvSpPr>
          <p:spPr>
            <a:xfrm>
              <a:off x="6484505" y="1848154"/>
              <a:ext cx="4106545" cy="1568450"/>
            </a:xfrm>
            <a:custGeom>
              <a:avLst/>
              <a:gdLst/>
              <a:ahLst/>
              <a:cxnLst/>
              <a:rect l="l" t="t" r="r" b="b"/>
              <a:pathLst>
                <a:path w="4106545" h="1568450" extrusionOk="0">
                  <a:moveTo>
                    <a:pt x="0" y="1568284"/>
                  </a:moveTo>
                  <a:lnTo>
                    <a:pt x="4106176" y="1568284"/>
                  </a:lnTo>
                  <a:lnTo>
                    <a:pt x="4106176" y="0"/>
                  </a:lnTo>
                  <a:lnTo>
                    <a:pt x="0" y="0"/>
                  </a:lnTo>
                  <a:lnTo>
                    <a:pt x="0" y="156828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4" name="Google Shape;464;p10"/>
          <p:cNvGrpSpPr/>
          <p:nvPr/>
        </p:nvGrpSpPr>
        <p:grpSpPr>
          <a:xfrm>
            <a:off x="6484505" y="4066057"/>
            <a:ext cx="4106545" cy="738505"/>
            <a:chOff x="6484505" y="4066057"/>
            <a:chExt cx="4106545" cy="738505"/>
          </a:xfrm>
        </p:grpSpPr>
        <p:pic>
          <p:nvPicPr>
            <p:cNvPr id="465" name="Google Shape;465;p10"/>
            <p:cNvPicPr preferRelativeResize="0"/>
            <p:nvPr/>
          </p:nvPicPr>
          <p:blipFill rotWithShape="1">
            <a:blip r:embed="rId7">
              <a:alphaModFix/>
            </a:blip>
            <a:srcRect/>
            <a:stretch/>
          </p:blipFill>
          <p:spPr>
            <a:xfrm>
              <a:off x="6619374" y="4266821"/>
              <a:ext cx="3754499" cy="396840"/>
            </a:xfrm>
            <a:prstGeom prst="rect">
              <a:avLst/>
            </a:prstGeom>
            <a:noFill/>
            <a:ln>
              <a:noFill/>
            </a:ln>
          </p:spPr>
        </p:pic>
        <p:sp>
          <p:nvSpPr>
            <p:cNvPr id="466" name="Google Shape;466;p10"/>
            <p:cNvSpPr/>
            <p:nvPr/>
          </p:nvSpPr>
          <p:spPr>
            <a:xfrm>
              <a:off x="6484505" y="4066057"/>
              <a:ext cx="4106545" cy="738505"/>
            </a:xfrm>
            <a:custGeom>
              <a:avLst/>
              <a:gdLst/>
              <a:ahLst/>
              <a:cxnLst/>
              <a:rect l="l" t="t" r="r" b="b"/>
              <a:pathLst>
                <a:path w="4106545" h="738504" extrusionOk="0">
                  <a:moveTo>
                    <a:pt x="0" y="738047"/>
                  </a:moveTo>
                  <a:lnTo>
                    <a:pt x="4106176" y="738047"/>
                  </a:lnTo>
                  <a:lnTo>
                    <a:pt x="4106176" y="0"/>
                  </a:lnTo>
                  <a:lnTo>
                    <a:pt x="0" y="0"/>
                  </a:lnTo>
                  <a:lnTo>
                    <a:pt x="0" y="738047"/>
                  </a:lnTo>
                  <a:close/>
                </a:path>
              </a:pathLst>
            </a:custGeom>
            <a:noFill/>
            <a:ln w="1267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7" name="Google Shape;467;p10"/>
          <p:cNvGrpSpPr/>
          <p:nvPr/>
        </p:nvGrpSpPr>
        <p:grpSpPr>
          <a:xfrm>
            <a:off x="1448993" y="4066197"/>
            <a:ext cx="4106545" cy="1227455"/>
            <a:chOff x="1448993" y="4066197"/>
            <a:chExt cx="4106545" cy="1227455"/>
          </a:xfrm>
        </p:grpSpPr>
        <p:pic>
          <p:nvPicPr>
            <p:cNvPr id="468" name="Google Shape;468;p10"/>
            <p:cNvPicPr preferRelativeResize="0"/>
            <p:nvPr/>
          </p:nvPicPr>
          <p:blipFill rotWithShape="1">
            <a:blip r:embed="rId8">
              <a:alphaModFix/>
            </a:blip>
            <a:srcRect/>
            <a:stretch/>
          </p:blipFill>
          <p:spPr>
            <a:xfrm>
              <a:off x="1608566" y="4243429"/>
              <a:ext cx="3608220" cy="900309"/>
            </a:xfrm>
            <a:prstGeom prst="rect">
              <a:avLst/>
            </a:prstGeom>
            <a:noFill/>
            <a:ln>
              <a:noFill/>
            </a:ln>
          </p:spPr>
        </p:pic>
        <p:sp>
          <p:nvSpPr>
            <p:cNvPr id="469" name="Google Shape;469;p10"/>
            <p:cNvSpPr/>
            <p:nvPr/>
          </p:nvSpPr>
          <p:spPr>
            <a:xfrm>
              <a:off x="1448993" y="4066197"/>
              <a:ext cx="4106545" cy="1227455"/>
            </a:xfrm>
            <a:custGeom>
              <a:avLst/>
              <a:gdLst/>
              <a:ahLst/>
              <a:cxnLst/>
              <a:rect l="l" t="t" r="r" b="b"/>
              <a:pathLst>
                <a:path w="4106545" h="1227454" extrusionOk="0">
                  <a:moveTo>
                    <a:pt x="0" y="1227404"/>
                  </a:moveTo>
                  <a:lnTo>
                    <a:pt x="4106176" y="1227404"/>
                  </a:lnTo>
                  <a:lnTo>
                    <a:pt x="4106176" y="0"/>
                  </a:lnTo>
                  <a:lnTo>
                    <a:pt x="0" y="0"/>
                  </a:lnTo>
                  <a:lnTo>
                    <a:pt x="0" y="122740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0" name="Google Shape;470;p10"/>
          <p:cNvGrpSpPr/>
          <p:nvPr/>
        </p:nvGrpSpPr>
        <p:grpSpPr>
          <a:xfrm>
            <a:off x="1448993" y="1848154"/>
            <a:ext cx="4106545" cy="1568450"/>
            <a:chOff x="1448993" y="1848154"/>
            <a:chExt cx="4106545" cy="1568450"/>
          </a:xfrm>
        </p:grpSpPr>
        <p:pic>
          <p:nvPicPr>
            <p:cNvPr id="471" name="Google Shape;471;p10"/>
            <p:cNvPicPr preferRelativeResize="0"/>
            <p:nvPr/>
          </p:nvPicPr>
          <p:blipFill rotWithShape="1">
            <a:blip r:embed="rId9">
              <a:alphaModFix/>
            </a:blip>
            <a:srcRect/>
            <a:stretch/>
          </p:blipFill>
          <p:spPr>
            <a:xfrm>
              <a:off x="1616495" y="2025386"/>
              <a:ext cx="3718822" cy="1092811"/>
            </a:xfrm>
            <a:prstGeom prst="rect">
              <a:avLst/>
            </a:prstGeom>
            <a:noFill/>
            <a:ln>
              <a:noFill/>
            </a:ln>
          </p:spPr>
        </p:pic>
        <p:sp>
          <p:nvSpPr>
            <p:cNvPr id="472" name="Google Shape;472;p10"/>
            <p:cNvSpPr/>
            <p:nvPr/>
          </p:nvSpPr>
          <p:spPr>
            <a:xfrm>
              <a:off x="1448993" y="1848154"/>
              <a:ext cx="4106545" cy="1568450"/>
            </a:xfrm>
            <a:custGeom>
              <a:avLst/>
              <a:gdLst/>
              <a:ahLst/>
              <a:cxnLst/>
              <a:rect l="l" t="t" r="r" b="b"/>
              <a:pathLst>
                <a:path w="4106545" h="1568450" extrusionOk="0">
                  <a:moveTo>
                    <a:pt x="0" y="1568284"/>
                  </a:moveTo>
                  <a:lnTo>
                    <a:pt x="4106176" y="1568284"/>
                  </a:lnTo>
                  <a:lnTo>
                    <a:pt x="4106176" y="0"/>
                  </a:lnTo>
                  <a:lnTo>
                    <a:pt x="0" y="0"/>
                  </a:lnTo>
                  <a:lnTo>
                    <a:pt x="0" y="1568284"/>
                  </a:lnTo>
                  <a:close/>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10"/>
          <p:cNvSpPr txBox="1"/>
          <p:nvPr/>
        </p:nvSpPr>
        <p:spPr>
          <a:xfrm>
            <a:off x="6471799" y="3534642"/>
            <a:ext cx="120586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September 2019</a:t>
            </a:r>
            <a:endParaRPr sz="1200">
              <a:solidFill>
                <a:schemeClr val="dk1"/>
              </a:solidFill>
              <a:latin typeface="Helvetica Neue"/>
              <a:ea typeface="Helvetica Neue"/>
              <a:cs typeface="Helvetica Neue"/>
              <a:sym typeface="Helvetica Neue"/>
            </a:endParaRPr>
          </a:p>
        </p:txBody>
      </p:sp>
      <p:sp>
        <p:nvSpPr>
          <p:cNvPr id="474" name="Google Shape;474;p10"/>
          <p:cNvSpPr txBox="1"/>
          <p:nvPr/>
        </p:nvSpPr>
        <p:spPr>
          <a:xfrm>
            <a:off x="6471799" y="4939592"/>
            <a:ext cx="99949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October 2018</a:t>
            </a:r>
            <a:endParaRPr sz="1200">
              <a:solidFill>
                <a:schemeClr val="dk1"/>
              </a:solidFill>
              <a:latin typeface="Helvetica Neue"/>
              <a:ea typeface="Helvetica Neue"/>
              <a:cs typeface="Helvetica Neue"/>
              <a:sym typeface="Helvetica Neue"/>
            </a:endParaRPr>
          </a:p>
        </p:txBody>
      </p:sp>
      <p:sp>
        <p:nvSpPr>
          <p:cNvPr id="475" name="Google Shape;475;p10"/>
          <p:cNvSpPr txBox="1"/>
          <p:nvPr/>
        </p:nvSpPr>
        <p:spPr>
          <a:xfrm>
            <a:off x="1436300" y="5425593"/>
            <a:ext cx="71183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May 2018</a:t>
            </a:r>
            <a:endParaRPr sz="1200">
              <a:solidFill>
                <a:schemeClr val="dk1"/>
              </a:solidFill>
              <a:latin typeface="Helvetica Neue"/>
              <a:ea typeface="Helvetica Neue"/>
              <a:cs typeface="Helvetica Neue"/>
              <a:sym typeface="Helvetica Neue"/>
            </a:endParaRPr>
          </a:p>
        </p:txBody>
      </p:sp>
      <p:sp>
        <p:nvSpPr>
          <p:cNvPr id="476" name="Google Shape;476;p10"/>
          <p:cNvSpPr txBox="1"/>
          <p:nvPr/>
        </p:nvSpPr>
        <p:spPr>
          <a:xfrm>
            <a:off x="1436300" y="3534642"/>
            <a:ext cx="105346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February 2016</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grpSp>
        <p:nvGrpSpPr>
          <p:cNvPr id="482" name="Google Shape;482;p11"/>
          <p:cNvGrpSpPr/>
          <p:nvPr/>
        </p:nvGrpSpPr>
        <p:grpSpPr>
          <a:xfrm>
            <a:off x="0" y="0"/>
            <a:ext cx="12168459" cy="6858000"/>
            <a:chOff x="0" y="0"/>
            <a:chExt cx="12168459" cy="6858000"/>
          </a:xfrm>
        </p:grpSpPr>
        <p:sp>
          <p:nvSpPr>
            <p:cNvPr id="483" name="Google Shape;483;p11"/>
            <p:cNvSpPr/>
            <p:nvPr/>
          </p:nvSpPr>
          <p:spPr>
            <a:xfrm>
              <a:off x="503999" y="0"/>
              <a:ext cx="11664315" cy="5845175"/>
            </a:xfrm>
            <a:custGeom>
              <a:avLst/>
              <a:gdLst/>
              <a:ahLst/>
              <a:cxnLst/>
              <a:rect l="l" t="t" r="r" b="b"/>
              <a:pathLst>
                <a:path w="11664315" h="5845175" extrusionOk="0">
                  <a:moveTo>
                    <a:pt x="11664010" y="0"/>
                  </a:moveTo>
                  <a:lnTo>
                    <a:pt x="0" y="0"/>
                  </a:lnTo>
                  <a:lnTo>
                    <a:pt x="0" y="5844705"/>
                  </a:lnTo>
                  <a:lnTo>
                    <a:pt x="11664010" y="5844705"/>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1"/>
            <p:cNvSpPr/>
            <p:nvPr/>
          </p:nvSpPr>
          <p:spPr>
            <a:xfrm>
              <a:off x="7292294" y="2315648"/>
              <a:ext cx="4876165" cy="0"/>
            </a:xfrm>
            <a:custGeom>
              <a:avLst/>
              <a:gdLst/>
              <a:ahLst/>
              <a:cxnLst/>
              <a:rect l="l" t="t" r="r" b="b"/>
              <a:pathLst>
                <a:path w="4876165" h="120000" extrusionOk="0">
                  <a:moveTo>
                    <a:pt x="0" y="0"/>
                  </a:moveTo>
                  <a:lnTo>
                    <a:pt x="4875707"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1"/>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6" name="Google Shape;486;p11"/>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487" name="Google Shape;487;p11"/>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488" name="Google Shape;488;p11"/>
            <p:cNvSpPr/>
            <p:nvPr/>
          </p:nvSpPr>
          <p:spPr>
            <a:xfrm>
              <a:off x="10389349"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1"/>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1"/>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1"/>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1"/>
            <p:cNvSpPr/>
            <p:nvPr/>
          </p:nvSpPr>
          <p:spPr>
            <a:xfrm>
              <a:off x="10399166"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11"/>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1"/>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1"/>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1"/>
            <p:cNvSpPr/>
            <p:nvPr/>
          </p:nvSpPr>
          <p:spPr>
            <a:xfrm>
              <a:off x="10465041"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1"/>
            <p:cNvSpPr/>
            <p:nvPr/>
          </p:nvSpPr>
          <p:spPr>
            <a:xfrm>
              <a:off x="10449519" y="6452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1"/>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1"/>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1"/>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1"/>
            <p:cNvSpPr/>
            <p:nvPr/>
          </p:nvSpPr>
          <p:spPr>
            <a:xfrm>
              <a:off x="10488886" y="633707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11"/>
            <p:cNvSpPr/>
            <p:nvPr/>
          </p:nvSpPr>
          <p:spPr>
            <a:xfrm>
              <a:off x="10497743"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11"/>
            <p:cNvSpPr/>
            <p:nvPr/>
          </p:nvSpPr>
          <p:spPr>
            <a:xfrm>
              <a:off x="10488886"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1"/>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11"/>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11"/>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1"/>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1"/>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1"/>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0" name="Google Shape;510;p11"/>
            <p:cNvPicPr preferRelativeResize="0"/>
            <p:nvPr/>
          </p:nvPicPr>
          <p:blipFill rotWithShape="1">
            <a:blip r:embed="rId5">
              <a:alphaModFix/>
            </a:blip>
            <a:srcRect/>
            <a:stretch/>
          </p:blipFill>
          <p:spPr>
            <a:xfrm>
              <a:off x="987768" y="6008890"/>
              <a:ext cx="725765" cy="631734"/>
            </a:xfrm>
            <a:prstGeom prst="rect">
              <a:avLst/>
            </a:prstGeom>
            <a:noFill/>
            <a:ln>
              <a:noFill/>
            </a:ln>
          </p:spPr>
        </p:pic>
      </p:grpSp>
      <p:sp>
        <p:nvSpPr>
          <p:cNvPr id="511" name="Google Shape;511;p11"/>
          <p:cNvSpPr txBox="1">
            <a:spLocks noGrp="1"/>
          </p:cNvSpPr>
          <p:nvPr>
            <p:ph type="title"/>
          </p:nvPr>
        </p:nvSpPr>
        <p:spPr>
          <a:xfrm>
            <a:off x="1436301" y="704118"/>
            <a:ext cx="3209442" cy="1751762"/>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None/>
            </a:pPr>
            <a:r>
              <a:rPr lang="en-US" b="1" dirty="0">
                <a:solidFill>
                  <a:srgbClr val="FFFFFF"/>
                </a:solidFill>
                <a:latin typeface="Helvetica Neue"/>
                <a:ea typeface="Helvetica Neue"/>
                <a:cs typeface="Helvetica Neue"/>
                <a:sym typeface="Helvetica Neue"/>
              </a:rPr>
              <a:t>Respect</a:t>
            </a:r>
            <a:endParaRPr dirty="0"/>
          </a:p>
          <a:p>
            <a:pPr marL="12700" lvl="0" indent="0" algn="l" rtl="0">
              <a:lnSpc>
                <a:spcPct val="112800"/>
              </a:lnSpc>
              <a:spcBef>
                <a:spcPts val="0"/>
              </a:spcBef>
              <a:spcAft>
                <a:spcPts val="0"/>
              </a:spcAft>
              <a:buNone/>
            </a:pPr>
            <a:r>
              <a:rPr lang="en-US" dirty="0">
                <a:solidFill>
                  <a:srgbClr val="FFFFFF"/>
                </a:solidFill>
              </a:rPr>
              <a:t>and power</a:t>
            </a:r>
            <a:endParaRPr dirty="0"/>
          </a:p>
        </p:txBody>
      </p:sp>
      <p:grpSp>
        <p:nvGrpSpPr>
          <p:cNvPr id="512" name="Google Shape;512;p11"/>
          <p:cNvGrpSpPr/>
          <p:nvPr/>
        </p:nvGrpSpPr>
        <p:grpSpPr>
          <a:xfrm>
            <a:off x="6117704" y="2309291"/>
            <a:ext cx="6050755" cy="2421509"/>
            <a:chOff x="6117704" y="2309291"/>
            <a:chExt cx="6050755" cy="2421509"/>
          </a:xfrm>
        </p:grpSpPr>
        <p:sp>
          <p:nvSpPr>
            <p:cNvPr id="513" name="Google Shape;513;p11"/>
            <p:cNvSpPr/>
            <p:nvPr/>
          </p:nvSpPr>
          <p:spPr>
            <a:xfrm>
              <a:off x="7292294" y="4723233"/>
              <a:ext cx="4876165" cy="0"/>
            </a:xfrm>
            <a:custGeom>
              <a:avLst/>
              <a:gdLst/>
              <a:ahLst/>
              <a:cxnLst/>
              <a:rect l="l" t="t" r="r" b="b"/>
              <a:pathLst>
                <a:path w="4876165" h="120000" extrusionOk="0">
                  <a:moveTo>
                    <a:pt x="0" y="0"/>
                  </a:moveTo>
                  <a:lnTo>
                    <a:pt x="4875707"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4" name="Google Shape;514;p11"/>
            <p:cNvPicPr preferRelativeResize="0"/>
            <p:nvPr/>
          </p:nvPicPr>
          <p:blipFill rotWithShape="1">
            <a:blip r:embed="rId6">
              <a:alphaModFix/>
            </a:blip>
            <a:srcRect/>
            <a:stretch/>
          </p:blipFill>
          <p:spPr>
            <a:xfrm>
              <a:off x="8794800" y="2309291"/>
              <a:ext cx="911098" cy="911110"/>
            </a:xfrm>
            <a:prstGeom prst="rect">
              <a:avLst/>
            </a:prstGeom>
            <a:noFill/>
            <a:ln>
              <a:noFill/>
            </a:ln>
          </p:spPr>
        </p:pic>
        <p:pic>
          <p:nvPicPr>
            <p:cNvPr id="515" name="Google Shape;515;p11"/>
            <p:cNvPicPr preferRelativeResize="0"/>
            <p:nvPr/>
          </p:nvPicPr>
          <p:blipFill rotWithShape="1">
            <a:blip r:embed="rId7">
              <a:alphaModFix/>
            </a:blip>
            <a:srcRect/>
            <a:stretch/>
          </p:blipFill>
          <p:spPr>
            <a:xfrm>
              <a:off x="6117704" y="2309291"/>
              <a:ext cx="2421496" cy="2421509"/>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12"/>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2" name="Google Shape;522;p12"/>
          <p:cNvPicPr preferRelativeResize="0"/>
          <p:nvPr/>
        </p:nvPicPr>
        <p:blipFill rotWithShape="1">
          <a:blip r:embed="rId3">
            <a:alphaModFix/>
          </a:blip>
          <a:srcRect/>
          <a:stretch/>
        </p:blipFill>
        <p:spPr>
          <a:xfrm>
            <a:off x="10206824" y="6096373"/>
            <a:ext cx="1435012" cy="533073"/>
          </a:xfrm>
          <a:prstGeom prst="rect">
            <a:avLst/>
          </a:prstGeom>
          <a:noFill/>
          <a:ln>
            <a:noFill/>
          </a:ln>
        </p:spPr>
      </p:pic>
      <p:pic>
        <p:nvPicPr>
          <p:cNvPr id="523" name="Google Shape;523;p12"/>
          <p:cNvPicPr preferRelativeResize="0"/>
          <p:nvPr/>
        </p:nvPicPr>
        <p:blipFill rotWithShape="1">
          <a:blip r:embed="rId4">
            <a:alphaModFix/>
          </a:blip>
          <a:srcRect/>
          <a:stretch/>
        </p:blipFill>
        <p:spPr>
          <a:xfrm>
            <a:off x="987768" y="6002540"/>
            <a:ext cx="725765" cy="631734"/>
          </a:xfrm>
          <a:prstGeom prst="rect">
            <a:avLst/>
          </a:prstGeom>
          <a:noFill/>
          <a:ln>
            <a:noFill/>
          </a:ln>
        </p:spPr>
      </p:pic>
      <p:sp>
        <p:nvSpPr>
          <p:cNvPr id="524" name="Google Shape;524;p12"/>
          <p:cNvSpPr txBox="1">
            <a:spLocks noGrp="1"/>
          </p:cNvSpPr>
          <p:nvPr>
            <p:ph type="title"/>
          </p:nvPr>
        </p:nvSpPr>
        <p:spPr>
          <a:xfrm>
            <a:off x="1436301" y="697768"/>
            <a:ext cx="9934705"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PSEA: </a:t>
            </a:r>
            <a:r>
              <a:rPr lang="en-US" dirty="0"/>
              <a:t>it’s everyone’s responsibility</a:t>
            </a:r>
            <a:endParaRPr dirty="0"/>
          </a:p>
        </p:txBody>
      </p:sp>
      <p:pic>
        <p:nvPicPr>
          <p:cNvPr id="525" name="Google Shape;525;p12" title="PSEA: It's Everyone's Responsibility"/>
          <p:cNvPicPr preferRelativeResize="0"/>
          <p:nvPr/>
        </p:nvPicPr>
        <p:blipFill rotWithShape="1">
          <a:blip r:embed="rId5">
            <a:alphaModFix/>
          </a:blip>
          <a:srcRect/>
          <a:stretch/>
        </p:blipFill>
        <p:spPr>
          <a:xfrm>
            <a:off x="1968500" y="1523898"/>
            <a:ext cx="8205902" cy="4636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30"/>
        <p:cNvGrpSpPr/>
        <p:nvPr/>
      </p:nvGrpSpPr>
      <p:grpSpPr>
        <a:xfrm>
          <a:off x="0" y="0"/>
          <a:ext cx="0" cy="0"/>
          <a:chOff x="0" y="0"/>
          <a:chExt cx="0" cy="0"/>
        </a:xfrm>
      </p:grpSpPr>
      <p:sp>
        <p:nvSpPr>
          <p:cNvPr id="531" name="Google Shape;531;p13"/>
          <p:cNvSpPr/>
          <p:nvPr/>
        </p:nvSpPr>
        <p:spPr>
          <a:xfrm>
            <a:off x="0" y="6362"/>
            <a:ext cx="504190" cy="6845300"/>
          </a:xfrm>
          <a:custGeom>
            <a:avLst/>
            <a:gdLst/>
            <a:ahLst/>
            <a:cxnLst/>
            <a:rect l="l" t="t" r="r" b="b"/>
            <a:pathLst>
              <a:path w="504190" h="6845300" extrusionOk="0">
                <a:moveTo>
                  <a:pt x="503999" y="0"/>
                </a:moveTo>
                <a:lnTo>
                  <a:pt x="0" y="0"/>
                </a:lnTo>
                <a:lnTo>
                  <a:pt x="0" y="6845287"/>
                </a:lnTo>
                <a:lnTo>
                  <a:pt x="503999" y="6845287"/>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2" name="Google Shape;532;p13"/>
          <p:cNvPicPr preferRelativeResize="0"/>
          <p:nvPr/>
        </p:nvPicPr>
        <p:blipFill rotWithShape="1">
          <a:blip r:embed="rId3">
            <a:alphaModFix/>
          </a:blip>
          <a:srcRect/>
          <a:stretch/>
        </p:blipFill>
        <p:spPr>
          <a:xfrm>
            <a:off x="987768" y="5996190"/>
            <a:ext cx="725765" cy="631734"/>
          </a:xfrm>
          <a:prstGeom prst="rect">
            <a:avLst/>
          </a:prstGeom>
          <a:noFill/>
          <a:ln>
            <a:noFill/>
          </a:ln>
        </p:spPr>
      </p:pic>
      <p:sp>
        <p:nvSpPr>
          <p:cNvPr id="533" name="Google Shape;533;p13"/>
          <p:cNvSpPr txBox="1">
            <a:spLocks noGrp="1"/>
          </p:cNvSpPr>
          <p:nvPr>
            <p:ph type="title"/>
          </p:nvPr>
        </p:nvSpPr>
        <p:spPr>
          <a:xfrm>
            <a:off x="1436301" y="691418"/>
            <a:ext cx="10205536"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PSEA: </a:t>
            </a:r>
            <a:r>
              <a:rPr lang="en-US" dirty="0"/>
              <a:t>it’s everyone’s responsibility</a:t>
            </a:r>
            <a:endParaRPr dirty="0"/>
          </a:p>
        </p:txBody>
      </p:sp>
      <p:sp>
        <p:nvSpPr>
          <p:cNvPr id="534" name="Google Shape;534;p13"/>
          <p:cNvSpPr txBox="1"/>
          <p:nvPr/>
        </p:nvSpPr>
        <p:spPr>
          <a:xfrm>
            <a:off x="1436300" y="2544557"/>
            <a:ext cx="5814060" cy="1635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900" b="1">
                <a:solidFill>
                  <a:srgbClr val="2D5C9E"/>
                </a:solidFill>
                <a:latin typeface="Helvetica Neue"/>
                <a:ea typeface="Helvetica Neue"/>
                <a:cs typeface="Helvetica Neue"/>
                <a:sym typeface="Helvetica Neue"/>
              </a:rPr>
              <a:t>Whole group discussion:</a:t>
            </a:r>
            <a:endParaRPr sz="1900">
              <a:solidFill>
                <a:schemeClr val="dk1"/>
              </a:solidFill>
              <a:latin typeface="Helvetica Neue"/>
              <a:ea typeface="Helvetica Neue"/>
              <a:cs typeface="Helvetica Neue"/>
              <a:sym typeface="Helvetica Neue"/>
            </a:endParaRPr>
          </a:p>
          <a:p>
            <a:pPr marL="0" marR="0" lvl="0" indent="0" algn="l" rtl="0">
              <a:lnSpc>
                <a:spcPct val="100000"/>
              </a:lnSpc>
              <a:spcBef>
                <a:spcPts val="35"/>
              </a:spcBef>
              <a:spcAft>
                <a:spcPts val="0"/>
              </a:spcAft>
              <a:buNone/>
            </a:pPr>
            <a:endParaRPr sz="2100">
              <a:solidFill>
                <a:schemeClr val="dk1"/>
              </a:solidFill>
              <a:latin typeface="Helvetica Neue"/>
              <a:ea typeface="Helvetica Neue"/>
              <a:cs typeface="Helvetica Neue"/>
              <a:sym typeface="Helvetica Neue"/>
            </a:endParaRPr>
          </a:p>
          <a:p>
            <a:pPr marL="12700" marR="1386205" lvl="0" indent="0" algn="l" rtl="0">
              <a:lnSpc>
                <a:spcPct val="113999"/>
              </a:lnSpc>
              <a:spcBef>
                <a:spcPts val="0"/>
              </a:spcBef>
              <a:spcAft>
                <a:spcPts val="0"/>
              </a:spcAft>
              <a:buNone/>
            </a:pPr>
            <a:r>
              <a:rPr lang="en-US" sz="1900">
                <a:solidFill>
                  <a:srgbClr val="2D5C9E"/>
                </a:solidFill>
                <a:latin typeface="Helvetica Neue"/>
                <a:ea typeface="Helvetica Neue"/>
                <a:cs typeface="Helvetica Neue"/>
                <a:sym typeface="Helvetica Neue"/>
              </a:rPr>
              <a:t>What are your thoughts about the video?  What did you notice?</a:t>
            </a:r>
            <a:endParaRPr sz="1900">
              <a:solidFill>
                <a:schemeClr val="dk1"/>
              </a:solidFill>
              <a:latin typeface="Helvetica Neue"/>
              <a:ea typeface="Helvetica Neue"/>
              <a:cs typeface="Helvetica Neue"/>
              <a:sym typeface="Helvetica Neue"/>
            </a:endParaRPr>
          </a:p>
          <a:p>
            <a:pPr marL="12700" marR="0" lvl="0" indent="0" algn="l" rtl="0">
              <a:lnSpc>
                <a:spcPct val="100000"/>
              </a:lnSpc>
              <a:spcBef>
                <a:spcPts val="320"/>
              </a:spcBef>
              <a:spcAft>
                <a:spcPts val="0"/>
              </a:spcAft>
              <a:buNone/>
            </a:pPr>
            <a:r>
              <a:rPr lang="en-US" sz="1900">
                <a:solidFill>
                  <a:srgbClr val="2D5C9E"/>
                </a:solidFill>
                <a:latin typeface="Helvetica Neue"/>
                <a:ea typeface="Helvetica Neue"/>
                <a:cs typeface="Helvetica Neue"/>
                <a:sym typeface="Helvetica Neue"/>
              </a:rPr>
              <a:t>What were the main themes you noticed in the video?</a:t>
            </a:r>
            <a:endParaRPr sz="1900">
              <a:solidFill>
                <a:schemeClr val="dk1"/>
              </a:solidFill>
              <a:latin typeface="Helvetica Neue"/>
              <a:ea typeface="Helvetica Neue"/>
              <a:cs typeface="Helvetica Neue"/>
              <a:sym typeface="Helvetica Neue"/>
            </a:endParaRPr>
          </a:p>
        </p:txBody>
      </p:sp>
      <p:grpSp>
        <p:nvGrpSpPr>
          <p:cNvPr id="535" name="Google Shape;535;p13"/>
          <p:cNvGrpSpPr/>
          <p:nvPr/>
        </p:nvGrpSpPr>
        <p:grpSpPr>
          <a:xfrm>
            <a:off x="1449000" y="4566920"/>
            <a:ext cx="10719436" cy="157480"/>
            <a:chOff x="1449000" y="4109628"/>
            <a:chExt cx="10719436" cy="157480"/>
          </a:xfrm>
        </p:grpSpPr>
        <p:sp>
          <p:nvSpPr>
            <p:cNvPr id="536" name="Google Shape;536;p13"/>
            <p:cNvSpPr/>
            <p:nvPr/>
          </p:nvSpPr>
          <p:spPr>
            <a:xfrm>
              <a:off x="1449001" y="4187882"/>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3"/>
            <p:cNvSpPr/>
            <p:nvPr/>
          </p:nvSpPr>
          <p:spPr>
            <a:xfrm>
              <a:off x="1449000" y="410962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38" name="Google Shape;538;p13"/>
          <p:cNvPicPr preferRelativeResize="0"/>
          <p:nvPr/>
        </p:nvPicPr>
        <p:blipFill rotWithShape="1">
          <a:blip r:embed="rId4">
            <a:alphaModFix/>
          </a:blip>
          <a:srcRect/>
          <a:stretch/>
        </p:blipFill>
        <p:spPr>
          <a:xfrm>
            <a:off x="10206824" y="6096373"/>
            <a:ext cx="1435012" cy="533073"/>
          </a:xfrm>
          <a:prstGeom prst="rect">
            <a:avLst/>
          </a:prstGeom>
          <a:noFill/>
          <a:ln>
            <a:noFill/>
          </a:ln>
        </p:spPr>
      </p:pic>
      <p:pic>
        <p:nvPicPr>
          <p:cNvPr id="539" name="Google Shape;539;p13"/>
          <p:cNvPicPr preferRelativeResize="0"/>
          <p:nvPr/>
        </p:nvPicPr>
        <p:blipFill rotWithShape="1">
          <a:blip r:embed="rId4">
            <a:alphaModFix/>
          </a:blip>
          <a:srcRect/>
          <a:stretch/>
        </p:blipFill>
        <p:spPr>
          <a:xfrm>
            <a:off x="5246108" y="6166582"/>
            <a:ext cx="1435012" cy="5330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14"/>
          <p:cNvPicPr preferRelativeResize="0"/>
          <p:nvPr/>
        </p:nvPicPr>
        <p:blipFill rotWithShape="1">
          <a:blip r:embed="rId3">
            <a:alphaModFix/>
          </a:blip>
          <a:srcRect/>
          <a:stretch/>
        </p:blipFill>
        <p:spPr>
          <a:xfrm>
            <a:off x="987768" y="6002540"/>
            <a:ext cx="725765" cy="631734"/>
          </a:xfrm>
          <a:prstGeom prst="rect">
            <a:avLst/>
          </a:prstGeom>
          <a:noFill/>
          <a:ln>
            <a:noFill/>
          </a:ln>
        </p:spPr>
      </p:pic>
      <p:sp>
        <p:nvSpPr>
          <p:cNvPr id="546" name="Google Shape;546;p14"/>
          <p:cNvSpPr txBox="1">
            <a:spLocks noGrp="1"/>
          </p:cNvSpPr>
          <p:nvPr>
            <p:ph type="title"/>
          </p:nvPr>
        </p:nvSpPr>
        <p:spPr>
          <a:xfrm>
            <a:off x="1436300" y="697768"/>
            <a:ext cx="9386570"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Actions </a:t>
            </a:r>
            <a:r>
              <a:rPr lang="en-US"/>
              <a:t>that	demonstrate	respect</a:t>
            </a:r>
            <a:endParaRPr/>
          </a:p>
        </p:txBody>
      </p:sp>
      <p:sp>
        <p:nvSpPr>
          <p:cNvPr id="547" name="Google Shape;547;p14"/>
          <p:cNvSpPr txBox="1"/>
          <p:nvPr/>
        </p:nvSpPr>
        <p:spPr>
          <a:xfrm>
            <a:off x="2588042" y="3520694"/>
            <a:ext cx="2536825" cy="1039494"/>
          </a:xfrm>
          <a:prstGeom prst="rect">
            <a:avLst/>
          </a:prstGeom>
          <a:noFill/>
          <a:ln>
            <a:noFill/>
          </a:ln>
        </p:spPr>
        <p:txBody>
          <a:bodyPr spcFirstLastPara="1" wrap="square" lIns="0" tIns="12700" rIns="0" bIns="0" anchor="t" anchorCtr="0">
            <a:spAutoFit/>
          </a:bodyPr>
          <a:lstStyle/>
          <a:p>
            <a:pPr marL="0" marR="0" lvl="0" indent="0" algn="ctr" rtl="0">
              <a:lnSpc>
                <a:spcPct val="119400"/>
              </a:lnSpc>
              <a:spcBef>
                <a:spcPts val="0"/>
              </a:spcBef>
              <a:spcAft>
                <a:spcPts val="0"/>
              </a:spcAft>
              <a:buNone/>
            </a:pPr>
            <a:r>
              <a:rPr lang="en-US" sz="5000" b="1">
                <a:solidFill>
                  <a:srgbClr val="00AF7C"/>
                </a:solidFill>
                <a:latin typeface="Helvetica Neue"/>
                <a:ea typeface="Helvetica Neue"/>
                <a:cs typeface="Helvetica Neue"/>
                <a:sym typeface="Helvetica Neue"/>
              </a:rPr>
              <a:t>1.</a:t>
            </a:r>
            <a:endParaRPr sz="5000">
              <a:solidFill>
                <a:schemeClr val="dk1"/>
              </a:solidFill>
              <a:latin typeface="Helvetica Neue"/>
              <a:ea typeface="Helvetica Neue"/>
              <a:cs typeface="Helvetica Neue"/>
              <a:sym typeface="Helvetica Neue"/>
            </a:endParaRPr>
          </a:p>
          <a:p>
            <a:pPr marL="0" marR="0" lvl="0" indent="0" algn="ctr" rtl="0">
              <a:lnSpc>
                <a:spcPct val="118235"/>
              </a:lnSpc>
              <a:spcBef>
                <a:spcPts val="0"/>
              </a:spcBef>
              <a:spcAft>
                <a:spcPts val="0"/>
              </a:spcAft>
              <a:buNone/>
            </a:pPr>
            <a:r>
              <a:rPr lang="en-US" sz="1700">
                <a:solidFill>
                  <a:srgbClr val="2D5C9E"/>
                </a:solidFill>
                <a:latin typeface="Helvetica Neue"/>
                <a:ea typeface="Helvetica Neue"/>
                <a:cs typeface="Helvetica Neue"/>
                <a:sym typeface="Helvetica Neue"/>
              </a:rPr>
              <a:t>Actions that show respect</a:t>
            </a:r>
            <a:endParaRPr sz="1700">
              <a:solidFill>
                <a:schemeClr val="dk1"/>
              </a:solidFill>
              <a:latin typeface="Helvetica Neue"/>
              <a:ea typeface="Helvetica Neue"/>
              <a:cs typeface="Helvetica Neue"/>
              <a:sym typeface="Helvetica Neue"/>
            </a:endParaRPr>
          </a:p>
        </p:txBody>
      </p:sp>
      <p:sp>
        <p:nvSpPr>
          <p:cNvPr id="548" name="Google Shape;548;p14"/>
          <p:cNvSpPr txBox="1"/>
          <p:nvPr/>
        </p:nvSpPr>
        <p:spPr>
          <a:xfrm>
            <a:off x="7222641" y="3520694"/>
            <a:ext cx="3220720" cy="1039494"/>
          </a:xfrm>
          <a:prstGeom prst="rect">
            <a:avLst/>
          </a:prstGeom>
          <a:noFill/>
          <a:ln>
            <a:noFill/>
          </a:ln>
        </p:spPr>
        <p:txBody>
          <a:bodyPr spcFirstLastPara="1" wrap="square" lIns="0" tIns="12700" rIns="0" bIns="0" anchor="t" anchorCtr="0">
            <a:spAutoFit/>
          </a:bodyPr>
          <a:lstStyle/>
          <a:p>
            <a:pPr marL="0" marR="0" lvl="0" indent="0" algn="ctr" rtl="0">
              <a:lnSpc>
                <a:spcPct val="119400"/>
              </a:lnSpc>
              <a:spcBef>
                <a:spcPts val="0"/>
              </a:spcBef>
              <a:spcAft>
                <a:spcPts val="0"/>
              </a:spcAft>
              <a:buNone/>
            </a:pPr>
            <a:r>
              <a:rPr lang="en-US" sz="5000" b="1">
                <a:solidFill>
                  <a:srgbClr val="00AF7C"/>
                </a:solidFill>
                <a:latin typeface="Helvetica Neue"/>
                <a:ea typeface="Helvetica Neue"/>
                <a:cs typeface="Helvetica Neue"/>
                <a:sym typeface="Helvetica Neue"/>
              </a:rPr>
              <a:t>2.</a:t>
            </a:r>
            <a:endParaRPr sz="5000">
              <a:solidFill>
                <a:schemeClr val="dk1"/>
              </a:solidFill>
              <a:latin typeface="Helvetica Neue"/>
              <a:ea typeface="Helvetica Neue"/>
              <a:cs typeface="Helvetica Neue"/>
              <a:sym typeface="Helvetica Neue"/>
            </a:endParaRPr>
          </a:p>
          <a:p>
            <a:pPr marL="0" marR="0" lvl="0" indent="0" algn="ctr" rtl="0">
              <a:lnSpc>
                <a:spcPct val="118235"/>
              </a:lnSpc>
              <a:spcBef>
                <a:spcPts val="0"/>
              </a:spcBef>
              <a:spcAft>
                <a:spcPts val="0"/>
              </a:spcAft>
              <a:buNone/>
            </a:pPr>
            <a:r>
              <a:rPr lang="en-US" sz="1700">
                <a:solidFill>
                  <a:srgbClr val="2D5C9E"/>
                </a:solidFill>
                <a:latin typeface="Helvetica Neue"/>
                <a:ea typeface="Helvetica Neue"/>
                <a:cs typeface="Helvetica Neue"/>
                <a:sym typeface="Helvetica Neue"/>
              </a:rPr>
              <a:t>Actions that do not show respect</a:t>
            </a:r>
            <a:endParaRPr sz="1700">
              <a:solidFill>
                <a:schemeClr val="dk1"/>
              </a:solidFill>
              <a:latin typeface="Helvetica Neue"/>
              <a:ea typeface="Helvetica Neue"/>
              <a:cs typeface="Helvetica Neue"/>
              <a:sym typeface="Helvetica Neue"/>
            </a:endParaRPr>
          </a:p>
        </p:txBody>
      </p:sp>
      <p:sp>
        <p:nvSpPr>
          <p:cNvPr id="549" name="Google Shape;549;p14"/>
          <p:cNvSpPr txBox="1"/>
          <p:nvPr/>
        </p:nvSpPr>
        <p:spPr>
          <a:xfrm>
            <a:off x="1415394" y="2349413"/>
            <a:ext cx="8597265" cy="685800"/>
          </a:xfrm>
          <a:prstGeom prst="rect">
            <a:avLst/>
          </a:prstGeom>
          <a:noFill/>
          <a:ln>
            <a:noFill/>
          </a:ln>
        </p:spPr>
        <p:txBody>
          <a:bodyPr spcFirstLastPara="1" wrap="square" lIns="0" tIns="12700" rIns="0" bIns="0" anchor="t" anchorCtr="0">
            <a:spAutoFit/>
          </a:bodyPr>
          <a:lstStyle/>
          <a:p>
            <a:pPr marL="12700" marR="5080" lvl="0" indent="0" algn="l" rtl="0">
              <a:lnSpc>
                <a:spcPct val="127499"/>
              </a:lnSpc>
              <a:spcBef>
                <a:spcPts val="0"/>
              </a:spcBef>
              <a:spcAft>
                <a:spcPts val="0"/>
              </a:spcAft>
              <a:buNone/>
            </a:pPr>
            <a:r>
              <a:rPr lang="en-US" sz="1700" b="1">
                <a:solidFill>
                  <a:srgbClr val="2D5C9E"/>
                </a:solidFill>
                <a:latin typeface="Helvetica Neue"/>
                <a:ea typeface="Helvetica Neue"/>
                <a:cs typeface="Helvetica Neue"/>
                <a:sym typeface="Helvetica Neue"/>
              </a:rPr>
              <a:t>How do you expect to be treated with respect in the workplace by your colleagues?  In small groups, create two lists:</a:t>
            </a:r>
            <a:endParaRPr sz="1700">
              <a:solidFill>
                <a:schemeClr val="dk1"/>
              </a:solidFill>
              <a:latin typeface="Helvetica Neue"/>
              <a:ea typeface="Helvetica Neue"/>
              <a:cs typeface="Helvetica Neue"/>
              <a:sym typeface="Helvetica Neue"/>
            </a:endParaRPr>
          </a:p>
        </p:txBody>
      </p:sp>
      <p:grpSp>
        <p:nvGrpSpPr>
          <p:cNvPr id="550" name="Google Shape;550;p14"/>
          <p:cNvGrpSpPr/>
          <p:nvPr/>
        </p:nvGrpSpPr>
        <p:grpSpPr>
          <a:xfrm>
            <a:off x="6159497" y="3355200"/>
            <a:ext cx="157480" cy="1787525"/>
            <a:chOff x="6259538" y="3355200"/>
            <a:chExt cx="157480" cy="1787525"/>
          </a:xfrm>
        </p:grpSpPr>
        <p:sp>
          <p:nvSpPr>
            <p:cNvPr id="551" name="Google Shape;551;p14"/>
            <p:cNvSpPr/>
            <p:nvPr/>
          </p:nvSpPr>
          <p:spPr>
            <a:xfrm>
              <a:off x="6338040" y="3372890"/>
              <a:ext cx="0" cy="1760855"/>
            </a:xfrm>
            <a:custGeom>
              <a:avLst/>
              <a:gdLst/>
              <a:ahLst/>
              <a:cxnLst/>
              <a:rect l="l" t="t" r="r" b="b"/>
              <a:pathLst>
                <a:path w="120000" h="1760854" extrusionOk="0">
                  <a:moveTo>
                    <a:pt x="0" y="1760385"/>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4"/>
            <p:cNvSpPr/>
            <p:nvPr/>
          </p:nvSpPr>
          <p:spPr>
            <a:xfrm>
              <a:off x="6259538" y="3355200"/>
              <a:ext cx="157480" cy="1787525"/>
            </a:xfrm>
            <a:custGeom>
              <a:avLst/>
              <a:gdLst/>
              <a:ahLst/>
              <a:cxnLst/>
              <a:rect l="l" t="t" r="r" b="b"/>
              <a:pathLst>
                <a:path w="157479" h="1787525" extrusionOk="0">
                  <a:moveTo>
                    <a:pt x="156997" y="1665008"/>
                  </a:moveTo>
                  <a:lnTo>
                    <a:pt x="0" y="1665008"/>
                  </a:lnTo>
                  <a:lnTo>
                    <a:pt x="78498" y="1787372"/>
                  </a:lnTo>
                  <a:lnTo>
                    <a:pt x="156997" y="1665008"/>
                  </a:lnTo>
                  <a:close/>
                </a:path>
                <a:path w="157479" h="1787525" extrusionOk="0">
                  <a:moveTo>
                    <a:pt x="156997" y="122364"/>
                  </a:moveTo>
                  <a:lnTo>
                    <a:pt x="78498" y="0"/>
                  </a:lnTo>
                  <a:lnTo>
                    <a:pt x="0" y="122364"/>
                  </a:lnTo>
                  <a:lnTo>
                    <a:pt x="156997" y="122364"/>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3" name="Google Shape;553;p14"/>
          <p:cNvPicPr preferRelativeResize="0"/>
          <p:nvPr/>
        </p:nvPicPr>
        <p:blipFill rotWithShape="1">
          <a:blip r:embed="rId4">
            <a:alphaModFix/>
          </a:blip>
          <a:srcRect/>
          <a:stretch/>
        </p:blipFill>
        <p:spPr>
          <a:xfrm>
            <a:off x="10206824" y="6096373"/>
            <a:ext cx="1435012" cy="533073"/>
          </a:xfrm>
          <a:prstGeom prst="rect">
            <a:avLst/>
          </a:prstGeom>
          <a:noFill/>
          <a:ln>
            <a:noFill/>
          </a:ln>
        </p:spPr>
      </p:pic>
      <p:pic>
        <p:nvPicPr>
          <p:cNvPr id="554" name="Google Shape;554;p14"/>
          <p:cNvPicPr preferRelativeResize="0"/>
          <p:nvPr/>
        </p:nvPicPr>
        <p:blipFill rotWithShape="1">
          <a:blip r:embed="rId4">
            <a:alphaModFix/>
          </a:blip>
          <a:srcRect/>
          <a:stretch/>
        </p:blipFill>
        <p:spPr>
          <a:xfrm>
            <a:off x="5520493" y="6138717"/>
            <a:ext cx="1435012" cy="5330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5"/>
          <p:cNvSpPr txBox="1">
            <a:spLocks noGrp="1"/>
          </p:cNvSpPr>
          <p:nvPr>
            <p:ph type="ctrTitle"/>
          </p:nvPr>
        </p:nvSpPr>
        <p:spPr>
          <a:xfrm>
            <a:off x="1350079" y="691418"/>
            <a:ext cx="9472790" cy="787400"/>
          </a:xfrm>
          <a:prstGeom prst="rect">
            <a:avLst/>
          </a:prstGeom>
          <a:noFill/>
          <a:ln>
            <a:noFill/>
          </a:ln>
        </p:spPr>
        <p:txBody>
          <a:bodyPr spcFirstLastPara="1" wrap="square" lIns="0" tIns="12700" rIns="0" bIns="0" anchor="t" anchorCtr="0">
            <a:spAutoFit/>
          </a:bodyPr>
          <a:lstStyle/>
          <a:p>
            <a:pPr marL="98425"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Actions </a:t>
            </a:r>
            <a:r>
              <a:rPr lang="en-US"/>
              <a:t>that	demonstrate	respect</a:t>
            </a:r>
            <a:endParaRPr/>
          </a:p>
        </p:txBody>
      </p:sp>
      <p:sp>
        <p:nvSpPr>
          <p:cNvPr id="561" name="Google Shape;561;p15"/>
          <p:cNvSpPr txBox="1"/>
          <p:nvPr/>
        </p:nvSpPr>
        <p:spPr>
          <a:xfrm>
            <a:off x="1436300" y="2576266"/>
            <a:ext cx="807593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How do we treat program participants and community members with respect?</a:t>
            </a:r>
            <a:endParaRPr sz="1700">
              <a:solidFill>
                <a:schemeClr val="dk1"/>
              </a:solidFill>
              <a:latin typeface="Helvetica Neue"/>
              <a:ea typeface="Helvetica Neue"/>
              <a:cs typeface="Helvetica Neue"/>
              <a:sym typeface="Helvetica Neue"/>
            </a:endParaRPr>
          </a:p>
        </p:txBody>
      </p:sp>
      <p:grpSp>
        <p:nvGrpSpPr>
          <p:cNvPr id="562" name="Google Shape;562;p15"/>
          <p:cNvGrpSpPr/>
          <p:nvPr/>
        </p:nvGrpSpPr>
        <p:grpSpPr>
          <a:xfrm>
            <a:off x="1449000" y="3347720"/>
            <a:ext cx="10719436" cy="157480"/>
            <a:chOff x="1449000" y="2853004"/>
            <a:chExt cx="10719436" cy="157480"/>
          </a:xfrm>
        </p:grpSpPr>
        <p:sp>
          <p:nvSpPr>
            <p:cNvPr id="563" name="Google Shape;563;p15"/>
            <p:cNvSpPr/>
            <p:nvPr/>
          </p:nvSpPr>
          <p:spPr>
            <a:xfrm>
              <a:off x="1449001" y="2931250"/>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15"/>
            <p:cNvSpPr/>
            <p:nvPr/>
          </p:nvSpPr>
          <p:spPr>
            <a:xfrm>
              <a:off x="1449000" y="2853004"/>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65" name="Google Shape;565;p15"/>
          <p:cNvPicPr preferRelativeResize="0"/>
          <p:nvPr/>
        </p:nvPicPr>
        <p:blipFill rotWithShape="1">
          <a:blip r:embed="rId3">
            <a:alphaModFix/>
          </a:blip>
          <a:srcRect/>
          <a:stretch/>
        </p:blipFill>
        <p:spPr>
          <a:xfrm>
            <a:off x="5575108" y="6102735"/>
            <a:ext cx="1435012" cy="5330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6"/>
          <p:cNvSpPr txBox="1">
            <a:spLocks noGrp="1"/>
          </p:cNvSpPr>
          <p:nvPr>
            <p:ph type="ctrTitle"/>
          </p:nvPr>
        </p:nvSpPr>
        <p:spPr>
          <a:xfrm>
            <a:off x="1350079" y="691418"/>
            <a:ext cx="9472790" cy="787400"/>
          </a:xfrm>
          <a:prstGeom prst="rect">
            <a:avLst/>
          </a:prstGeom>
          <a:noFill/>
          <a:ln>
            <a:noFill/>
          </a:ln>
        </p:spPr>
        <p:txBody>
          <a:bodyPr spcFirstLastPara="1" wrap="square" lIns="0" tIns="12700" rIns="0" bIns="0" anchor="t" anchorCtr="0">
            <a:spAutoFit/>
          </a:bodyPr>
          <a:lstStyle/>
          <a:p>
            <a:pPr marL="98425"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Actions </a:t>
            </a:r>
            <a:r>
              <a:rPr lang="en-US"/>
              <a:t>that	demonstrate	respect</a:t>
            </a:r>
            <a:endParaRPr/>
          </a:p>
        </p:txBody>
      </p:sp>
      <p:sp>
        <p:nvSpPr>
          <p:cNvPr id="572" name="Google Shape;572;p16"/>
          <p:cNvSpPr txBox="1"/>
          <p:nvPr/>
        </p:nvSpPr>
        <p:spPr>
          <a:xfrm>
            <a:off x="1436300" y="2486157"/>
            <a:ext cx="9426575" cy="697230"/>
          </a:xfrm>
          <a:prstGeom prst="rect">
            <a:avLst/>
          </a:prstGeom>
          <a:noFill/>
          <a:ln>
            <a:noFill/>
          </a:ln>
        </p:spPr>
        <p:txBody>
          <a:bodyPr spcFirstLastPara="1" wrap="square" lIns="0" tIns="12700" rIns="0" bIns="0" anchor="t" anchorCtr="0">
            <a:spAutoFit/>
          </a:bodyPr>
          <a:lstStyle/>
          <a:p>
            <a:pPr marL="12700" marR="5080" lvl="0" indent="0" algn="l" rtl="0">
              <a:lnSpc>
                <a:spcPct val="122500"/>
              </a:lnSpc>
              <a:spcBef>
                <a:spcPts val="0"/>
              </a:spcBef>
              <a:spcAft>
                <a:spcPts val="0"/>
              </a:spcAft>
              <a:buNone/>
            </a:pPr>
            <a:r>
              <a:rPr lang="en-US" sz="1800" b="1">
                <a:solidFill>
                  <a:srgbClr val="2D5C9E"/>
                </a:solidFill>
                <a:latin typeface="Helvetica Neue"/>
                <a:ea typeface="Helvetica Neue"/>
                <a:cs typeface="Helvetica Neue"/>
                <a:sym typeface="Helvetica Neue"/>
              </a:rPr>
              <a:t>What actions of respect or disrespect in this list do you think are most important when  we talk about the examples of sexual exploitation and abuse we saw in the video?</a:t>
            </a:r>
            <a:endParaRPr sz="1800">
              <a:solidFill>
                <a:schemeClr val="dk1"/>
              </a:solidFill>
              <a:latin typeface="Helvetica Neue"/>
              <a:ea typeface="Helvetica Neue"/>
              <a:cs typeface="Helvetica Neue"/>
              <a:sym typeface="Helvetica Neue"/>
            </a:endParaRPr>
          </a:p>
        </p:txBody>
      </p:sp>
      <p:grpSp>
        <p:nvGrpSpPr>
          <p:cNvPr id="573" name="Google Shape;573;p16"/>
          <p:cNvGrpSpPr/>
          <p:nvPr/>
        </p:nvGrpSpPr>
        <p:grpSpPr>
          <a:xfrm>
            <a:off x="1449000" y="3652520"/>
            <a:ext cx="10719436" cy="157480"/>
            <a:chOff x="1449000" y="3186000"/>
            <a:chExt cx="10719436" cy="157480"/>
          </a:xfrm>
        </p:grpSpPr>
        <p:sp>
          <p:nvSpPr>
            <p:cNvPr id="574" name="Google Shape;574;p16"/>
            <p:cNvSpPr/>
            <p:nvPr/>
          </p:nvSpPr>
          <p:spPr>
            <a:xfrm>
              <a:off x="1449001" y="3264253"/>
              <a:ext cx="10719435" cy="0"/>
            </a:xfrm>
            <a:custGeom>
              <a:avLst/>
              <a:gdLst/>
              <a:ahLst/>
              <a:cxnLst/>
              <a:rect l="l" t="t" r="r" b="b"/>
              <a:pathLst>
                <a:path w="10719435" h="120000" extrusionOk="0">
                  <a:moveTo>
                    <a:pt x="0" y="0"/>
                  </a:moveTo>
                  <a:lnTo>
                    <a:pt x="10719003"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6"/>
            <p:cNvSpPr/>
            <p:nvPr/>
          </p:nvSpPr>
          <p:spPr>
            <a:xfrm>
              <a:off x="1449000" y="3186000"/>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76" name="Google Shape;576;p16"/>
          <p:cNvPicPr preferRelativeResize="0"/>
          <p:nvPr/>
        </p:nvPicPr>
        <p:blipFill rotWithShape="1">
          <a:blip r:embed="rId3">
            <a:alphaModFix/>
          </a:blip>
          <a:srcRect/>
          <a:stretch/>
        </p:blipFill>
        <p:spPr>
          <a:xfrm>
            <a:off x="5432081" y="6166582"/>
            <a:ext cx="1435012" cy="5330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81"/>
        <p:cNvGrpSpPr/>
        <p:nvPr/>
      </p:nvGrpSpPr>
      <p:grpSpPr>
        <a:xfrm>
          <a:off x="0" y="0"/>
          <a:ext cx="0" cy="0"/>
          <a:chOff x="0" y="0"/>
          <a:chExt cx="0" cy="0"/>
        </a:xfrm>
      </p:grpSpPr>
      <p:sp>
        <p:nvSpPr>
          <p:cNvPr id="582" name="Google Shape;582;p1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3" name="Google Shape;583;p17"/>
          <p:cNvGrpSpPr/>
          <p:nvPr/>
        </p:nvGrpSpPr>
        <p:grpSpPr>
          <a:xfrm>
            <a:off x="10288918" y="6227038"/>
            <a:ext cx="305562" cy="294640"/>
            <a:chOff x="10288918" y="6227038"/>
            <a:chExt cx="305562" cy="294640"/>
          </a:xfrm>
        </p:grpSpPr>
        <p:pic>
          <p:nvPicPr>
            <p:cNvPr id="584" name="Google Shape;584;p17"/>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585" name="Google Shape;585;p17"/>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586" name="Google Shape;586;p17"/>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587" name="Google Shape;587;p17"/>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588" name="Google Shape;588;p17"/>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589" name="Google Shape;589;p17"/>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7"/>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7"/>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7"/>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7"/>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7"/>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7"/>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7"/>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7"/>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7"/>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7"/>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7"/>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7"/>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7"/>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7"/>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7"/>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7"/>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7"/>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7"/>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7"/>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9" name="Google Shape;609;p17"/>
          <p:cNvGrpSpPr/>
          <p:nvPr/>
        </p:nvGrpSpPr>
        <p:grpSpPr>
          <a:xfrm>
            <a:off x="10654982" y="6218590"/>
            <a:ext cx="1092835" cy="283936"/>
            <a:chOff x="10654982" y="6218590"/>
            <a:chExt cx="1092835" cy="283936"/>
          </a:xfrm>
        </p:grpSpPr>
        <p:sp>
          <p:nvSpPr>
            <p:cNvPr id="610" name="Google Shape;610;p17"/>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7"/>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12" name="Google Shape;612;p17"/>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613" name="Google Shape;613;p17"/>
          <p:cNvSpPr txBox="1">
            <a:spLocks noGrp="1"/>
          </p:cNvSpPr>
          <p:nvPr>
            <p:ph type="title"/>
          </p:nvPr>
        </p:nvSpPr>
        <p:spPr>
          <a:xfrm>
            <a:off x="1211299" y="691418"/>
            <a:ext cx="5764688" cy="155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Identifying </a:t>
            </a:r>
            <a:endParaRPr b="1" dirty="0">
              <a:solidFill>
                <a:srgbClr val="2D5C9E"/>
              </a:solidFill>
              <a:latin typeface="Helvetica Neue"/>
              <a:ea typeface="Helvetica Neue"/>
              <a:cs typeface="Helvetica Neue"/>
              <a:sym typeface="Helvetica Neue"/>
            </a:endParaRPr>
          </a:p>
          <a:p>
            <a:pPr marL="12700" lvl="0" indent="0" algn="l" rtl="0">
              <a:lnSpc>
                <a:spcPct val="100000"/>
              </a:lnSpc>
              <a:spcBef>
                <a:spcPts val="0"/>
              </a:spcBef>
              <a:spcAft>
                <a:spcPts val="0"/>
              </a:spcAft>
              <a:buNone/>
            </a:pPr>
            <a:r>
              <a:rPr lang="en-US" dirty="0"/>
              <a:t>Positions of Power</a:t>
            </a:r>
            <a:endParaRPr dirty="0"/>
          </a:p>
        </p:txBody>
      </p:sp>
      <p:pic>
        <p:nvPicPr>
          <p:cNvPr id="614" name="Google Shape;614;p17"/>
          <p:cNvPicPr preferRelativeResize="0"/>
          <p:nvPr/>
        </p:nvPicPr>
        <p:blipFill>
          <a:blip r:embed="rId9">
            <a:alphaModFix/>
          </a:blip>
          <a:stretch>
            <a:fillRect/>
          </a:stretch>
        </p:blipFill>
        <p:spPr>
          <a:xfrm>
            <a:off x="7484300" y="697737"/>
            <a:ext cx="3922250" cy="54625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18"/>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1" name="Google Shape;621;p18"/>
          <p:cNvGrpSpPr/>
          <p:nvPr/>
        </p:nvGrpSpPr>
        <p:grpSpPr>
          <a:xfrm>
            <a:off x="10288918" y="6233401"/>
            <a:ext cx="305562" cy="294640"/>
            <a:chOff x="10288918" y="6233401"/>
            <a:chExt cx="305562" cy="294640"/>
          </a:xfrm>
        </p:grpSpPr>
        <p:pic>
          <p:nvPicPr>
            <p:cNvPr id="622" name="Google Shape;622;p18"/>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623" name="Google Shape;623;p18"/>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624" name="Google Shape;624;p18"/>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625" name="Google Shape;625;p18"/>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626" name="Google Shape;626;p18"/>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627" name="Google Shape;627;p18"/>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8"/>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8"/>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8"/>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8"/>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8"/>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8"/>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8"/>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8"/>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8"/>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8"/>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8"/>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8"/>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8"/>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8"/>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8"/>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8"/>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8"/>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8"/>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8"/>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47" name="Google Shape;647;p18"/>
          <p:cNvGrpSpPr/>
          <p:nvPr/>
        </p:nvGrpSpPr>
        <p:grpSpPr>
          <a:xfrm>
            <a:off x="10654982" y="6224940"/>
            <a:ext cx="1092835" cy="283936"/>
            <a:chOff x="10654982" y="6224940"/>
            <a:chExt cx="1092835" cy="283936"/>
          </a:xfrm>
        </p:grpSpPr>
        <p:sp>
          <p:nvSpPr>
            <p:cNvPr id="648" name="Google Shape;648;p18"/>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8"/>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50" name="Google Shape;650;p18"/>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651" name="Google Shape;651;p18"/>
          <p:cNvSpPr txBox="1">
            <a:spLocks noGrp="1"/>
          </p:cNvSpPr>
          <p:nvPr>
            <p:ph type="title"/>
          </p:nvPr>
        </p:nvSpPr>
        <p:spPr>
          <a:xfrm>
            <a:off x="1211299" y="697768"/>
            <a:ext cx="856688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Key messages </a:t>
            </a:r>
            <a:r>
              <a:rPr lang="en-US" dirty="0"/>
              <a:t>on	power</a:t>
            </a:r>
            <a:endParaRPr dirty="0"/>
          </a:p>
        </p:txBody>
      </p:sp>
      <p:sp>
        <p:nvSpPr>
          <p:cNvPr id="652" name="Google Shape;652;p18"/>
          <p:cNvSpPr txBox="1"/>
          <p:nvPr/>
        </p:nvSpPr>
        <p:spPr>
          <a:xfrm>
            <a:off x="1211300" y="2087900"/>
            <a:ext cx="7026909" cy="1628139"/>
          </a:xfrm>
          <a:prstGeom prst="rect">
            <a:avLst/>
          </a:prstGeom>
          <a:noFill/>
          <a:ln>
            <a:noFill/>
          </a:ln>
        </p:spPr>
        <p:txBody>
          <a:bodyPr spcFirstLastPara="1" wrap="square" lIns="0" tIns="12700" rIns="0" bIns="0" anchor="t" anchorCtr="0">
            <a:spAutoFit/>
          </a:bodyPr>
          <a:lstStyle/>
          <a:p>
            <a:pPr marL="241300" marR="0" lvl="0" indent="-228600" algn="l" rtl="0">
              <a:lnSpc>
                <a:spcPct val="100000"/>
              </a:lnSpc>
              <a:spcBef>
                <a:spcPts val="0"/>
              </a:spcBef>
              <a:spcAft>
                <a:spcPts val="0"/>
              </a:spcAft>
              <a:buClr>
                <a:srgbClr val="2D5C9E"/>
              </a:buClr>
              <a:buSzPts val="1700"/>
              <a:buFont typeface="Helvetica Neue"/>
              <a:buChar char="•"/>
            </a:pPr>
            <a:r>
              <a:rPr lang="en-US" sz="1700" b="1">
                <a:solidFill>
                  <a:srgbClr val="2D5C9E"/>
                </a:solidFill>
                <a:latin typeface="Helvetica Neue"/>
                <a:ea typeface="Helvetica Neue"/>
                <a:cs typeface="Helvetica Neue"/>
                <a:sym typeface="Helvetica Neue"/>
              </a:rPr>
              <a:t>Inequalities contribute to heightened risk of SEA</a:t>
            </a:r>
            <a:endParaRPr sz="1700">
              <a:solidFill>
                <a:schemeClr val="dk1"/>
              </a:solidFill>
              <a:latin typeface="Helvetica Neue"/>
              <a:ea typeface="Helvetica Neue"/>
              <a:cs typeface="Helvetica Neue"/>
              <a:sym typeface="Helvetica Neue"/>
            </a:endParaRPr>
          </a:p>
          <a:p>
            <a:pPr marL="0" marR="0" lvl="0" indent="0" algn="l" rtl="0">
              <a:lnSpc>
                <a:spcPct val="100000"/>
              </a:lnSpc>
              <a:spcBef>
                <a:spcPts val="10"/>
              </a:spcBef>
              <a:spcAft>
                <a:spcPts val="0"/>
              </a:spcAft>
              <a:buClr>
                <a:srgbClr val="2D5C9E"/>
              </a:buClr>
              <a:buSzPts val="2650"/>
              <a:buFont typeface="Helvetica Neue"/>
              <a:buNone/>
            </a:pPr>
            <a:endParaRPr sz="2650">
              <a:solidFill>
                <a:schemeClr val="dk1"/>
              </a:solidFill>
              <a:latin typeface="Helvetica Neue"/>
              <a:ea typeface="Helvetica Neue"/>
              <a:cs typeface="Helvetica Neue"/>
              <a:sym typeface="Helvetica Neue"/>
            </a:endParaRPr>
          </a:p>
          <a:p>
            <a:pPr marL="241300" marR="0" lvl="0" indent="-228600" algn="l" rtl="0">
              <a:lnSpc>
                <a:spcPct val="100000"/>
              </a:lnSpc>
              <a:spcBef>
                <a:spcPts val="5"/>
              </a:spcBef>
              <a:spcAft>
                <a:spcPts val="0"/>
              </a:spcAft>
              <a:buClr>
                <a:srgbClr val="2D5C9E"/>
              </a:buClr>
              <a:buSzPts val="1700"/>
              <a:buFont typeface="Helvetica Neue"/>
              <a:buChar char="•"/>
            </a:pPr>
            <a:r>
              <a:rPr lang="en-US" sz="1700" b="1">
                <a:solidFill>
                  <a:srgbClr val="2D5C9E"/>
                </a:solidFill>
                <a:latin typeface="Helvetica Neue"/>
                <a:ea typeface="Helvetica Neue"/>
                <a:cs typeface="Helvetica Neue"/>
                <a:sym typeface="Helvetica Neue"/>
              </a:rPr>
              <a:t>Focus on who holds power and ask if they are using it responsibly</a:t>
            </a:r>
            <a:endParaRPr sz="1700">
              <a:solidFill>
                <a:schemeClr val="dk1"/>
              </a:solidFill>
              <a:latin typeface="Helvetica Neue"/>
              <a:ea typeface="Helvetica Neue"/>
              <a:cs typeface="Helvetica Neue"/>
              <a:sym typeface="Helvetica Neue"/>
            </a:endParaRPr>
          </a:p>
          <a:p>
            <a:pPr marL="0" marR="0" lvl="0" indent="0" algn="l" rtl="0">
              <a:lnSpc>
                <a:spcPct val="100000"/>
              </a:lnSpc>
              <a:spcBef>
                <a:spcPts val="10"/>
              </a:spcBef>
              <a:spcAft>
                <a:spcPts val="0"/>
              </a:spcAft>
              <a:buClr>
                <a:srgbClr val="2D5C9E"/>
              </a:buClr>
              <a:buSzPts val="2650"/>
              <a:buFont typeface="Helvetica Neue"/>
              <a:buNone/>
            </a:pPr>
            <a:endParaRPr sz="2650">
              <a:solidFill>
                <a:schemeClr val="dk1"/>
              </a:solidFill>
              <a:latin typeface="Helvetica Neue"/>
              <a:ea typeface="Helvetica Neue"/>
              <a:cs typeface="Helvetica Neue"/>
              <a:sym typeface="Helvetica Neue"/>
            </a:endParaRPr>
          </a:p>
          <a:p>
            <a:pPr marL="241300" marR="0" lvl="0" indent="-228600" algn="l" rtl="0">
              <a:lnSpc>
                <a:spcPct val="100000"/>
              </a:lnSpc>
              <a:spcBef>
                <a:spcPts val="0"/>
              </a:spcBef>
              <a:spcAft>
                <a:spcPts val="0"/>
              </a:spcAft>
              <a:buClr>
                <a:srgbClr val="2D5C9E"/>
              </a:buClr>
              <a:buSzPts val="1700"/>
              <a:buFont typeface="Helvetica Neue"/>
              <a:buChar char="•"/>
            </a:pPr>
            <a:r>
              <a:rPr lang="en-US" sz="1700" b="1">
                <a:solidFill>
                  <a:srgbClr val="2D5C9E"/>
                </a:solidFill>
                <a:latin typeface="Helvetica Neue"/>
                <a:ea typeface="Helvetica Neue"/>
                <a:cs typeface="Helvetica Neue"/>
                <a:sym typeface="Helvetica Neue"/>
              </a:rPr>
              <a:t>Intersectional perspective</a:t>
            </a:r>
            <a:endParaRPr sz="1700">
              <a:solidFill>
                <a:schemeClr val="dk1"/>
              </a:solidFill>
              <a:latin typeface="Helvetica Neue"/>
              <a:ea typeface="Helvetica Neue"/>
              <a:cs typeface="Helvetica Neue"/>
              <a:sym typeface="Helvetica Neue"/>
            </a:endParaRPr>
          </a:p>
        </p:txBody>
      </p:sp>
      <p:grpSp>
        <p:nvGrpSpPr>
          <p:cNvPr id="653" name="Google Shape;653;p18"/>
          <p:cNvGrpSpPr/>
          <p:nvPr/>
        </p:nvGrpSpPr>
        <p:grpSpPr>
          <a:xfrm>
            <a:off x="1223999" y="4236349"/>
            <a:ext cx="10944227" cy="157480"/>
            <a:chOff x="1223999" y="4236349"/>
            <a:chExt cx="10944227" cy="157480"/>
          </a:xfrm>
        </p:grpSpPr>
        <p:sp>
          <p:nvSpPr>
            <p:cNvPr id="654" name="Google Shape;654;p18"/>
            <p:cNvSpPr/>
            <p:nvPr/>
          </p:nvSpPr>
          <p:spPr>
            <a:xfrm>
              <a:off x="1224001" y="4314601"/>
              <a:ext cx="10944225" cy="0"/>
            </a:xfrm>
            <a:custGeom>
              <a:avLst/>
              <a:gdLst/>
              <a:ahLst/>
              <a:cxnLst/>
              <a:rect l="l" t="t" r="r" b="b"/>
              <a:pathLst>
                <a:path w="10944225" h="120000" extrusionOk="0">
                  <a:moveTo>
                    <a:pt x="0" y="0"/>
                  </a:moveTo>
                  <a:lnTo>
                    <a:pt x="1094399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8"/>
            <p:cNvSpPr/>
            <p:nvPr/>
          </p:nvSpPr>
          <p:spPr>
            <a:xfrm>
              <a:off x="1223999" y="4236349"/>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61" name="Google Shape;661;p19"/>
          <p:cNvGrpSpPr/>
          <p:nvPr/>
        </p:nvGrpSpPr>
        <p:grpSpPr>
          <a:xfrm>
            <a:off x="10288918" y="6224396"/>
            <a:ext cx="305562" cy="294640"/>
            <a:chOff x="10288918" y="6224396"/>
            <a:chExt cx="305562" cy="294640"/>
          </a:xfrm>
        </p:grpSpPr>
        <p:pic>
          <p:nvPicPr>
            <p:cNvPr id="662" name="Google Shape;662;p19"/>
            <p:cNvPicPr preferRelativeResize="0"/>
            <p:nvPr/>
          </p:nvPicPr>
          <p:blipFill rotWithShape="1">
            <a:blip r:embed="rId3">
              <a:alphaModFix/>
            </a:blip>
            <a:srcRect/>
            <a:stretch/>
          </p:blipFill>
          <p:spPr>
            <a:xfrm>
              <a:off x="10288918" y="6224396"/>
              <a:ext cx="305562" cy="294640"/>
            </a:xfrm>
            <a:prstGeom prst="rect">
              <a:avLst/>
            </a:prstGeom>
            <a:noFill/>
            <a:ln>
              <a:noFill/>
            </a:ln>
          </p:spPr>
        </p:pic>
        <p:pic>
          <p:nvPicPr>
            <p:cNvPr id="663" name="Google Shape;663;p19"/>
            <p:cNvPicPr preferRelativeResize="0"/>
            <p:nvPr/>
          </p:nvPicPr>
          <p:blipFill rotWithShape="1">
            <a:blip r:embed="rId4">
              <a:alphaModFix/>
            </a:blip>
            <a:srcRect/>
            <a:stretch/>
          </p:blipFill>
          <p:spPr>
            <a:xfrm>
              <a:off x="10310126" y="6395808"/>
              <a:ext cx="103644" cy="81241"/>
            </a:xfrm>
            <a:prstGeom prst="rect">
              <a:avLst/>
            </a:prstGeom>
            <a:noFill/>
            <a:ln>
              <a:noFill/>
            </a:ln>
          </p:spPr>
        </p:pic>
        <p:sp>
          <p:nvSpPr>
            <p:cNvPr id="664" name="Google Shape;664;p19"/>
            <p:cNvSpPr/>
            <p:nvPr/>
          </p:nvSpPr>
          <p:spPr>
            <a:xfrm>
              <a:off x="10389350" y="637305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9"/>
            <p:cNvSpPr/>
            <p:nvPr/>
          </p:nvSpPr>
          <p:spPr>
            <a:xfrm>
              <a:off x="10382062" y="637152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9"/>
            <p:cNvSpPr/>
            <p:nvPr/>
          </p:nvSpPr>
          <p:spPr>
            <a:xfrm>
              <a:off x="10387749" y="632172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9"/>
            <p:cNvSpPr/>
            <p:nvPr/>
          </p:nvSpPr>
          <p:spPr>
            <a:xfrm>
              <a:off x="10382055" y="632173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9"/>
            <p:cNvSpPr/>
            <p:nvPr/>
          </p:nvSpPr>
          <p:spPr>
            <a:xfrm>
              <a:off x="10399167" y="643794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9"/>
            <p:cNvSpPr/>
            <p:nvPr/>
          </p:nvSpPr>
          <p:spPr>
            <a:xfrm>
              <a:off x="10396011" y="643403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9"/>
            <p:cNvSpPr/>
            <p:nvPr/>
          </p:nvSpPr>
          <p:spPr>
            <a:xfrm>
              <a:off x="10414835" y="633115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9"/>
            <p:cNvSpPr/>
            <p:nvPr/>
          </p:nvSpPr>
          <p:spPr>
            <a:xfrm>
              <a:off x="10400409" y="6308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9"/>
            <p:cNvSpPr/>
            <p:nvPr/>
          </p:nvSpPr>
          <p:spPr>
            <a:xfrm>
              <a:off x="10465042" y="645129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9"/>
            <p:cNvSpPr/>
            <p:nvPr/>
          </p:nvSpPr>
          <p:spPr>
            <a:xfrm>
              <a:off x="10449519" y="6437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9"/>
            <p:cNvSpPr/>
            <p:nvPr/>
          </p:nvSpPr>
          <p:spPr>
            <a:xfrm>
              <a:off x="10442905" y="627359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9"/>
            <p:cNvSpPr/>
            <p:nvPr/>
          </p:nvSpPr>
          <p:spPr>
            <a:xfrm>
              <a:off x="10442910" y="627359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9"/>
            <p:cNvSpPr/>
            <p:nvPr/>
          </p:nvSpPr>
          <p:spPr>
            <a:xfrm>
              <a:off x="10497751" y="634460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9"/>
            <p:cNvSpPr/>
            <p:nvPr/>
          </p:nvSpPr>
          <p:spPr>
            <a:xfrm>
              <a:off x="10488887" y="6321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9"/>
            <p:cNvSpPr/>
            <p:nvPr/>
          </p:nvSpPr>
          <p:spPr>
            <a:xfrm>
              <a:off x="10497744" y="638779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9"/>
            <p:cNvSpPr/>
            <p:nvPr/>
          </p:nvSpPr>
          <p:spPr>
            <a:xfrm>
              <a:off x="10488887" y="637145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9"/>
            <p:cNvSpPr/>
            <p:nvPr/>
          </p:nvSpPr>
          <p:spPr>
            <a:xfrm>
              <a:off x="10459607" y="632644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9"/>
            <p:cNvSpPr/>
            <p:nvPr/>
          </p:nvSpPr>
          <p:spPr>
            <a:xfrm>
              <a:off x="10448885" y="630582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19"/>
            <p:cNvSpPr/>
            <p:nvPr/>
          </p:nvSpPr>
          <p:spPr>
            <a:xfrm>
              <a:off x="10457303" y="646934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9"/>
            <p:cNvSpPr/>
            <p:nvPr/>
          </p:nvSpPr>
          <p:spPr>
            <a:xfrm>
              <a:off x="10442909" y="646934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4" name="Google Shape;684;p19"/>
          <p:cNvSpPr/>
          <p:nvPr/>
        </p:nvSpPr>
        <p:spPr>
          <a:xfrm>
            <a:off x="11100362" y="621594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19"/>
          <p:cNvSpPr/>
          <p:nvPr/>
        </p:nvSpPr>
        <p:spPr>
          <a:xfrm>
            <a:off x="10654982" y="6252857"/>
            <a:ext cx="1092835" cy="247015"/>
          </a:xfrm>
          <a:custGeom>
            <a:avLst/>
            <a:gdLst/>
            <a:ahLst/>
            <a:cxnLst/>
            <a:rect l="l" t="t" r="r" b="b"/>
            <a:pathLst>
              <a:path w="1092834" h="247014"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4"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4"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4"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4"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4"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4"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4"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4"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4"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4"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4"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4"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4"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4" extrusionOk="0">
                <a:moveTo>
                  <a:pt x="857465" y="1752"/>
                </a:moveTo>
                <a:lnTo>
                  <a:pt x="834923" y="1752"/>
                </a:lnTo>
                <a:lnTo>
                  <a:pt x="834923" y="104203"/>
                </a:lnTo>
                <a:lnTo>
                  <a:pt x="857465" y="104203"/>
                </a:lnTo>
                <a:lnTo>
                  <a:pt x="857465" y="1752"/>
                </a:lnTo>
                <a:close/>
              </a:path>
              <a:path w="1092834" h="247014"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4"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86" name="Google Shape;686;p19"/>
          <p:cNvPicPr preferRelativeResize="0"/>
          <p:nvPr/>
        </p:nvPicPr>
        <p:blipFill rotWithShape="1">
          <a:blip r:embed="rId5">
            <a:alphaModFix/>
          </a:blip>
          <a:srcRect/>
          <a:stretch/>
        </p:blipFill>
        <p:spPr>
          <a:xfrm>
            <a:off x="987768" y="5993549"/>
            <a:ext cx="725765" cy="631727"/>
          </a:xfrm>
          <a:prstGeom prst="rect">
            <a:avLst/>
          </a:prstGeom>
          <a:noFill/>
          <a:ln>
            <a:noFill/>
          </a:ln>
        </p:spPr>
      </p:pic>
      <p:sp>
        <p:nvSpPr>
          <p:cNvPr id="687" name="Google Shape;687;p19"/>
          <p:cNvSpPr txBox="1">
            <a:spLocks noGrp="1"/>
          </p:cNvSpPr>
          <p:nvPr>
            <p:ph type="title"/>
          </p:nvPr>
        </p:nvSpPr>
        <p:spPr>
          <a:xfrm>
            <a:off x="1215800" y="688769"/>
            <a:ext cx="4891405"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Intersectionality</a:t>
            </a:r>
            <a:endParaRPr/>
          </a:p>
        </p:txBody>
      </p:sp>
      <p:sp>
        <p:nvSpPr>
          <p:cNvPr id="688" name="Google Shape;688;p19"/>
          <p:cNvSpPr txBox="1"/>
          <p:nvPr/>
        </p:nvSpPr>
        <p:spPr>
          <a:xfrm>
            <a:off x="1215800" y="2015516"/>
            <a:ext cx="4780280" cy="2247900"/>
          </a:xfrm>
          <a:prstGeom prst="rect">
            <a:avLst/>
          </a:prstGeom>
          <a:noFill/>
          <a:ln>
            <a:noFill/>
          </a:ln>
        </p:spPr>
        <p:txBody>
          <a:bodyPr spcFirstLastPara="1" wrap="square" lIns="0" tIns="12700" rIns="0" bIns="0" anchor="t" anchorCtr="0">
            <a:spAutoFit/>
          </a:bodyPr>
          <a:lstStyle/>
          <a:p>
            <a:pPr marL="12700" marR="5080" lvl="0" indent="0" algn="l" rtl="0">
              <a:lnSpc>
                <a:spcPct val="122500"/>
              </a:lnSpc>
              <a:spcBef>
                <a:spcPts val="0"/>
              </a:spcBef>
              <a:spcAft>
                <a:spcPts val="0"/>
              </a:spcAft>
              <a:buNone/>
            </a:pPr>
            <a:r>
              <a:rPr lang="en-US" sz="1700">
                <a:solidFill>
                  <a:srgbClr val="2D5C9E"/>
                </a:solidFill>
                <a:latin typeface="Helvetica Neue"/>
                <a:ea typeface="Helvetica Neue"/>
                <a:cs typeface="Helvetica Neue"/>
                <a:sym typeface="Helvetica Neue"/>
              </a:rPr>
              <a:t>“a lens, a prism, for seeing the way in which  various forms of inequality often operate together  and exacerbate each other. We tend to talk about  race inequality as separate from inequality based  on gender, class, sexuality or immigrant status.</a:t>
            </a:r>
            <a:endParaRPr sz="1700">
              <a:solidFill>
                <a:schemeClr val="dk1"/>
              </a:solidFill>
              <a:latin typeface="Helvetica Neue"/>
              <a:ea typeface="Helvetica Neue"/>
              <a:cs typeface="Helvetica Neue"/>
              <a:sym typeface="Helvetica Neue"/>
            </a:endParaRPr>
          </a:p>
          <a:p>
            <a:pPr marL="12700" marR="140970" lvl="0" indent="0" algn="l" rtl="0">
              <a:lnSpc>
                <a:spcPct val="122500"/>
              </a:lnSpc>
              <a:spcBef>
                <a:spcPts val="0"/>
              </a:spcBef>
              <a:spcAft>
                <a:spcPts val="0"/>
              </a:spcAft>
              <a:buNone/>
            </a:pPr>
            <a:r>
              <a:rPr lang="en-US" sz="1700">
                <a:solidFill>
                  <a:srgbClr val="2D5C9E"/>
                </a:solidFill>
                <a:latin typeface="Helvetica Neue"/>
                <a:ea typeface="Helvetica Neue"/>
                <a:cs typeface="Helvetica Neue"/>
                <a:sym typeface="Helvetica Neue"/>
              </a:rPr>
              <a:t>What’s often missing is how some people are  subject to all of these, and the experience is not</a:t>
            </a:r>
            <a:endParaRPr sz="1700">
              <a:solidFill>
                <a:schemeClr val="dk1"/>
              </a:solidFill>
              <a:latin typeface="Helvetica Neue"/>
              <a:ea typeface="Helvetica Neue"/>
              <a:cs typeface="Helvetica Neue"/>
              <a:sym typeface="Helvetica Neue"/>
            </a:endParaRPr>
          </a:p>
        </p:txBody>
      </p:sp>
      <p:sp>
        <p:nvSpPr>
          <p:cNvPr id="689" name="Google Shape;689;p19"/>
          <p:cNvSpPr txBox="1"/>
          <p:nvPr/>
        </p:nvSpPr>
        <p:spPr>
          <a:xfrm>
            <a:off x="1215800" y="4314851"/>
            <a:ext cx="244157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just the sum of its parts.”</a:t>
            </a:r>
            <a:endParaRPr sz="1700">
              <a:solidFill>
                <a:schemeClr val="dk1"/>
              </a:solidFill>
              <a:latin typeface="Helvetica Neue"/>
              <a:ea typeface="Helvetica Neue"/>
              <a:cs typeface="Helvetica Neue"/>
              <a:sym typeface="Helvetica Neue"/>
            </a:endParaRPr>
          </a:p>
        </p:txBody>
      </p:sp>
      <p:grpSp>
        <p:nvGrpSpPr>
          <p:cNvPr id="690" name="Google Shape;690;p19"/>
          <p:cNvGrpSpPr/>
          <p:nvPr/>
        </p:nvGrpSpPr>
        <p:grpSpPr>
          <a:xfrm>
            <a:off x="1223999" y="5113101"/>
            <a:ext cx="10944227" cy="157480"/>
            <a:chOff x="1223999" y="5113101"/>
            <a:chExt cx="10944227" cy="157480"/>
          </a:xfrm>
        </p:grpSpPr>
        <p:sp>
          <p:nvSpPr>
            <p:cNvPr id="691" name="Google Shape;691;p19"/>
            <p:cNvSpPr/>
            <p:nvPr/>
          </p:nvSpPr>
          <p:spPr>
            <a:xfrm>
              <a:off x="1224001" y="5191355"/>
              <a:ext cx="10944225" cy="0"/>
            </a:xfrm>
            <a:custGeom>
              <a:avLst/>
              <a:gdLst/>
              <a:ahLst/>
              <a:cxnLst/>
              <a:rect l="l" t="t" r="r" b="b"/>
              <a:pathLst>
                <a:path w="10944225" h="120000" extrusionOk="0">
                  <a:moveTo>
                    <a:pt x="0" y="0"/>
                  </a:moveTo>
                  <a:lnTo>
                    <a:pt x="1094399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19"/>
            <p:cNvSpPr/>
            <p:nvPr/>
          </p:nvSpPr>
          <p:spPr>
            <a:xfrm>
              <a:off x="1223999" y="5113101"/>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93" name="Google Shape;693;p19"/>
          <p:cNvPicPr preferRelativeResize="0"/>
          <p:nvPr/>
        </p:nvPicPr>
        <p:blipFill rotWithShape="1">
          <a:blip r:embed="rId6">
            <a:alphaModFix/>
          </a:blip>
          <a:srcRect/>
          <a:stretch/>
        </p:blipFill>
        <p:spPr>
          <a:xfrm>
            <a:off x="6639000" y="2141994"/>
            <a:ext cx="3027616" cy="2205012"/>
          </a:xfrm>
          <a:prstGeom prst="rect">
            <a:avLst/>
          </a:prstGeom>
          <a:noFill/>
          <a:ln>
            <a:noFill/>
          </a:ln>
        </p:spPr>
      </p:pic>
      <p:sp>
        <p:nvSpPr>
          <p:cNvPr id="694" name="Google Shape;694;p19"/>
          <p:cNvSpPr txBox="1"/>
          <p:nvPr/>
        </p:nvSpPr>
        <p:spPr>
          <a:xfrm>
            <a:off x="6626300" y="4474561"/>
            <a:ext cx="145351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Kimberlé Crenshaw</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
          <p:cNvGrpSpPr/>
          <p:nvPr/>
        </p:nvGrpSpPr>
        <p:grpSpPr>
          <a:xfrm>
            <a:off x="4221000" y="4779000"/>
            <a:ext cx="7947025" cy="157480"/>
            <a:chOff x="4221000" y="4779000"/>
            <a:chExt cx="7947025" cy="157480"/>
          </a:xfrm>
        </p:grpSpPr>
        <p:sp>
          <p:nvSpPr>
            <p:cNvPr id="148" name="Google Shape;148;p2"/>
            <p:cNvSpPr/>
            <p:nvPr/>
          </p:nvSpPr>
          <p:spPr>
            <a:xfrm>
              <a:off x="4221000" y="4857251"/>
              <a:ext cx="7947025" cy="0"/>
            </a:xfrm>
            <a:custGeom>
              <a:avLst/>
              <a:gdLst/>
              <a:ahLst/>
              <a:cxnLst/>
              <a:rect l="l" t="t" r="r" b="b"/>
              <a:pathLst>
                <a:path w="7947025" h="120000" extrusionOk="0">
                  <a:moveTo>
                    <a:pt x="0" y="0"/>
                  </a:moveTo>
                  <a:lnTo>
                    <a:pt x="7946999"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2"/>
            <p:cNvSpPr/>
            <p:nvPr/>
          </p:nvSpPr>
          <p:spPr>
            <a:xfrm>
              <a:off x="4221001" y="4779000"/>
              <a:ext cx="122555" cy="157480"/>
            </a:xfrm>
            <a:custGeom>
              <a:avLst/>
              <a:gdLst/>
              <a:ahLst/>
              <a:cxnLst/>
              <a:rect l="l" t="t" r="r" b="b"/>
              <a:pathLst>
                <a:path w="122554"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0" name="Google Shape;150;p2"/>
          <p:cNvSpPr txBox="1">
            <a:spLocks noGrp="1"/>
          </p:cNvSpPr>
          <p:nvPr>
            <p:ph type="title"/>
          </p:nvPr>
        </p:nvSpPr>
        <p:spPr>
          <a:xfrm>
            <a:off x="1436300" y="691418"/>
            <a:ext cx="2361000" cy="1457960"/>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None/>
            </a:pPr>
            <a:r>
              <a:rPr lang="en-US" b="1">
                <a:solidFill>
                  <a:srgbClr val="2D5C9E"/>
                </a:solidFill>
                <a:latin typeface="Helvetica Neue"/>
                <a:ea typeface="Helvetica Neue"/>
                <a:cs typeface="Helvetica Neue"/>
                <a:sym typeface="Helvetica Neue"/>
              </a:rPr>
              <a:t>Your</a:t>
            </a:r>
            <a:endParaRPr/>
          </a:p>
          <a:p>
            <a:pPr marL="12700" lvl="0" indent="0" algn="l" rtl="0">
              <a:lnSpc>
                <a:spcPct val="112800"/>
              </a:lnSpc>
              <a:spcBef>
                <a:spcPts val="0"/>
              </a:spcBef>
              <a:spcAft>
                <a:spcPts val="0"/>
              </a:spcAft>
              <a:buNone/>
            </a:pPr>
            <a:r>
              <a:rPr lang="en-US"/>
              <a:t>trainers:</a:t>
            </a:r>
            <a:endParaRPr/>
          </a:p>
        </p:txBody>
      </p:sp>
      <p:sp>
        <p:nvSpPr>
          <p:cNvPr id="151" name="Google Shape;151;p2"/>
          <p:cNvSpPr/>
          <p:nvPr/>
        </p:nvSpPr>
        <p:spPr>
          <a:xfrm>
            <a:off x="4220997" y="935989"/>
            <a:ext cx="1872614" cy="2295525"/>
          </a:xfrm>
          <a:custGeom>
            <a:avLst/>
            <a:gdLst/>
            <a:ahLst/>
            <a:cxnLst/>
            <a:rect l="l" t="t" r="r" b="b"/>
            <a:pathLst>
              <a:path w="1872614" h="2295525" extrusionOk="0">
                <a:moveTo>
                  <a:pt x="1872005" y="0"/>
                </a:moveTo>
                <a:lnTo>
                  <a:pt x="0" y="0"/>
                </a:lnTo>
                <a:lnTo>
                  <a:pt x="0" y="2295004"/>
                </a:lnTo>
                <a:lnTo>
                  <a:pt x="1872005" y="2295004"/>
                </a:lnTo>
                <a:lnTo>
                  <a:pt x="1872005"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2"/>
          <p:cNvSpPr txBox="1"/>
          <p:nvPr/>
        </p:nvSpPr>
        <p:spPr>
          <a:xfrm>
            <a:off x="4208300" y="3401583"/>
            <a:ext cx="2238375" cy="10083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00AF7C"/>
                </a:solidFill>
                <a:latin typeface="Helvetica Neue"/>
                <a:ea typeface="Helvetica Neue"/>
                <a:cs typeface="Helvetica Neue"/>
                <a:sym typeface="Helvetica Neue"/>
              </a:rPr>
              <a:t>Name of trainer 1</a:t>
            </a:r>
            <a:endParaRPr sz="1800">
              <a:solidFill>
                <a:schemeClr val="dk1"/>
              </a:solidFill>
              <a:latin typeface="Helvetica Neue"/>
              <a:ea typeface="Helvetica Neue"/>
              <a:cs typeface="Helvetica Neue"/>
              <a:sym typeface="Helvetica Neue"/>
            </a:endParaRPr>
          </a:p>
          <a:p>
            <a:pPr marL="12700" marR="0" lvl="0" indent="0" algn="l" rtl="0">
              <a:lnSpc>
                <a:spcPct val="100000"/>
              </a:lnSpc>
              <a:spcBef>
                <a:spcPts val="40"/>
              </a:spcBef>
              <a:spcAft>
                <a:spcPts val="0"/>
              </a:spcAft>
              <a:buNone/>
            </a:pPr>
            <a:r>
              <a:rPr lang="en-US" sz="1200" i="1">
                <a:solidFill>
                  <a:srgbClr val="2D5C9E"/>
                </a:solidFill>
                <a:latin typeface="Helvetica Neue"/>
                <a:ea typeface="Helvetica Neue"/>
                <a:cs typeface="Helvetica Neue"/>
                <a:sym typeface="Helvetica Neue"/>
              </a:rPr>
              <a:t>(Pronouns)</a:t>
            </a:r>
            <a:endParaRPr sz="1200">
              <a:solidFill>
                <a:schemeClr val="dk1"/>
              </a:solidFill>
              <a:latin typeface="Helvetica Neue"/>
              <a:ea typeface="Helvetica Neue"/>
              <a:cs typeface="Helvetica Neue"/>
              <a:sym typeface="Helvetica Neue"/>
            </a:endParaRPr>
          </a:p>
          <a:p>
            <a:pPr marL="12700" marR="5080" lvl="0" indent="0" algn="l" rtl="0">
              <a:lnSpc>
                <a:spcPct val="111100"/>
              </a:lnSpc>
              <a:spcBef>
                <a:spcPts val="900"/>
              </a:spcBef>
              <a:spcAft>
                <a:spcPts val="0"/>
              </a:spcAft>
              <a:buNone/>
            </a:pPr>
            <a:r>
              <a:rPr lang="en-US" sz="1200" b="1">
                <a:solidFill>
                  <a:srgbClr val="2D5C9E"/>
                </a:solidFill>
                <a:latin typeface="Helvetica Neue"/>
                <a:ea typeface="Helvetica Neue"/>
                <a:cs typeface="Helvetica Neue"/>
                <a:sym typeface="Helvetica Neue"/>
              </a:rPr>
              <a:t>Short description to go here.  Short description to go here.</a:t>
            </a:r>
            <a:endParaRPr sz="1200">
              <a:solidFill>
                <a:schemeClr val="dk1"/>
              </a:solidFill>
              <a:latin typeface="Helvetica Neue"/>
              <a:ea typeface="Helvetica Neue"/>
              <a:cs typeface="Helvetica Neue"/>
              <a:sym typeface="Helvetica Neue"/>
            </a:endParaRPr>
          </a:p>
        </p:txBody>
      </p:sp>
      <p:sp>
        <p:nvSpPr>
          <p:cNvPr id="153" name="Google Shape;153;p2"/>
          <p:cNvSpPr txBox="1"/>
          <p:nvPr/>
        </p:nvSpPr>
        <p:spPr>
          <a:xfrm>
            <a:off x="4413627" y="2066988"/>
            <a:ext cx="148717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Picture of Trainer 1</a:t>
            </a:r>
            <a:endParaRPr sz="1200">
              <a:solidFill>
                <a:schemeClr val="dk1"/>
              </a:solidFill>
              <a:latin typeface="Helvetica Neue"/>
              <a:ea typeface="Helvetica Neue"/>
              <a:cs typeface="Helvetica Neue"/>
              <a:sym typeface="Helvetica Neue"/>
            </a:endParaRPr>
          </a:p>
        </p:txBody>
      </p:sp>
      <p:sp>
        <p:nvSpPr>
          <p:cNvPr id="154" name="Google Shape;154;p2"/>
          <p:cNvSpPr txBox="1"/>
          <p:nvPr/>
        </p:nvSpPr>
        <p:spPr>
          <a:xfrm>
            <a:off x="7325994" y="935989"/>
            <a:ext cx="1872614" cy="2295525"/>
          </a:xfrm>
          <a:prstGeom prst="rect">
            <a:avLst/>
          </a:prstGeom>
          <a:solidFill>
            <a:srgbClr val="F7F5F3"/>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40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140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140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140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1400">
              <a:solidFill>
                <a:schemeClr val="dk1"/>
              </a:solidFill>
              <a:latin typeface="Times"/>
              <a:ea typeface="Times"/>
              <a:cs typeface="Times"/>
              <a:sym typeface="Times"/>
            </a:endParaRPr>
          </a:p>
          <a:p>
            <a:pPr marL="0" marR="0" lvl="0" indent="0" algn="l" rtl="0">
              <a:lnSpc>
                <a:spcPct val="100000"/>
              </a:lnSpc>
              <a:spcBef>
                <a:spcPts val="5"/>
              </a:spcBef>
              <a:spcAft>
                <a:spcPts val="0"/>
              </a:spcAft>
              <a:buNone/>
            </a:pPr>
            <a:endParaRPr sz="2000">
              <a:solidFill>
                <a:schemeClr val="dk1"/>
              </a:solidFill>
              <a:latin typeface="Times"/>
              <a:ea typeface="Times"/>
              <a:cs typeface="Times"/>
              <a:sym typeface="Times"/>
            </a:endParaRPr>
          </a:p>
          <a:p>
            <a:pPr marL="205104" marR="0" lvl="0" indent="0" algn="l" rtl="0">
              <a:lnSpc>
                <a:spcPct val="100000"/>
              </a:lnSpc>
              <a:spcBef>
                <a:spcPts val="0"/>
              </a:spcBef>
              <a:spcAft>
                <a:spcPts val="0"/>
              </a:spcAft>
              <a:buNone/>
            </a:pPr>
            <a:r>
              <a:rPr lang="en-US" sz="1200" b="1">
                <a:solidFill>
                  <a:srgbClr val="2D5C9E"/>
                </a:solidFill>
                <a:latin typeface="Helvetica Neue"/>
                <a:ea typeface="Helvetica Neue"/>
                <a:cs typeface="Helvetica Neue"/>
                <a:sym typeface="Helvetica Neue"/>
              </a:rPr>
              <a:t>Picture of Trainer 2</a:t>
            </a:r>
            <a:endParaRPr sz="1200">
              <a:solidFill>
                <a:schemeClr val="dk1"/>
              </a:solidFill>
              <a:latin typeface="Helvetica Neue"/>
              <a:ea typeface="Helvetica Neue"/>
              <a:cs typeface="Helvetica Neue"/>
              <a:sym typeface="Helvetica Neue"/>
            </a:endParaRPr>
          </a:p>
        </p:txBody>
      </p:sp>
      <p:sp>
        <p:nvSpPr>
          <p:cNvPr id="155" name="Google Shape;155;p2"/>
          <p:cNvSpPr txBox="1"/>
          <p:nvPr/>
        </p:nvSpPr>
        <p:spPr>
          <a:xfrm>
            <a:off x="7313298" y="3401583"/>
            <a:ext cx="2238375" cy="10083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00AF7C"/>
                </a:solidFill>
                <a:latin typeface="Helvetica Neue"/>
                <a:ea typeface="Helvetica Neue"/>
                <a:cs typeface="Helvetica Neue"/>
                <a:sym typeface="Helvetica Neue"/>
              </a:rPr>
              <a:t>Name of trainer 2</a:t>
            </a:r>
            <a:endParaRPr sz="1800">
              <a:solidFill>
                <a:schemeClr val="dk1"/>
              </a:solidFill>
              <a:latin typeface="Helvetica Neue"/>
              <a:ea typeface="Helvetica Neue"/>
              <a:cs typeface="Helvetica Neue"/>
              <a:sym typeface="Helvetica Neue"/>
            </a:endParaRPr>
          </a:p>
          <a:p>
            <a:pPr marL="12700" marR="0" lvl="0" indent="0" algn="l" rtl="0">
              <a:lnSpc>
                <a:spcPct val="100000"/>
              </a:lnSpc>
              <a:spcBef>
                <a:spcPts val="40"/>
              </a:spcBef>
              <a:spcAft>
                <a:spcPts val="0"/>
              </a:spcAft>
              <a:buNone/>
            </a:pPr>
            <a:r>
              <a:rPr lang="en-US" sz="1200" i="1">
                <a:solidFill>
                  <a:srgbClr val="2D5C9E"/>
                </a:solidFill>
                <a:latin typeface="Helvetica Neue"/>
                <a:ea typeface="Helvetica Neue"/>
                <a:cs typeface="Helvetica Neue"/>
                <a:sym typeface="Helvetica Neue"/>
              </a:rPr>
              <a:t>(Pronouns)</a:t>
            </a:r>
            <a:endParaRPr sz="1200">
              <a:solidFill>
                <a:schemeClr val="dk1"/>
              </a:solidFill>
              <a:latin typeface="Helvetica Neue"/>
              <a:ea typeface="Helvetica Neue"/>
              <a:cs typeface="Helvetica Neue"/>
              <a:sym typeface="Helvetica Neue"/>
            </a:endParaRPr>
          </a:p>
          <a:p>
            <a:pPr marL="12700" marR="5080" lvl="0" indent="0" algn="l" rtl="0">
              <a:lnSpc>
                <a:spcPct val="111100"/>
              </a:lnSpc>
              <a:spcBef>
                <a:spcPts val="900"/>
              </a:spcBef>
              <a:spcAft>
                <a:spcPts val="0"/>
              </a:spcAft>
              <a:buNone/>
            </a:pPr>
            <a:r>
              <a:rPr lang="en-US" sz="1200" b="1">
                <a:solidFill>
                  <a:srgbClr val="2D5C9E"/>
                </a:solidFill>
                <a:latin typeface="Helvetica Neue"/>
                <a:ea typeface="Helvetica Neue"/>
                <a:cs typeface="Helvetica Neue"/>
                <a:sym typeface="Helvetica Neue"/>
              </a:rPr>
              <a:t>Short description to go here.  Short description to go here.</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99"/>
        <p:cNvGrpSpPr/>
        <p:nvPr/>
      </p:nvGrpSpPr>
      <p:grpSpPr>
        <a:xfrm>
          <a:off x="0" y="0"/>
          <a:ext cx="0" cy="0"/>
          <a:chOff x="0" y="0"/>
          <a:chExt cx="0" cy="0"/>
        </a:xfrm>
      </p:grpSpPr>
      <p:sp>
        <p:nvSpPr>
          <p:cNvPr id="700" name="Google Shape;700;p20"/>
          <p:cNvSpPr/>
          <p:nvPr/>
        </p:nvSpPr>
        <p:spPr>
          <a:xfrm>
            <a:off x="1923356" y="2094344"/>
            <a:ext cx="8795385" cy="3560445"/>
          </a:xfrm>
          <a:custGeom>
            <a:avLst/>
            <a:gdLst/>
            <a:ahLst/>
            <a:cxnLst/>
            <a:rect l="l" t="t" r="r" b="b"/>
            <a:pathLst>
              <a:path w="8795385" h="3560445" extrusionOk="0">
                <a:moveTo>
                  <a:pt x="4397413" y="3560305"/>
                </a:moveTo>
                <a:lnTo>
                  <a:pt x="4464138" y="3560104"/>
                </a:lnTo>
                <a:lnTo>
                  <a:pt x="4530624" y="3559504"/>
                </a:lnTo>
                <a:lnTo>
                  <a:pt x="4596865" y="3558506"/>
                </a:lnTo>
                <a:lnTo>
                  <a:pt x="4662851" y="3557115"/>
                </a:lnTo>
                <a:lnTo>
                  <a:pt x="4728578" y="3555333"/>
                </a:lnTo>
                <a:lnTo>
                  <a:pt x="4794038" y="3553162"/>
                </a:lnTo>
                <a:lnTo>
                  <a:pt x="4859223" y="3550606"/>
                </a:lnTo>
                <a:lnTo>
                  <a:pt x="4924127" y="3547667"/>
                </a:lnTo>
                <a:lnTo>
                  <a:pt x="4988743" y="3544348"/>
                </a:lnTo>
                <a:lnTo>
                  <a:pt x="5053064" y="3540652"/>
                </a:lnTo>
                <a:lnTo>
                  <a:pt x="5117083" y="3536582"/>
                </a:lnTo>
                <a:lnTo>
                  <a:pt x="5180793" y="3532140"/>
                </a:lnTo>
                <a:lnTo>
                  <a:pt x="5244186" y="3527331"/>
                </a:lnTo>
                <a:lnTo>
                  <a:pt x="5307257" y="3522155"/>
                </a:lnTo>
                <a:lnTo>
                  <a:pt x="5369997" y="3516616"/>
                </a:lnTo>
                <a:lnTo>
                  <a:pt x="5432401" y="3510718"/>
                </a:lnTo>
                <a:lnTo>
                  <a:pt x="5494460" y="3504462"/>
                </a:lnTo>
                <a:lnTo>
                  <a:pt x="5556168" y="3497852"/>
                </a:lnTo>
                <a:lnTo>
                  <a:pt x="5617518" y="3490890"/>
                </a:lnTo>
                <a:lnTo>
                  <a:pt x="5678503" y="3483580"/>
                </a:lnTo>
                <a:lnTo>
                  <a:pt x="5739116" y="3475924"/>
                </a:lnTo>
                <a:lnTo>
                  <a:pt x="5799350" y="3467924"/>
                </a:lnTo>
                <a:lnTo>
                  <a:pt x="5859198" y="3459585"/>
                </a:lnTo>
                <a:lnTo>
                  <a:pt x="5918653" y="3450908"/>
                </a:lnTo>
                <a:lnTo>
                  <a:pt x="5977708" y="3441896"/>
                </a:lnTo>
                <a:lnTo>
                  <a:pt x="6036356" y="3432553"/>
                </a:lnTo>
                <a:lnTo>
                  <a:pt x="6094590" y="3422881"/>
                </a:lnTo>
                <a:lnTo>
                  <a:pt x="6152403" y="3412883"/>
                </a:lnTo>
                <a:lnTo>
                  <a:pt x="6209788" y="3402561"/>
                </a:lnTo>
                <a:lnTo>
                  <a:pt x="6266738" y="3391919"/>
                </a:lnTo>
                <a:lnTo>
                  <a:pt x="6323246" y="3380960"/>
                </a:lnTo>
                <a:lnTo>
                  <a:pt x="6379305" y="3369685"/>
                </a:lnTo>
                <a:lnTo>
                  <a:pt x="6434908" y="3358099"/>
                </a:lnTo>
                <a:lnTo>
                  <a:pt x="6490049" y="3346204"/>
                </a:lnTo>
                <a:lnTo>
                  <a:pt x="6544719" y="3334002"/>
                </a:lnTo>
                <a:lnTo>
                  <a:pt x="6598912" y="3321497"/>
                </a:lnTo>
                <a:lnTo>
                  <a:pt x="6652622" y="3308692"/>
                </a:lnTo>
                <a:lnTo>
                  <a:pt x="6705841" y="3295588"/>
                </a:lnTo>
                <a:lnTo>
                  <a:pt x="6758561" y="3282190"/>
                </a:lnTo>
                <a:lnTo>
                  <a:pt x="6810777" y="3268500"/>
                </a:lnTo>
                <a:lnTo>
                  <a:pt x="6862481" y="3254520"/>
                </a:lnTo>
                <a:lnTo>
                  <a:pt x="6913667" y="3240254"/>
                </a:lnTo>
                <a:lnTo>
                  <a:pt x="6964326" y="3225704"/>
                </a:lnTo>
                <a:lnTo>
                  <a:pt x="7014452" y="3210873"/>
                </a:lnTo>
                <a:lnTo>
                  <a:pt x="7064039" y="3195765"/>
                </a:lnTo>
                <a:lnTo>
                  <a:pt x="7113079" y="3180381"/>
                </a:lnTo>
                <a:lnTo>
                  <a:pt x="7161565" y="3164725"/>
                </a:lnTo>
                <a:lnTo>
                  <a:pt x="7209490" y="3148800"/>
                </a:lnTo>
                <a:lnTo>
                  <a:pt x="7256848" y="3132607"/>
                </a:lnTo>
                <a:lnTo>
                  <a:pt x="7303630" y="3116152"/>
                </a:lnTo>
                <a:lnTo>
                  <a:pt x="7349831" y="3099435"/>
                </a:lnTo>
                <a:lnTo>
                  <a:pt x="7395443" y="3082460"/>
                </a:lnTo>
                <a:lnTo>
                  <a:pt x="7440460" y="3065229"/>
                </a:lnTo>
                <a:lnTo>
                  <a:pt x="7484873" y="3047746"/>
                </a:lnTo>
                <a:lnTo>
                  <a:pt x="7528677" y="3030014"/>
                </a:lnTo>
                <a:lnTo>
                  <a:pt x="7571864" y="3012034"/>
                </a:lnTo>
                <a:lnTo>
                  <a:pt x="7614428" y="2993811"/>
                </a:lnTo>
                <a:lnTo>
                  <a:pt x="7656361" y="2975346"/>
                </a:lnTo>
                <a:lnTo>
                  <a:pt x="7697656" y="2956644"/>
                </a:lnTo>
                <a:lnTo>
                  <a:pt x="7738306" y="2937705"/>
                </a:lnTo>
                <a:lnTo>
                  <a:pt x="7778304" y="2918534"/>
                </a:lnTo>
                <a:lnTo>
                  <a:pt x="7817644" y="2899133"/>
                </a:lnTo>
                <a:lnTo>
                  <a:pt x="7856319" y="2879505"/>
                </a:lnTo>
                <a:lnTo>
                  <a:pt x="7894320" y="2859653"/>
                </a:lnTo>
                <a:lnTo>
                  <a:pt x="7931642" y="2839579"/>
                </a:lnTo>
                <a:lnTo>
                  <a:pt x="7968278" y="2819287"/>
                </a:lnTo>
                <a:lnTo>
                  <a:pt x="8004219" y="2798780"/>
                </a:lnTo>
                <a:lnTo>
                  <a:pt x="8039460" y="2778059"/>
                </a:lnTo>
                <a:lnTo>
                  <a:pt x="8073994" y="2757128"/>
                </a:lnTo>
                <a:lnTo>
                  <a:pt x="8107812" y="2735990"/>
                </a:lnTo>
                <a:lnTo>
                  <a:pt x="8140910" y="2714648"/>
                </a:lnTo>
                <a:lnTo>
                  <a:pt x="8173278" y="2693104"/>
                </a:lnTo>
                <a:lnTo>
                  <a:pt x="8204911" y="2671362"/>
                </a:lnTo>
                <a:lnTo>
                  <a:pt x="8265943" y="2627292"/>
                </a:lnTo>
                <a:lnTo>
                  <a:pt x="8323948" y="2582461"/>
                </a:lnTo>
                <a:lnTo>
                  <a:pt x="8378871" y="2536892"/>
                </a:lnTo>
                <a:lnTo>
                  <a:pt x="8430656" y="2490607"/>
                </a:lnTo>
                <a:lnTo>
                  <a:pt x="8479247" y="2443630"/>
                </a:lnTo>
                <a:lnTo>
                  <a:pt x="8524588" y="2395982"/>
                </a:lnTo>
                <a:lnTo>
                  <a:pt x="8566623" y="2347686"/>
                </a:lnTo>
                <a:lnTo>
                  <a:pt x="8605296" y="2298765"/>
                </a:lnTo>
                <a:lnTo>
                  <a:pt x="8640552" y="2249242"/>
                </a:lnTo>
                <a:lnTo>
                  <a:pt x="8672334" y="2199139"/>
                </a:lnTo>
                <a:lnTo>
                  <a:pt x="8700586" y="2148478"/>
                </a:lnTo>
                <a:lnTo>
                  <a:pt x="8725253" y="2097284"/>
                </a:lnTo>
                <a:lnTo>
                  <a:pt x="8746278" y="2045577"/>
                </a:lnTo>
                <a:lnTo>
                  <a:pt x="8763606" y="1993381"/>
                </a:lnTo>
                <a:lnTo>
                  <a:pt x="8777181" y="1940719"/>
                </a:lnTo>
                <a:lnTo>
                  <a:pt x="8786946" y="1887612"/>
                </a:lnTo>
                <a:lnTo>
                  <a:pt x="8792847" y="1834085"/>
                </a:lnTo>
                <a:lnTo>
                  <a:pt x="8794826" y="1780158"/>
                </a:lnTo>
                <a:lnTo>
                  <a:pt x="8794330" y="1753147"/>
                </a:lnTo>
                <a:lnTo>
                  <a:pt x="8790383" y="1699416"/>
                </a:lnTo>
                <a:lnTo>
                  <a:pt x="8782543" y="1646096"/>
                </a:lnTo>
                <a:lnTo>
                  <a:pt x="8770866" y="1593208"/>
                </a:lnTo>
                <a:lnTo>
                  <a:pt x="8755408" y="1540775"/>
                </a:lnTo>
                <a:lnTo>
                  <a:pt x="8736224" y="1488821"/>
                </a:lnTo>
                <a:lnTo>
                  <a:pt x="8713371" y="1437367"/>
                </a:lnTo>
                <a:lnTo>
                  <a:pt x="8686904" y="1386436"/>
                </a:lnTo>
                <a:lnTo>
                  <a:pt x="8656880" y="1336051"/>
                </a:lnTo>
                <a:lnTo>
                  <a:pt x="8623355" y="1286234"/>
                </a:lnTo>
                <a:lnTo>
                  <a:pt x="8586383" y="1237009"/>
                </a:lnTo>
                <a:lnTo>
                  <a:pt x="8546022" y="1188397"/>
                </a:lnTo>
                <a:lnTo>
                  <a:pt x="8502327" y="1140422"/>
                </a:lnTo>
                <a:lnTo>
                  <a:pt x="8455354" y="1093106"/>
                </a:lnTo>
                <a:lnTo>
                  <a:pt x="8405159" y="1046472"/>
                </a:lnTo>
                <a:lnTo>
                  <a:pt x="8351798" y="1000541"/>
                </a:lnTo>
                <a:lnTo>
                  <a:pt x="8295327" y="955338"/>
                </a:lnTo>
                <a:lnTo>
                  <a:pt x="8235802" y="910885"/>
                </a:lnTo>
                <a:lnTo>
                  <a:pt x="8173278" y="867204"/>
                </a:lnTo>
                <a:lnTo>
                  <a:pt x="8140910" y="845660"/>
                </a:lnTo>
                <a:lnTo>
                  <a:pt x="8107812" y="824317"/>
                </a:lnTo>
                <a:lnTo>
                  <a:pt x="8073994" y="803179"/>
                </a:lnTo>
                <a:lnTo>
                  <a:pt x="8039460" y="782248"/>
                </a:lnTo>
                <a:lnTo>
                  <a:pt x="8004219" y="761528"/>
                </a:lnTo>
                <a:lnTo>
                  <a:pt x="7968278" y="741020"/>
                </a:lnTo>
                <a:lnTo>
                  <a:pt x="7931642" y="720728"/>
                </a:lnTo>
                <a:lnTo>
                  <a:pt x="7894320" y="700654"/>
                </a:lnTo>
                <a:lnTo>
                  <a:pt x="7856319" y="680802"/>
                </a:lnTo>
                <a:lnTo>
                  <a:pt x="7817644" y="661174"/>
                </a:lnTo>
                <a:lnTo>
                  <a:pt x="7778304" y="641772"/>
                </a:lnTo>
                <a:lnTo>
                  <a:pt x="7738306" y="622601"/>
                </a:lnTo>
                <a:lnTo>
                  <a:pt x="7697656" y="603663"/>
                </a:lnTo>
                <a:lnTo>
                  <a:pt x="7656361" y="584960"/>
                </a:lnTo>
                <a:lnTo>
                  <a:pt x="7614428" y="566495"/>
                </a:lnTo>
                <a:lnTo>
                  <a:pt x="7571864" y="548272"/>
                </a:lnTo>
                <a:lnTo>
                  <a:pt x="7528677" y="530292"/>
                </a:lnTo>
                <a:lnTo>
                  <a:pt x="7484873" y="512560"/>
                </a:lnTo>
                <a:lnTo>
                  <a:pt x="7440460" y="495077"/>
                </a:lnTo>
                <a:lnTo>
                  <a:pt x="7395443" y="477846"/>
                </a:lnTo>
                <a:lnTo>
                  <a:pt x="7349831" y="460871"/>
                </a:lnTo>
                <a:lnTo>
                  <a:pt x="7303630" y="444154"/>
                </a:lnTo>
                <a:lnTo>
                  <a:pt x="7256848" y="427698"/>
                </a:lnTo>
                <a:lnTo>
                  <a:pt x="7209490" y="411506"/>
                </a:lnTo>
                <a:lnTo>
                  <a:pt x="7161565" y="395580"/>
                </a:lnTo>
                <a:lnTo>
                  <a:pt x="7113079" y="379924"/>
                </a:lnTo>
                <a:lnTo>
                  <a:pt x="7064039" y="364540"/>
                </a:lnTo>
                <a:lnTo>
                  <a:pt x="7014452" y="349432"/>
                </a:lnTo>
                <a:lnTo>
                  <a:pt x="6964326" y="334601"/>
                </a:lnTo>
                <a:lnTo>
                  <a:pt x="6913667" y="320051"/>
                </a:lnTo>
                <a:lnTo>
                  <a:pt x="6862481" y="305785"/>
                </a:lnTo>
                <a:lnTo>
                  <a:pt x="6810777" y="291805"/>
                </a:lnTo>
                <a:lnTo>
                  <a:pt x="6758561" y="278115"/>
                </a:lnTo>
                <a:lnTo>
                  <a:pt x="6705841" y="264716"/>
                </a:lnTo>
                <a:lnTo>
                  <a:pt x="6652622" y="251613"/>
                </a:lnTo>
                <a:lnTo>
                  <a:pt x="6598912" y="238807"/>
                </a:lnTo>
                <a:lnTo>
                  <a:pt x="6544719" y="226302"/>
                </a:lnTo>
                <a:lnTo>
                  <a:pt x="6490049" y="214101"/>
                </a:lnTo>
                <a:lnTo>
                  <a:pt x="6434908" y="202205"/>
                </a:lnTo>
                <a:lnTo>
                  <a:pt x="6379305" y="190619"/>
                </a:lnTo>
                <a:lnTo>
                  <a:pt x="6323246" y="179345"/>
                </a:lnTo>
                <a:lnTo>
                  <a:pt x="6266738" y="168385"/>
                </a:lnTo>
                <a:lnTo>
                  <a:pt x="6209788" y="157743"/>
                </a:lnTo>
                <a:lnTo>
                  <a:pt x="6152403" y="147422"/>
                </a:lnTo>
                <a:lnTo>
                  <a:pt x="6094590" y="137424"/>
                </a:lnTo>
                <a:lnTo>
                  <a:pt x="6036356" y="127751"/>
                </a:lnTo>
                <a:lnTo>
                  <a:pt x="5977708" y="118408"/>
                </a:lnTo>
                <a:lnTo>
                  <a:pt x="5918653" y="109397"/>
                </a:lnTo>
                <a:lnTo>
                  <a:pt x="5859198" y="100720"/>
                </a:lnTo>
                <a:lnTo>
                  <a:pt x="5799350" y="92380"/>
                </a:lnTo>
                <a:lnTo>
                  <a:pt x="5739116" y="84381"/>
                </a:lnTo>
                <a:lnTo>
                  <a:pt x="5678503" y="76724"/>
                </a:lnTo>
                <a:lnTo>
                  <a:pt x="5617518" y="69414"/>
                </a:lnTo>
                <a:lnTo>
                  <a:pt x="5556168" y="62452"/>
                </a:lnTo>
                <a:lnTo>
                  <a:pt x="5494460" y="55842"/>
                </a:lnTo>
                <a:lnTo>
                  <a:pt x="5432401" y="49586"/>
                </a:lnTo>
                <a:lnTo>
                  <a:pt x="5369997" y="43688"/>
                </a:lnTo>
                <a:lnTo>
                  <a:pt x="5307257" y="38149"/>
                </a:lnTo>
                <a:lnTo>
                  <a:pt x="5244186" y="32974"/>
                </a:lnTo>
                <a:lnTo>
                  <a:pt x="5180793" y="28164"/>
                </a:lnTo>
                <a:lnTo>
                  <a:pt x="5117083" y="23722"/>
                </a:lnTo>
                <a:lnTo>
                  <a:pt x="5053064" y="19652"/>
                </a:lnTo>
                <a:lnTo>
                  <a:pt x="4988743" y="15957"/>
                </a:lnTo>
                <a:lnTo>
                  <a:pt x="4924127" y="12638"/>
                </a:lnTo>
                <a:lnTo>
                  <a:pt x="4859223" y="9699"/>
                </a:lnTo>
                <a:lnTo>
                  <a:pt x="4794038" y="7142"/>
                </a:lnTo>
                <a:lnTo>
                  <a:pt x="4728578" y="4972"/>
                </a:lnTo>
                <a:lnTo>
                  <a:pt x="4662851" y="3189"/>
                </a:lnTo>
                <a:lnTo>
                  <a:pt x="4596865" y="1798"/>
                </a:lnTo>
                <a:lnTo>
                  <a:pt x="4530624" y="801"/>
                </a:lnTo>
                <a:lnTo>
                  <a:pt x="4464138" y="200"/>
                </a:lnTo>
                <a:lnTo>
                  <a:pt x="4397413" y="0"/>
                </a:lnTo>
                <a:lnTo>
                  <a:pt x="4330687" y="200"/>
                </a:lnTo>
                <a:lnTo>
                  <a:pt x="4264200" y="801"/>
                </a:lnTo>
                <a:lnTo>
                  <a:pt x="4197960" y="1798"/>
                </a:lnTo>
                <a:lnTo>
                  <a:pt x="4131972" y="3189"/>
                </a:lnTo>
                <a:lnTo>
                  <a:pt x="4066245" y="4972"/>
                </a:lnTo>
                <a:lnTo>
                  <a:pt x="4000786" y="7142"/>
                </a:lnTo>
                <a:lnTo>
                  <a:pt x="3935600" y="9699"/>
                </a:lnTo>
                <a:lnTo>
                  <a:pt x="3870695" y="12638"/>
                </a:lnTo>
                <a:lnTo>
                  <a:pt x="3806079" y="15957"/>
                </a:lnTo>
                <a:lnTo>
                  <a:pt x="3741758" y="19652"/>
                </a:lnTo>
                <a:lnTo>
                  <a:pt x="3677739" y="23722"/>
                </a:lnTo>
                <a:lnTo>
                  <a:pt x="3614029" y="28164"/>
                </a:lnTo>
                <a:lnTo>
                  <a:pt x="3550635" y="32974"/>
                </a:lnTo>
                <a:lnTo>
                  <a:pt x="3487565" y="38149"/>
                </a:lnTo>
                <a:lnTo>
                  <a:pt x="3424824" y="43688"/>
                </a:lnTo>
                <a:lnTo>
                  <a:pt x="3362421" y="49586"/>
                </a:lnTo>
                <a:lnTo>
                  <a:pt x="3300361" y="55842"/>
                </a:lnTo>
                <a:lnTo>
                  <a:pt x="3238653" y="62452"/>
                </a:lnTo>
                <a:lnTo>
                  <a:pt x="3177303" y="69414"/>
                </a:lnTo>
                <a:lnTo>
                  <a:pt x="3116317" y="76724"/>
                </a:lnTo>
                <a:lnTo>
                  <a:pt x="3055704" y="84381"/>
                </a:lnTo>
                <a:lnTo>
                  <a:pt x="2995470" y="92380"/>
                </a:lnTo>
                <a:lnTo>
                  <a:pt x="2935622" y="100720"/>
                </a:lnTo>
                <a:lnTo>
                  <a:pt x="2876167" y="109397"/>
                </a:lnTo>
                <a:lnTo>
                  <a:pt x="2817112" y="118408"/>
                </a:lnTo>
                <a:lnTo>
                  <a:pt x="2758464" y="127751"/>
                </a:lnTo>
                <a:lnTo>
                  <a:pt x="2700230" y="137424"/>
                </a:lnTo>
                <a:lnTo>
                  <a:pt x="2642417" y="147422"/>
                </a:lnTo>
                <a:lnTo>
                  <a:pt x="2585032" y="157743"/>
                </a:lnTo>
                <a:lnTo>
                  <a:pt x="2528082" y="168385"/>
                </a:lnTo>
                <a:lnTo>
                  <a:pt x="2471574" y="179345"/>
                </a:lnTo>
                <a:lnTo>
                  <a:pt x="2415514" y="190619"/>
                </a:lnTo>
                <a:lnTo>
                  <a:pt x="2359911" y="202205"/>
                </a:lnTo>
                <a:lnTo>
                  <a:pt x="2304771" y="214101"/>
                </a:lnTo>
                <a:lnTo>
                  <a:pt x="2250101" y="226302"/>
                </a:lnTo>
                <a:lnTo>
                  <a:pt x="2195907" y="238807"/>
                </a:lnTo>
                <a:lnTo>
                  <a:pt x="2142198" y="251613"/>
                </a:lnTo>
                <a:lnTo>
                  <a:pt x="2088979" y="264716"/>
                </a:lnTo>
                <a:lnTo>
                  <a:pt x="2036258" y="278115"/>
                </a:lnTo>
                <a:lnTo>
                  <a:pt x="1984042" y="291805"/>
                </a:lnTo>
                <a:lnTo>
                  <a:pt x="1932338" y="305785"/>
                </a:lnTo>
                <a:lnTo>
                  <a:pt x="1881153" y="320051"/>
                </a:lnTo>
                <a:lnTo>
                  <a:pt x="1830494" y="334601"/>
                </a:lnTo>
                <a:lnTo>
                  <a:pt x="1780367" y="349432"/>
                </a:lnTo>
                <a:lnTo>
                  <a:pt x="1730781" y="364540"/>
                </a:lnTo>
                <a:lnTo>
                  <a:pt x="1681741" y="379924"/>
                </a:lnTo>
                <a:lnTo>
                  <a:pt x="1633255" y="395580"/>
                </a:lnTo>
                <a:lnTo>
                  <a:pt x="1585330" y="411506"/>
                </a:lnTo>
                <a:lnTo>
                  <a:pt x="1537972" y="427698"/>
                </a:lnTo>
                <a:lnTo>
                  <a:pt x="1491190" y="444154"/>
                </a:lnTo>
                <a:lnTo>
                  <a:pt x="1444989" y="460871"/>
                </a:lnTo>
                <a:lnTo>
                  <a:pt x="1399377" y="477846"/>
                </a:lnTo>
                <a:lnTo>
                  <a:pt x="1354360" y="495077"/>
                </a:lnTo>
                <a:lnTo>
                  <a:pt x="1309947" y="512560"/>
                </a:lnTo>
                <a:lnTo>
                  <a:pt x="1266143" y="530292"/>
                </a:lnTo>
                <a:lnTo>
                  <a:pt x="1222956" y="548272"/>
                </a:lnTo>
                <a:lnTo>
                  <a:pt x="1180393" y="566495"/>
                </a:lnTo>
                <a:lnTo>
                  <a:pt x="1138460" y="584960"/>
                </a:lnTo>
                <a:lnTo>
                  <a:pt x="1097165" y="603663"/>
                </a:lnTo>
                <a:lnTo>
                  <a:pt x="1056515" y="622601"/>
                </a:lnTo>
                <a:lnTo>
                  <a:pt x="1016517" y="641772"/>
                </a:lnTo>
                <a:lnTo>
                  <a:pt x="977177" y="661174"/>
                </a:lnTo>
                <a:lnTo>
                  <a:pt x="938503" y="680802"/>
                </a:lnTo>
                <a:lnTo>
                  <a:pt x="900501" y="700654"/>
                </a:lnTo>
                <a:lnTo>
                  <a:pt x="863179" y="720728"/>
                </a:lnTo>
                <a:lnTo>
                  <a:pt x="826544" y="741020"/>
                </a:lnTo>
                <a:lnTo>
                  <a:pt x="790603" y="761528"/>
                </a:lnTo>
                <a:lnTo>
                  <a:pt x="755362" y="782248"/>
                </a:lnTo>
                <a:lnTo>
                  <a:pt x="720828" y="803179"/>
                </a:lnTo>
                <a:lnTo>
                  <a:pt x="687010" y="824317"/>
                </a:lnTo>
                <a:lnTo>
                  <a:pt x="653912" y="845660"/>
                </a:lnTo>
                <a:lnTo>
                  <a:pt x="621544" y="867204"/>
                </a:lnTo>
                <a:lnTo>
                  <a:pt x="589911" y="888946"/>
                </a:lnTo>
                <a:lnTo>
                  <a:pt x="528880" y="933016"/>
                </a:lnTo>
                <a:lnTo>
                  <a:pt x="470875" y="977848"/>
                </a:lnTo>
                <a:lnTo>
                  <a:pt x="415952" y="1023417"/>
                </a:lnTo>
                <a:lnTo>
                  <a:pt x="364167" y="1069702"/>
                </a:lnTo>
                <a:lnTo>
                  <a:pt x="315577" y="1116680"/>
                </a:lnTo>
                <a:lnTo>
                  <a:pt x="270236" y="1164329"/>
                </a:lnTo>
                <a:lnTo>
                  <a:pt x="228201" y="1212625"/>
                </a:lnTo>
                <a:lnTo>
                  <a:pt x="189528" y="1261546"/>
                </a:lnTo>
                <a:lnTo>
                  <a:pt x="154273" y="1311070"/>
                </a:lnTo>
                <a:lnTo>
                  <a:pt x="122491" y="1361174"/>
                </a:lnTo>
                <a:lnTo>
                  <a:pt x="94239" y="1411834"/>
                </a:lnTo>
                <a:lnTo>
                  <a:pt x="69572" y="1463030"/>
                </a:lnTo>
                <a:lnTo>
                  <a:pt x="48547" y="1514737"/>
                </a:lnTo>
                <a:lnTo>
                  <a:pt x="31219" y="1566933"/>
                </a:lnTo>
                <a:lnTo>
                  <a:pt x="17644" y="1619596"/>
                </a:lnTo>
                <a:lnTo>
                  <a:pt x="7879" y="1672703"/>
                </a:lnTo>
                <a:lnTo>
                  <a:pt x="1979" y="1726232"/>
                </a:lnTo>
                <a:lnTo>
                  <a:pt x="0" y="1780158"/>
                </a:lnTo>
                <a:lnTo>
                  <a:pt x="495" y="1807170"/>
                </a:lnTo>
                <a:lnTo>
                  <a:pt x="4442" y="1860900"/>
                </a:lnTo>
                <a:lnTo>
                  <a:pt x="12282" y="1914220"/>
                </a:lnTo>
                <a:lnTo>
                  <a:pt x="23959" y="1967107"/>
                </a:lnTo>
                <a:lnTo>
                  <a:pt x="39417" y="2019539"/>
                </a:lnTo>
                <a:lnTo>
                  <a:pt x="58601" y="2071493"/>
                </a:lnTo>
                <a:lnTo>
                  <a:pt x="81454" y="2122946"/>
                </a:lnTo>
                <a:lnTo>
                  <a:pt x="107920" y="2173877"/>
                </a:lnTo>
                <a:lnTo>
                  <a:pt x="137944" y="2224261"/>
                </a:lnTo>
                <a:lnTo>
                  <a:pt x="171470" y="2274077"/>
                </a:lnTo>
                <a:lnTo>
                  <a:pt x="208441" y="2323302"/>
                </a:lnTo>
                <a:lnTo>
                  <a:pt x="248802" y="2371913"/>
                </a:lnTo>
                <a:lnTo>
                  <a:pt x="292497" y="2419888"/>
                </a:lnTo>
                <a:lnTo>
                  <a:pt x="339469" y="2467204"/>
                </a:lnTo>
                <a:lnTo>
                  <a:pt x="389664" y="2513838"/>
                </a:lnTo>
                <a:lnTo>
                  <a:pt x="443025" y="2559767"/>
                </a:lnTo>
                <a:lnTo>
                  <a:pt x="499496" y="2604970"/>
                </a:lnTo>
                <a:lnTo>
                  <a:pt x="559021" y="2649423"/>
                </a:lnTo>
                <a:lnTo>
                  <a:pt x="621544" y="2693104"/>
                </a:lnTo>
                <a:lnTo>
                  <a:pt x="653912" y="2714648"/>
                </a:lnTo>
                <a:lnTo>
                  <a:pt x="687010" y="2735990"/>
                </a:lnTo>
                <a:lnTo>
                  <a:pt x="720828" y="2757128"/>
                </a:lnTo>
                <a:lnTo>
                  <a:pt x="755362" y="2778059"/>
                </a:lnTo>
                <a:lnTo>
                  <a:pt x="790603" y="2798780"/>
                </a:lnTo>
                <a:lnTo>
                  <a:pt x="826544" y="2819287"/>
                </a:lnTo>
                <a:lnTo>
                  <a:pt x="863179" y="2839579"/>
                </a:lnTo>
                <a:lnTo>
                  <a:pt x="900501" y="2859653"/>
                </a:lnTo>
                <a:lnTo>
                  <a:pt x="938503" y="2879505"/>
                </a:lnTo>
                <a:lnTo>
                  <a:pt x="977177" y="2899133"/>
                </a:lnTo>
                <a:lnTo>
                  <a:pt x="1016517" y="2918534"/>
                </a:lnTo>
                <a:lnTo>
                  <a:pt x="1056515" y="2937705"/>
                </a:lnTo>
                <a:lnTo>
                  <a:pt x="1097165" y="2956644"/>
                </a:lnTo>
                <a:lnTo>
                  <a:pt x="1138460" y="2975346"/>
                </a:lnTo>
                <a:lnTo>
                  <a:pt x="1180393" y="2993811"/>
                </a:lnTo>
                <a:lnTo>
                  <a:pt x="1222956" y="3012034"/>
                </a:lnTo>
                <a:lnTo>
                  <a:pt x="1266143" y="3030014"/>
                </a:lnTo>
                <a:lnTo>
                  <a:pt x="1309947" y="3047746"/>
                </a:lnTo>
                <a:lnTo>
                  <a:pt x="1354360" y="3065229"/>
                </a:lnTo>
                <a:lnTo>
                  <a:pt x="1399377" y="3082460"/>
                </a:lnTo>
                <a:lnTo>
                  <a:pt x="1444989" y="3099435"/>
                </a:lnTo>
                <a:lnTo>
                  <a:pt x="1491190" y="3116152"/>
                </a:lnTo>
                <a:lnTo>
                  <a:pt x="1537972" y="3132607"/>
                </a:lnTo>
                <a:lnTo>
                  <a:pt x="1585330" y="3148800"/>
                </a:lnTo>
                <a:lnTo>
                  <a:pt x="1633255" y="3164725"/>
                </a:lnTo>
                <a:lnTo>
                  <a:pt x="1681741" y="3180381"/>
                </a:lnTo>
                <a:lnTo>
                  <a:pt x="1730781" y="3195765"/>
                </a:lnTo>
                <a:lnTo>
                  <a:pt x="1780367" y="3210873"/>
                </a:lnTo>
                <a:lnTo>
                  <a:pt x="1830494" y="3225704"/>
                </a:lnTo>
                <a:lnTo>
                  <a:pt x="1881153" y="3240254"/>
                </a:lnTo>
                <a:lnTo>
                  <a:pt x="1932338" y="3254520"/>
                </a:lnTo>
                <a:lnTo>
                  <a:pt x="1984042" y="3268500"/>
                </a:lnTo>
                <a:lnTo>
                  <a:pt x="2036258" y="3282190"/>
                </a:lnTo>
                <a:lnTo>
                  <a:pt x="2088979" y="3295588"/>
                </a:lnTo>
                <a:lnTo>
                  <a:pt x="2142198" y="3308692"/>
                </a:lnTo>
                <a:lnTo>
                  <a:pt x="2195907" y="3321497"/>
                </a:lnTo>
                <a:lnTo>
                  <a:pt x="2250101" y="3334002"/>
                </a:lnTo>
                <a:lnTo>
                  <a:pt x="2304771" y="3346204"/>
                </a:lnTo>
                <a:lnTo>
                  <a:pt x="2359911" y="3358099"/>
                </a:lnTo>
                <a:lnTo>
                  <a:pt x="2415514" y="3369685"/>
                </a:lnTo>
                <a:lnTo>
                  <a:pt x="2471574" y="3380960"/>
                </a:lnTo>
                <a:lnTo>
                  <a:pt x="2528082" y="3391919"/>
                </a:lnTo>
                <a:lnTo>
                  <a:pt x="2585032" y="3402561"/>
                </a:lnTo>
                <a:lnTo>
                  <a:pt x="2642417" y="3412883"/>
                </a:lnTo>
                <a:lnTo>
                  <a:pt x="2700230" y="3422881"/>
                </a:lnTo>
                <a:lnTo>
                  <a:pt x="2758464" y="3432553"/>
                </a:lnTo>
                <a:lnTo>
                  <a:pt x="2817112" y="3441896"/>
                </a:lnTo>
                <a:lnTo>
                  <a:pt x="2876167" y="3450908"/>
                </a:lnTo>
                <a:lnTo>
                  <a:pt x="2935622" y="3459585"/>
                </a:lnTo>
                <a:lnTo>
                  <a:pt x="2995470" y="3467924"/>
                </a:lnTo>
                <a:lnTo>
                  <a:pt x="3055704" y="3475924"/>
                </a:lnTo>
                <a:lnTo>
                  <a:pt x="3116317" y="3483580"/>
                </a:lnTo>
                <a:lnTo>
                  <a:pt x="3177303" y="3490890"/>
                </a:lnTo>
                <a:lnTo>
                  <a:pt x="3238653" y="3497852"/>
                </a:lnTo>
                <a:lnTo>
                  <a:pt x="3300361" y="3504462"/>
                </a:lnTo>
                <a:lnTo>
                  <a:pt x="3362421" y="3510718"/>
                </a:lnTo>
                <a:lnTo>
                  <a:pt x="3424824" y="3516616"/>
                </a:lnTo>
                <a:lnTo>
                  <a:pt x="3487565" y="3522155"/>
                </a:lnTo>
                <a:lnTo>
                  <a:pt x="3550635" y="3527331"/>
                </a:lnTo>
                <a:lnTo>
                  <a:pt x="3614029" y="3532140"/>
                </a:lnTo>
                <a:lnTo>
                  <a:pt x="3677739" y="3536582"/>
                </a:lnTo>
                <a:lnTo>
                  <a:pt x="3741758" y="3540652"/>
                </a:lnTo>
                <a:lnTo>
                  <a:pt x="3806079" y="3544348"/>
                </a:lnTo>
                <a:lnTo>
                  <a:pt x="3870695" y="3547667"/>
                </a:lnTo>
                <a:lnTo>
                  <a:pt x="3935600" y="3550606"/>
                </a:lnTo>
                <a:lnTo>
                  <a:pt x="4000786" y="3553162"/>
                </a:lnTo>
                <a:lnTo>
                  <a:pt x="4066245" y="3555333"/>
                </a:lnTo>
                <a:lnTo>
                  <a:pt x="4131972" y="3557115"/>
                </a:lnTo>
                <a:lnTo>
                  <a:pt x="4197960" y="3558506"/>
                </a:lnTo>
                <a:lnTo>
                  <a:pt x="4264200" y="3559504"/>
                </a:lnTo>
                <a:lnTo>
                  <a:pt x="4330687" y="3560104"/>
                </a:lnTo>
                <a:lnTo>
                  <a:pt x="4397413" y="3560305"/>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20"/>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02" name="Google Shape;702;p20"/>
          <p:cNvGrpSpPr/>
          <p:nvPr/>
        </p:nvGrpSpPr>
        <p:grpSpPr>
          <a:xfrm>
            <a:off x="10288918" y="6227038"/>
            <a:ext cx="305562" cy="294640"/>
            <a:chOff x="10288918" y="6227038"/>
            <a:chExt cx="305562" cy="294640"/>
          </a:xfrm>
        </p:grpSpPr>
        <p:pic>
          <p:nvPicPr>
            <p:cNvPr id="703" name="Google Shape;703;p20"/>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704" name="Google Shape;704;p20"/>
            <p:cNvPicPr preferRelativeResize="0"/>
            <p:nvPr/>
          </p:nvPicPr>
          <p:blipFill rotWithShape="1">
            <a:blip r:embed="rId4">
              <a:alphaModFix/>
            </a:blip>
            <a:srcRect/>
            <a:stretch/>
          </p:blipFill>
          <p:spPr>
            <a:xfrm>
              <a:off x="10310127" y="6400228"/>
              <a:ext cx="103644" cy="79476"/>
            </a:xfrm>
            <a:prstGeom prst="rect">
              <a:avLst/>
            </a:prstGeom>
            <a:noFill/>
            <a:ln>
              <a:noFill/>
            </a:ln>
          </p:spPr>
        </p:pic>
        <p:sp>
          <p:nvSpPr>
            <p:cNvPr id="705" name="Google Shape;705;p20"/>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20"/>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20"/>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20"/>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20"/>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20"/>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20"/>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20"/>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3" name="Google Shape;713;p20"/>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20"/>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20"/>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20"/>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20"/>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20"/>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0"/>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0"/>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20"/>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20"/>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0"/>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20"/>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25" name="Google Shape;725;p20"/>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20"/>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7" name="Google Shape;727;p20"/>
          <p:cNvPicPr preferRelativeResize="0"/>
          <p:nvPr/>
        </p:nvPicPr>
        <p:blipFill rotWithShape="1">
          <a:blip r:embed="rId5">
            <a:alphaModFix/>
          </a:blip>
          <a:srcRect/>
          <a:stretch/>
        </p:blipFill>
        <p:spPr>
          <a:xfrm>
            <a:off x="987768" y="5996190"/>
            <a:ext cx="725765" cy="631734"/>
          </a:xfrm>
          <a:prstGeom prst="rect">
            <a:avLst/>
          </a:prstGeom>
          <a:noFill/>
          <a:ln>
            <a:noFill/>
          </a:ln>
        </p:spPr>
      </p:pic>
      <p:sp>
        <p:nvSpPr>
          <p:cNvPr id="728" name="Google Shape;728;p20"/>
          <p:cNvSpPr txBox="1">
            <a:spLocks noGrp="1"/>
          </p:cNvSpPr>
          <p:nvPr>
            <p:ph type="title"/>
          </p:nvPr>
        </p:nvSpPr>
        <p:spPr>
          <a:xfrm>
            <a:off x="1211299" y="691418"/>
            <a:ext cx="4891405"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Intersectionality</a:t>
            </a:r>
            <a:endParaRPr/>
          </a:p>
        </p:txBody>
      </p:sp>
      <p:grpSp>
        <p:nvGrpSpPr>
          <p:cNvPr id="729" name="Google Shape;729;p20"/>
          <p:cNvGrpSpPr/>
          <p:nvPr/>
        </p:nvGrpSpPr>
        <p:grpSpPr>
          <a:xfrm>
            <a:off x="3261621" y="2699990"/>
            <a:ext cx="4772262" cy="3265203"/>
            <a:chOff x="3261621" y="2699990"/>
            <a:chExt cx="4772262" cy="3265203"/>
          </a:xfrm>
        </p:grpSpPr>
        <p:sp>
          <p:nvSpPr>
            <p:cNvPr id="730" name="Google Shape;730;p20"/>
            <p:cNvSpPr/>
            <p:nvPr/>
          </p:nvSpPr>
          <p:spPr>
            <a:xfrm>
              <a:off x="5980705" y="3582210"/>
              <a:ext cx="575945" cy="575945"/>
            </a:xfrm>
            <a:custGeom>
              <a:avLst/>
              <a:gdLst/>
              <a:ahLst/>
              <a:cxnLst/>
              <a:rect l="l" t="t" r="r" b="b"/>
              <a:pathLst>
                <a:path w="575945" h="575945" extrusionOk="0">
                  <a:moveTo>
                    <a:pt x="287794" y="0"/>
                  </a:moveTo>
                  <a:lnTo>
                    <a:pt x="241113" y="3766"/>
                  </a:lnTo>
                  <a:lnTo>
                    <a:pt x="196830" y="14671"/>
                  </a:lnTo>
                  <a:lnTo>
                    <a:pt x="155538" y="32121"/>
                  </a:lnTo>
                  <a:lnTo>
                    <a:pt x="117828" y="55525"/>
                  </a:lnTo>
                  <a:lnTo>
                    <a:pt x="84294" y="84289"/>
                  </a:lnTo>
                  <a:lnTo>
                    <a:pt x="55528" y="117823"/>
                  </a:lnTo>
                  <a:lnTo>
                    <a:pt x="32123" y="155532"/>
                  </a:lnTo>
                  <a:lnTo>
                    <a:pt x="14672" y="196826"/>
                  </a:lnTo>
                  <a:lnTo>
                    <a:pt x="3766" y="241110"/>
                  </a:lnTo>
                  <a:lnTo>
                    <a:pt x="0" y="287794"/>
                  </a:lnTo>
                  <a:lnTo>
                    <a:pt x="3766" y="334472"/>
                  </a:lnTo>
                  <a:lnTo>
                    <a:pt x="14672" y="378752"/>
                  </a:lnTo>
                  <a:lnTo>
                    <a:pt x="32123" y="420042"/>
                  </a:lnTo>
                  <a:lnTo>
                    <a:pt x="55528" y="457750"/>
                  </a:lnTo>
                  <a:lnTo>
                    <a:pt x="84294" y="491283"/>
                  </a:lnTo>
                  <a:lnTo>
                    <a:pt x="117828" y="520048"/>
                  </a:lnTo>
                  <a:lnTo>
                    <a:pt x="155538" y="543453"/>
                  </a:lnTo>
                  <a:lnTo>
                    <a:pt x="196830" y="560904"/>
                  </a:lnTo>
                  <a:lnTo>
                    <a:pt x="241113" y="571809"/>
                  </a:lnTo>
                  <a:lnTo>
                    <a:pt x="287794" y="575576"/>
                  </a:lnTo>
                  <a:lnTo>
                    <a:pt x="334475" y="571809"/>
                  </a:lnTo>
                  <a:lnTo>
                    <a:pt x="378758" y="560904"/>
                  </a:lnTo>
                  <a:lnTo>
                    <a:pt x="420051" y="543453"/>
                  </a:lnTo>
                  <a:lnTo>
                    <a:pt x="457760" y="520048"/>
                  </a:lnTo>
                  <a:lnTo>
                    <a:pt x="491294" y="491283"/>
                  </a:lnTo>
                  <a:lnTo>
                    <a:pt x="520060" y="457750"/>
                  </a:lnTo>
                  <a:lnTo>
                    <a:pt x="543465" y="420042"/>
                  </a:lnTo>
                  <a:lnTo>
                    <a:pt x="560917" y="378752"/>
                  </a:lnTo>
                  <a:lnTo>
                    <a:pt x="571822" y="334472"/>
                  </a:lnTo>
                  <a:lnTo>
                    <a:pt x="575589" y="287794"/>
                  </a:lnTo>
                  <a:lnTo>
                    <a:pt x="571822" y="241110"/>
                  </a:lnTo>
                  <a:lnTo>
                    <a:pt x="560917" y="196826"/>
                  </a:lnTo>
                  <a:lnTo>
                    <a:pt x="543465" y="155532"/>
                  </a:lnTo>
                  <a:lnTo>
                    <a:pt x="520060" y="117823"/>
                  </a:lnTo>
                  <a:lnTo>
                    <a:pt x="491294" y="84289"/>
                  </a:lnTo>
                  <a:lnTo>
                    <a:pt x="457760" y="55525"/>
                  </a:lnTo>
                  <a:lnTo>
                    <a:pt x="420051" y="32121"/>
                  </a:lnTo>
                  <a:lnTo>
                    <a:pt x="378758" y="14671"/>
                  </a:lnTo>
                  <a:lnTo>
                    <a:pt x="334475" y="3766"/>
                  </a:lnTo>
                  <a:lnTo>
                    <a:pt x="287794"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20"/>
            <p:cNvSpPr/>
            <p:nvPr/>
          </p:nvSpPr>
          <p:spPr>
            <a:xfrm>
              <a:off x="6268500" y="3071997"/>
              <a:ext cx="0" cy="1680210"/>
            </a:xfrm>
            <a:custGeom>
              <a:avLst/>
              <a:gdLst/>
              <a:ahLst/>
              <a:cxnLst/>
              <a:rect l="l" t="t" r="r" b="b"/>
              <a:pathLst>
                <a:path w="120000" h="1680210" extrusionOk="0">
                  <a:moveTo>
                    <a:pt x="0" y="0"/>
                  </a:moveTo>
                  <a:lnTo>
                    <a:pt x="0" y="1680006"/>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20"/>
            <p:cNvSpPr/>
            <p:nvPr/>
          </p:nvSpPr>
          <p:spPr>
            <a:xfrm>
              <a:off x="4508998" y="2700002"/>
              <a:ext cx="3524885" cy="2421255"/>
            </a:xfrm>
            <a:custGeom>
              <a:avLst/>
              <a:gdLst/>
              <a:ahLst/>
              <a:cxnLst/>
              <a:rect l="l" t="t" r="r" b="b"/>
              <a:pathLst>
                <a:path w="3524884" h="2421254" extrusionOk="0">
                  <a:moveTo>
                    <a:pt x="3524478" y="0"/>
                  </a:moveTo>
                  <a:lnTo>
                    <a:pt x="0" y="2421001"/>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20"/>
            <p:cNvSpPr/>
            <p:nvPr/>
          </p:nvSpPr>
          <p:spPr>
            <a:xfrm>
              <a:off x="4490999" y="2699990"/>
              <a:ext cx="3537585" cy="2376170"/>
            </a:xfrm>
            <a:custGeom>
              <a:avLst/>
              <a:gdLst/>
              <a:ahLst/>
              <a:cxnLst/>
              <a:rect l="l" t="t" r="r" b="b"/>
              <a:pathLst>
                <a:path w="3537584" h="2376170" extrusionOk="0">
                  <a:moveTo>
                    <a:pt x="0" y="0"/>
                  </a:moveTo>
                  <a:lnTo>
                    <a:pt x="3537572" y="2376004"/>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20"/>
            <p:cNvSpPr/>
            <p:nvPr/>
          </p:nvSpPr>
          <p:spPr>
            <a:xfrm>
              <a:off x="3261621" y="4604388"/>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5" name="Google Shape;735;p20"/>
          <p:cNvSpPr txBox="1"/>
          <p:nvPr/>
        </p:nvSpPr>
        <p:spPr>
          <a:xfrm>
            <a:off x="3596164" y="5161408"/>
            <a:ext cx="11055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Job status</a:t>
            </a:r>
            <a:endParaRPr sz="1700">
              <a:solidFill>
                <a:schemeClr val="dk1"/>
              </a:solidFill>
              <a:latin typeface="Helvetica Neue"/>
              <a:ea typeface="Helvetica Neue"/>
              <a:cs typeface="Helvetica Neue"/>
              <a:sym typeface="Helvetica Neue"/>
            </a:endParaRPr>
          </a:p>
        </p:txBody>
      </p:sp>
      <p:grpSp>
        <p:nvGrpSpPr>
          <p:cNvPr id="736" name="Google Shape;736;p20"/>
          <p:cNvGrpSpPr/>
          <p:nvPr/>
        </p:nvGrpSpPr>
        <p:grpSpPr>
          <a:xfrm>
            <a:off x="3261621" y="1899983"/>
            <a:ext cx="5933814" cy="4065210"/>
            <a:chOff x="3261621" y="1899983"/>
            <a:chExt cx="5933814" cy="4065210"/>
          </a:xfrm>
        </p:grpSpPr>
        <p:sp>
          <p:nvSpPr>
            <p:cNvPr id="737" name="Google Shape;737;p20"/>
            <p:cNvSpPr/>
            <p:nvPr/>
          </p:nvSpPr>
          <p:spPr>
            <a:xfrm>
              <a:off x="3261621" y="4604388"/>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20"/>
            <p:cNvSpPr/>
            <p:nvPr/>
          </p:nvSpPr>
          <p:spPr>
            <a:xfrm>
              <a:off x="7402196" y="1899983"/>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9" name="Google Shape;739;p20"/>
          <p:cNvSpPr txBox="1"/>
          <p:nvPr/>
        </p:nvSpPr>
        <p:spPr>
          <a:xfrm>
            <a:off x="7805286" y="2457002"/>
            <a:ext cx="1086412"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Disability</a:t>
            </a:r>
            <a:endParaRPr sz="1700">
              <a:solidFill>
                <a:schemeClr val="dk1"/>
              </a:solidFill>
              <a:latin typeface="Helvetica Neue"/>
              <a:ea typeface="Helvetica Neue"/>
              <a:cs typeface="Helvetica Neue"/>
              <a:sym typeface="Helvetica Neue"/>
            </a:endParaRPr>
          </a:p>
        </p:txBody>
      </p:sp>
      <p:grpSp>
        <p:nvGrpSpPr>
          <p:cNvPr id="740" name="Google Shape;740;p20"/>
          <p:cNvGrpSpPr/>
          <p:nvPr/>
        </p:nvGrpSpPr>
        <p:grpSpPr>
          <a:xfrm>
            <a:off x="7402196" y="1899983"/>
            <a:ext cx="2197561" cy="4063449"/>
            <a:chOff x="7402196" y="1899983"/>
            <a:chExt cx="2197561" cy="4063449"/>
          </a:xfrm>
        </p:grpSpPr>
        <p:sp>
          <p:nvSpPr>
            <p:cNvPr id="741" name="Google Shape;741;p20"/>
            <p:cNvSpPr/>
            <p:nvPr/>
          </p:nvSpPr>
          <p:spPr>
            <a:xfrm>
              <a:off x="7402196" y="1899983"/>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20"/>
            <p:cNvSpPr/>
            <p:nvPr/>
          </p:nvSpPr>
          <p:spPr>
            <a:xfrm>
              <a:off x="7407102" y="4602627"/>
              <a:ext cx="2192655" cy="1360805"/>
            </a:xfrm>
            <a:custGeom>
              <a:avLst/>
              <a:gdLst/>
              <a:ahLst/>
              <a:cxnLst/>
              <a:rect l="l" t="t" r="r" b="b"/>
              <a:pathLst>
                <a:path w="2192654" h="1360804" extrusionOk="0">
                  <a:moveTo>
                    <a:pt x="1096136" y="0"/>
                  </a:moveTo>
                  <a:lnTo>
                    <a:pt x="1037921" y="943"/>
                  </a:lnTo>
                  <a:lnTo>
                    <a:pt x="980498" y="3740"/>
                  </a:lnTo>
                  <a:lnTo>
                    <a:pt x="923941" y="8346"/>
                  </a:lnTo>
                  <a:lnTo>
                    <a:pt x="868328" y="14713"/>
                  </a:lnTo>
                  <a:lnTo>
                    <a:pt x="813733" y="22793"/>
                  </a:lnTo>
                  <a:lnTo>
                    <a:pt x="760233" y="32540"/>
                  </a:lnTo>
                  <a:lnTo>
                    <a:pt x="707903" y="43906"/>
                  </a:lnTo>
                  <a:lnTo>
                    <a:pt x="656819" y="56846"/>
                  </a:lnTo>
                  <a:lnTo>
                    <a:pt x="607056" y="71311"/>
                  </a:lnTo>
                  <a:lnTo>
                    <a:pt x="558691" y="87255"/>
                  </a:lnTo>
                  <a:lnTo>
                    <a:pt x="511800" y="104630"/>
                  </a:lnTo>
                  <a:lnTo>
                    <a:pt x="466457" y="123390"/>
                  </a:lnTo>
                  <a:lnTo>
                    <a:pt x="422739" y="143488"/>
                  </a:lnTo>
                  <a:lnTo>
                    <a:pt x="380721" y="164876"/>
                  </a:lnTo>
                  <a:lnTo>
                    <a:pt x="340480" y="187508"/>
                  </a:lnTo>
                  <a:lnTo>
                    <a:pt x="302091" y="211336"/>
                  </a:lnTo>
                  <a:lnTo>
                    <a:pt x="265629" y="236314"/>
                  </a:lnTo>
                  <a:lnTo>
                    <a:pt x="231171" y="262394"/>
                  </a:lnTo>
                  <a:lnTo>
                    <a:pt x="198792" y="289530"/>
                  </a:lnTo>
                  <a:lnTo>
                    <a:pt x="168568" y="317675"/>
                  </a:lnTo>
                  <a:lnTo>
                    <a:pt x="140575" y="346781"/>
                  </a:lnTo>
                  <a:lnTo>
                    <a:pt x="114888" y="376801"/>
                  </a:lnTo>
                  <a:lnTo>
                    <a:pt x="91584" y="407689"/>
                  </a:lnTo>
                  <a:lnTo>
                    <a:pt x="52425" y="471879"/>
                  </a:lnTo>
                  <a:lnTo>
                    <a:pt x="23704" y="538974"/>
                  </a:lnTo>
                  <a:lnTo>
                    <a:pt x="6027" y="608599"/>
                  </a:lnTo>
                  <a:lnTo>
                    <a:pt x="0" y="680377"/>
                  </a:lnTo>
                  <a:lnTo>
                    <a:pt x="1519" y="716511"/>
                  </a:lnTo>
                  <a:lnTo>
                    <a:pt x="13447" y="787260"/>
                  </a:lnTo>
                  <a:lnTo>
                    <a:pt x="36722" y="855667"/>
                  </a:lnTo>
                  <a:lnTo>
                    <a:pt x="70737" y="921356"/>
                  </a:lnTo>
                  <a:lnTo>
                    <a:pt x="114888" y="983952"/>
                  </a:lnTo>
                  <a:lnTo>
                    <a:pt x="140575" y="1013973"/>
                  </a:lnTo>
                  <a:lnTo>
                    <a:pt x="168568" y="1043078"/>
                  </a:lnTo>
                  <a:lnTo>
                    <a:pt x="198792" y="1071223"/>
                  </a:lnTo>
                  <a:lnTo>
                    <a:pt x="231171" y="1098359"/>
                  </a:lnTo>
                  <a:lnTo>
                    <a:pt x="265629" y="1124439"/>
                  </a:lnTo>
                  <a:lnTo>
                    <a:pt x="302091" y="1149417"/>
                  </a:lnTo>
                  <a:lnTo>
                    <a:pt x="340480" y="1173246"/>
                  </a:lnTo>
                  <a:lnTo>
                    <a:pt x="380721" y="1195877"/>
                  </a:lnTo>
                  <a:lnTo>
                    <a:pt x="422739" y="1217266"/>
                  </a:lnTo>
                  <a:lnTo>
                    <a:pt x="466457" y="1237363"/>
                  </a:lnTo>
                  <a:lnTo>
                    <a:pt x="511800" y="1256123"/>
                  </a:lnTo>
                  <a:lnTo>
                    <a:pt x="558691" y="1273499"/>
                  </a:lnTo>
                  <a:lnTo>
                    <a:pt x="607056" y="1289442"/>
                  </a:lnTo>
                  <a:lnTo>
                    <a:pt x="656819" y="1303907"/>
                  </a:lnTo>
                  <a:lnTo>
                    <a:pt x="707903" y="1316847"/>
                  </a:lnTo>
                  <a:lnTo>
                    <a:pt x="760233" y="1328213"/>
                  </a:lnTo>
                  <a:lnTo>
                    <a:pt x="813733" y="1337960"/>
                  </a:lnTo>
                  <a:lnTo>
                    <a:pt x="868328" y="1346041"/>
                  </a:lnTo>
                  <a:lnTo>
                    <a:pt x="923941" y="1352407"/>
                  </a:lnTo>
                  <a:lnTo>
                    <a:pt x="980498" y="1357013"/>
                  </a:lnTo>
                  <a:lnTo>
                    <a:pt x="1037921" y="1359811"/>
                  </a:lnTo>
                  <a:lnTo>
                    <a:pt x="1096136" y="1360754"/>
                  </a:lnTo>
                  <a:lnTo>
                    <a:pt x="1154352" y="1359811"/>
                  </a:lnTo>
                  <a:lnTo>
                    <a:pt x="1211775" y="1357013"/>
                  </a:lnTo>
                  <a:lnTo>
                    <a:pt x="1268332" y="1352407"/>
                  </a:lnTo>
                  <a:lnTo>
                    <a:pt x="1323945" y="1346041"/>
                  </a:lnTo>
                  <a:lnTo>
                    <a:pt x="1378540" y="1337960"/>
                  </a:lnTo>
                  <a:lnTo>
                    <a:pt x="1432040" y="1328213"/>
                  </a:lnTo>
                  <a:lnTo>
                    <a:pt x="1484370" y="1316847"/>
                  </a:lnTo>
                  <a:lnTo>
                    <a:pt x="1535454" y="1303907"/>
                  </a:lnTo>
                  <a:lnTo>
                    <a:pt x="1585217" y="1289442"/>
                  </a:lnTo>
                  <a:lnTo>
                    <a:pt x="1633582" y="1273499"/>
                  </a:lnTo>
                  <a:lnTo>
                    <a:pt x="1680473" y="1256123"/>
                  </a:lnTo>
                  <a:lnTo>
                    <a:pt x="1725816" y="1237363"/>
                  </a:lnTo>
                  <a:lnTo>
                    <a:pt x="1769534" y="1217266"/>
                  </a:lnTo>
                  <a:lnTo>
                    <a:pt x="1811552" y="1195877"/>
                  </a:lnTo>
                  <a:lnTo>
                    <a:pt x="1851793" y="1173246"/>
                  </a:lnTo>
                  <a:lnTo>
                    <a:pt x="1890182" y="1149417"/>
                  </a:lnTo>
                  <a:lnTo>
                    <a:pt x="1926644" y="1124439"/>
                  </a:lnTo>
                  <a:lnTo>
                    <a:pt x="1961102" y="1098359"/>
                  </a:lnTo>
                  <a:lnTo>
                    <a:pt x="1993481" y="1071223"/>
                  </a:lnTo>
                  <a:lnTo>
                    <a:pt x="2023705" y="1043078"/>
                  </a:lnTo>
                  <a:lnTo>
                    <a:pt x="2051698" y="1013973"/>
                  </a:lnTo>
                  <a:lnTo>
                    <a:pt x="2077385" y="983952"/>
                  </a:lnTo>
                  <a:lnTo>
                    <a:pt x="2100689" y="953064"/>
                  </a:lnTo>
                  <a:lnTo>
                    <a:pt x="2139848" y="888875"/>
                  </a:lnTo>
                  <a:lnTo>
                    <a:pt x="2168569" y="821779"/>
                  </a:lnTo>
                  <a:lnTo>
                    <a:pt x="2186246" y="752155"/>
                  </a:lnTo>
                  <a:lnTo>
                    <a:pt x="2192273" y="680377"/>
                  </a:lnTo>
                  <a:lnTo>
                    <a:pt x="2190754" y="644242"/>
                  </a:lnTo>
                  <a:lnTo>
                    <a:pt x="2178826" y="573494"/>
                  </a:lnTo>
                  <a:lnTo>
                    <a:pt x="2155551" y="505087"/>
                  </a:lnTo>
                  <a:lnTo>
                    <a:pt x="2121536" y="439397"/>
                  </a:lnTo>
                  <a:lnTo>
                    <a:pt x="2077385" y="376801"/>
                  </a:lnTo>
                  <a:lnTo>
                    <a:pt x="2051698" y="346781"/>
                  </a:lnTo>
                  <a:lnTo>
                    <a:pt x="2023705" y="317675"/>
                  </a:lnTo>
                  <a:lnTo>
                    <a:pt x="1993481" y="289530"/>
                  </a:lnTo>
                  <a:lnTo>
                    <a:pt x="1961102" y="262394"/>
                  </a:lnTo>
                  <a:lnTo>
                    <a:pt x="1926644" y="236314"/>
                  </a:lnTo>
                  <a:lnTo>
                    <a:pt x="1890182" y="211336"/>
                  </a:lnTo>
                  <a:lnTo>
                    <a:pt x="1851793" y="187508"/>
                  </a:lnTo>
                  <a:lnTo>
                    <a:pt x="1811552" y="164876"/>
                  </a:lnTo>
                  <a:lnTo>
                    <a:pt x="1769534" y="143488"/>
                  </a:lnTo>
                  <a:lnTo>
                    <a:pt x="1725816" y="123390"/>
                  </a:lnTo>
                  <a:lnTo>
                    <a:pt x="1680473" y="104630"/>
                  </a:lnTo>
                  <a:lnTo>
                    <a:pt x="1633582" y="87255"/>
                  </a:lnTo>
                  <a:lnTo>
                    <a:pt x="1585217" y="71311"/>
                  </a:lnTo>
                  <a:lnTo>
                    <a:pt x="1535454" y="56846"/>
                  </a:lnTo>
                  <a:lnTo>
                    <a:pt x="1484370" y="43906"/>
                  </a:lnTo>
                  <a:lnTo>
                    <a:pt x="1432040" y="32540"/>
                  </a:lnTo>
                  <a:lnTo>
                    <a:pt x="1378540" y="22793"/>
                  </a:lnTo>
                  <a:lnTo>
                    <a:pt x="1323945" y="14713"/>
                  </a:lnTo>
                  <a:lnTo>
                    <a:pt x="1268332" y="8346"/>
                  </a:lnTo>
                  <a:lnTo>
                    <a:pt x="1211775" y="3740"/>
                  </a:lnTo>
                  <a:lnTo>
                    <a:pt x="1154352" y="943"/>
                  </a:lnTo>
                  <a:lnTo>
                    <a:pt x="10961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43" name="Google Shape;743;p20"/>
          <p:cNvSpPr txBox="1"/>
          <p:nvPr/>
        </p:nvSpPr>
        <p:spPr>
          <a:xfrm>
            <a:off x="7701094" y="4626246"/>
            <a:ext cx="1593215" cy="1084580"/>
          </a:xfrm>
          <a:prstGeom prst="rect">
            <a:avLst/>
          </a:prstGeom>
          <a:noFill/>
          <a:ln>
            <a:noFill/>
          </a:ln>
        </p:spPr>
        <p:txBody>
          <a:bodyPr spcFirstLastPara="1" wrap="square" lIns="0" tIns="5075" rIns="0" bIns="0" anchor="t" anchorCtr="0">
            <a:spAutoFit/>
          </a:bodyPr>
          <a:lstStyle/>
          <a:p>
            <a:pPr marL="246379" marR="238759" lvl="0" indent="-634" algn="ctr" rtl="0">
              <a:lnSpc>
                <a:spcPct val="102899"/>
              </a:lnSpc>
              <a:spcBef>
                <a:spcPts val="0"/>
              </a:spcBef>
              <a:spcAft>
                <a:spcPts val="0"/>
              </a:spcAft>
              <a:buNone/>
            </a:pPr>
            <a:r>
              <a:rPr lang="en-US" sz="1700" b="1">
                <a:solidFill>
                  <a:srgbClr val="2D5C9E"/>
                </a:solidFill>
                <a:latin typeface="Helvetica Neue"/>
                <a:ea typeface="Helvetica Neue"/>
                <a:cs typeface="Helvetica Neue"/>
                <a:sym typeface="Helvetica Neue"/>
              </a:rPr>
              <a:t>Race  Nationality  Ethnicity</a:t>
            </a:r>
            <a:endParaRPr sz="1700">
              <a:solidFill>
                <a:schemeClr val="dk1"/>
              </a:solidFill>
              <a:latin typeface="Helvetica Neue"/>
              <a:ea typeface="Helvetica Neue"/>
              <a:cs typeface="Helvetica Neue"/>
              <a:sym typeface="Helvetica Neue"/>
            </a:endParaRPr>
          </a:p>
          <a:p>
            <a:pPr marL="0" marR="0" lvl="0" indent="0" algn="ctr" rtl="0">
              <a:lnSpc>
                <a:spcPct val="100000"/>
              </a:lnSpc>
              <a:spcBef>
                <a:spcPts val="60"/>
              </a:spcBef>
              <a:spcAft>
                <a:spcPts val="0"/>
              </a:spcAft>
              <a:buNone/>
            </a:pPr>
            <a:r>
              <a:rPr lang="en-US" sz="1700" b="1">
                <a:solidFill>
                  <a:srgbClr val="2D5C9E"/>
                </a:solidFill>
                <a:latin typeface="Helvetica Neue"/>
                <a:ea typeface="Helvetica Neue"/>
                <a:cs typeface="Helvetica Neue"/>
                <a:sym typeface="Helvetica Neue"/>
              </a:rPr>
              <a:t>Tribal affiliation</a:t>
            </a:r>
            <a:endParaRPr sz="1700">
              <a:solidFill>
                <a:schemeClr val="dk1"/>
              </a:solidFill>
              <a:latin typeface="Helvetica Neue"/>
              <a:ea typeface="Helvetica Neue"/>
              <a:cs typeface="Helvetica Neue"/>
              <a:sym typeface="Helvetica Neue"/>
            </a:endParaRPr>
          </a:p>
        </p:txBody>
      </p:sp>
      <p:grpSp>
        <p:nvGrpSpPr>
          <p:cNvPr id="744" name="Google Shape;744;p20"/>
          <p:cNvGrpSpPr/>
          <p:nvPr/>
        </p:nvGrpSpPr>
        <p:grpSpPr>
          <a:xfrm>
            <a:off x="3243621" y="1875624"/>
            <a:ext cx="6356136" cy="4087808"/>
            <a:chOff x="3243621" y="1875624"/>
            <a:chExt cx="6356136" cy="4087808"/>
          </a:xfrm>
        </p:grpSpPr>
        <p:sp>
          <p:nvSpPr>
            <p:cNvPr id="745" name="Google Shape;745;p20"/>
            <p:cNvSpPr/>
            <p:nvPr/>
          </p:nvSpPr>
          <p:spPr>
            <a:xfrm>
              <a:off x="7407102" y="4602627"/>
              <a:ext cx="2192655" cy="1360805"/>
            </a:xfrm>
            <a:custGeom>
              <a:avLst/>
              <a:gdLst/>
              <a:ahLst/>
              <a:cxnLst/>
              <a:rect l="l" t="t" r="r" b="b"/>
              <a:pathLst>
                <a:path w="2192654" h="1360804" extrusionOk="0">
                  <a:moveTo>
                    <a:pt x="1096136" y="1360754"/>
                  </a:moveTo>
                  <a:lnTo>
                    <a:pt x="1154352" y="1359811"/>
                  </a:lnTo>
                  <a:lnTo>
                    <a:pt x="1211775" y="1357013"/>
                  </a:lnTo>
                  <a:lnTo>
                    <a:pt x="1268332" y="1352407"/>
                  </a:lnTo>
                  <a:lnTo>
                    <a:pt x="1323945" y="1346041"/>
                  </a:lnTo>
                  <a:lnTo>
                    <a:pt x="1378540" y="1337960"/>
                  </a:lnTo>
                  <a:lnTo>
                    <a:pt x="1432040" y="1328213"/>
                  </a:lnTo>
                  <a:lnTo>
                    <a:pt x="1484370" y="1316847"/>
                  </a:lnTo>
                  <a:lnTo>
                    <a:pt x="1535454" y="1303907"/>
                  </a:lnTo>
                  <a:lnTo>
                    <a:pt x="1585217" y="1289442"/>
                  </a:lnTo>
                  <a:lnTo>
                    <a:pt x="1633582" y="1273499"/>
                  </a:lnTo>
                  <a:lnTo>
                    <a:pt x="1680473" y="1256123"/>
                  </a:lnTo>
                  <a:lnTo>
                    <a:pt x="1725816" y="1237363"/>
                  </a:lnTo>
                  <a:lnTo>
                    <a:pt x="1769534" y="1217266"/>
                  </a:lnTo>
                  <a:lnTo>
                    <a:pt x="1811552" y="1195877"/>
                  </a:lnTo>
                  <a:lnTo>
                    <a:pt x="1851793" y="1173246"/>
                  </a:lnTo>
                  <a:lnTo>
                    <a:pt x="1890182" y="1149417"/>
                  </a:lnTo>
                  <a:lnTo>
                    <a:pt x="1926644" y="1124439"/>
                  </a:lnTo>
                  <a:lnTo>
                    <a:pt x="1961102" y="1098359"/>
                  </a:lnTo>
                  <a:lnTo>
                    <a:pt x="1993481" y="1071223"/>
                  </a:lnTo>
                  <a:lnTo>
                    <a:pt x="2023705" y="1043078"/>
                  </a:lnTo>
                  <a:lnTo>
                    <a:pt x="2051698" y="1013973"/>
                  </a:lnTo>
                  <a:lnTo>
                    <a:pt x="2077385" y="983952"/>
                  </a:lnTo>
                  <a:lnTo>
                    <a:pt x="2100689" y="953064"/>
                  </a:lnTo>
                  <a:lnTo>
                    <a:pt x="2139848" y="888875"/>
                  </a:lnTo>
                  <a:lnTo>
                    <a:pt x="2168569" y="821779"/>
                  </a:lnTo>
                  <a:lnTo>
                    <a:pt x="2186246" y="752155"/>
                  </a:lnTo>
                  <a:lnTo>
                    <a:pt x="2192273" y="680377"/>
                  </a:lnTo>
                  <a:lnTo>
                    <a:pt x="2190754" y="644242"/>
                  </a:lnTo>
                  <a:lnTo>
                    <a:pt x="2178826" y="573494"/>
                  </a:lnTo>
                  <a:lnTo>
                    <a:pt x="2155551" y="505087"/>
                  </a:lnTo>
                  <a:lnTo>
                    <a:pt x="2121536" y="439397"/>
                  </a:lnTo>
                  <a:lnTo>
                    <a:pt x="2077385" y="376801"/>
                  </a:lnTo>
                  <a:lnTo>
                    <a:pt x="2051698" y="346781"/>
                  </a:lnTo>
                  <a:lnTo>
                    <a:pt x="2023705" y="317675"/>
                  </a:lnTo>
                  <a:lnTo>
                    <a:pt x="1993481" y="289530"/>
                  </a:lnTo>
                  <a:lnTo>
                    <a:pt x="1961102" y="262394"/>
                  </a:lnTo>
                  <a:lnTo>
                    <a:pt x="1926644" y="236314"/>
                  </a:lnTo>
                  <a:lnTo>
                    <a:pt x="1890182" y="211336"/>
                  </a:lnTo>
                  <a:lnTo>
                    <a:pt x="1851793" y="187508"/>
                  </a:lnTo>
                  <a:lnTo>
                    <a:pt x="1811552" y="164876"/>
                  </a:lnTo>
                  <a:lnTo>
                    <a:pt x="1769534" y="143488"/>
                  </a:lnTo>
                  <a:lnTo>
                    <a:pt x="1725816" y="123390"/>
                  </a:lnTo>
                  <a:lnTo>
                    <a:pt x="1680473" y="104630"/>
                  </a:lnTo>
                  <a:lnTo>
                    <a:pt x="1633582" y="87255"/>
                  </a:lnTo>
                  <a:lnTo>
                    <a:pt x="1585217" y="71311"/>
                  </a:lnTo>
                  <a:lnTo>
                    <a:pt x="1535454" y="56846"/>
                  </a:lnTo>
                  <a:lnTo>
                    <a:pt x="1484370" y="43906"/>
                  </a:lnTo>
                  <a:lnTo>
                    <a:pt x="1432040" y="32540"/>
                  </a:lnTo>
                  <a:lnTo>
                    <a:pt x="1378540" y="22793"/>
                  </a:lnTo>
                  <a:lnTo>
                    <a:pt x="1323945" y="14713"/>
                  </a:lnTo>
                  <a:lnTo>
                    <a:pt x="1268332" y="8346"/>
                  </a:lnTo>
                  <a:lnTo>
                    <a:pt x="1211775" y="3740"/>
                  </a:lnTo>
                  <a:lnTo>
                    <a:pt x="1154352" y="943"/>
                  </a:lnTo>
                  <a:lnTo>
                    <a:pt x="1096136" y="0"/>
                  </a:lnTo>
                  <a:lnTo>
                    <a:pt x="1037921" y="943"/>
                  </a:lnTo>
                  <a:lnTo>
                    <a:pt x="980498" y="3740"/>
                  </a:lnTo>
                  <a:lnTo>
                    <a:pt x="923941" y="8346"/>
                  </a:lnTo>
                  <a:lnTo>
                    <a:pt x="868328" y="14713"/>
                  </a:lnTo>
                  <a:lnTo>
                    <a:pt x="813733" y="22793"/>
                  </a:lnTo>
                  <a:lnTo>
                    <a:pt x="760233" y="32540"/>
                  </a:lnTo>
                  <a:lnTo>
                    <a:pt x="707903" y="43906"/>
                  </a:lnTo>
                  <a:lnTo>
                    <a:pt x="656819" y="56846"/>
                  </a:lnTo>
                  <a:lnTo>
                    <a:pt x="607056" y="71311"/>
                  </a:lnTo>
                  <a:lnTo>
                    <a:pt x="558691" y="87255"/>
                  </a:lnTo>
                  <a:lnTo>
                    <a:pt x="511800" y="104630"/>
                  </a:lnTo>
                  <a:lnTo>
                    <a:pt x="466457" y="123390"/>
                  </a:lnTo>
                  <a:lnTo>
                    <a:pt x="422739" y="143488"/>
                  </a:lnTo>
                  <a:lnTo>
                    <a:pt x="380721" y="164876"/>
                  </a:lnTo>
                  <a:lnTo>
                    <a:pt x="340480" y="187508"/>
                  </a:lnTo>
                  <a:lnTo>
                    <a:pt x="302091" y="211336"/>
                  </a:lnTo>
                  <a:lnTo>
                    <a:pt x="265629" y="236314"/>
                  </a:lnTo>
                  <a:lnTo>
                    <a:pt x="231171" y="262394"/>
                  </a:lnTo>
                  <a:lnTo>
                    <a:pt x="198792" y="289530"/>
                  </a:lnTo>
                  <a:lnTo>
                    <a:pt x="168568" y="317675"/>
                  </a:lnTo>
                  <a:lnTo>
                    <a:pt x="140575" y="346781"/>
                  </a:lnTo>
                  <a:lnTo>
                    <a:pt x="114888" y="376801"/>
                  </a:lnTo>
                  <a:lnTo>
                    <a:pt x="91584" y="407689"/>
                  </a:lnTo>
                  <a:lnTo>
                    <a:pt x="52425" y="471879"/>
                  </a:lnTo>
                  <a:lnTo>
                    <a:pt x="23704" y="538974"/>
                  </a:lnTo>
                  <a:lnTo>
                    <a:pt x="6027" y="608599"/>
                  </a:lnTo>
                  <a:lnTo>
                    <a:pt x="0" y="680377"/>
                  </a:lnTo>
                  <a:lnTo>
                    <a:pt x="1519" y="716511"/>
                  </a:lnTo>
                  <a:lnTo>
                    <a:pt x="13447" y="787260"/>
                  </a:lnTo>
                  <a:lnTo>
                    <a:pt x="36722" y="855667"/>
                  </a:lnTo>
                  <a:lnTo>
                    <a:pt x="70737" y="921356"/>
                  </a:lnTo>
                  <a:lnTo>
                    <a:pt x="114888" y="983952"/>
                  </a:lnTo>
                  <a:lnTo>
                    <a:pt x="140575" y="1013973"/>
                  </a:lnTo>
                  <a:lnTo>
                    <a:pt x="168568" y="1043078"/>
                  </a:lnTo>
                  <a:lnTo>
                    <a:pt x="198792" y="1071223"/>
                  </a:lnTo>
                  <a:lnTo>
                    <a:pt x="231171" y="1098359"/>
                  </a:lnTo>
                  <a:lnTo>
                    <a:pt x="265629" y="1124439"/>
                  </a:lnTo>
                  <a:lnTo>
                    <a:pt x="302091" y="1149417"/>
                  </a:lnTo>
                  <a:lnTo>
                    <a:pt x="340480" y="1173246"/>
                  </a:lnTo>
                  <a:lnTo>
                    <a:pt x="380721" y="1195877"/>
                  </a:lnTo>
                  <a:lnTo>
                    <a:pt x="422739" y="1217266"/>
                  </a:lnTo>
                  <a:lnTo>
                    <a:pt x="466457" y="1237363"/>
                  </a:lnTo>
                  <a:lnTo>
                    <a:pt x="511800" y="1256123"/>
                  </a:lnTo>
                  <a:lnTo>
                    <a:pt x="558691" y="1273499"/>
                  </a:lnTo>
                  <a:lnTo>
                    <a:pt x="607056" y="1289442"/>
                  </a:lnTo>
                  <a:lnTo>
                    <a:pt x="656819" y="1303907"/>
                  </a:lnTo>
                  <a:lnTo>
                    <a:pt x="707903" y="1316847"/>
                  </a:lnTo>
                  <a:lnTo>
                    <a:pt x="760233" y="1328213"/>
                  </a:lnTo>
                  <a:lnTo>
                    <a:pt x="813733" y="1337960"/>
                  </a:lnTo>
                  <a:lnTo>
                    <a:pt x="868328" y="1346041"/>
                  </a:lnTo>
                  <a:lnTo>
                    <a:pt x="923941" y="1352407"/>
                  </a:lnTo>
                  <a:lnTo>
                    <a:pt x="980498" y="1357013"/>
                  </a:lnTo>
                  <a:lnTo>
                    <a:pt x="1037921" y="1359811"/>
                  </a:lnTo>
                  <a:lnTo>
                    <a:pt x="1096136"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20"/>
            <p:cNvSpPr/>
            <p:nvPr/>
          </p:nvSpPr>
          <p:spPr>
            <a:xfrm>
              <a:off x="3243621" y="1875624"/>
              <a:ext cx="1793239" cy="1360805"/>
            </a:xfrm>
            <a:custGeom>
              <a:avLst/>
              <a:gdLst/>
              <a:ahLst/>
              <a:cxnLst/>
              <a:rect l="l" t="t" r="r" b="b"/>
              <a:pathLst>
                <a:path w="1793239" h="1360805"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47" name="Google Shape;747;p20"/>
          <p:cNvSpPr txBox="1"/>
          <p:nvPr/>
        </p:nvSpPr>
        <p:spPr>
          <a:xfrm>
            <a:off x="3346508" y="2299294"/>
            <a:ext cx="1568450" cy="551180"/>
          </a:xfrm>
          <a:prstGeom prst="rect">
            <a:avLst/>
          </a:prstGeom>
          <a:noFill/>
          <a:ln>
            <a:noFill/>
          </a:ln>
        </p:spPr>
        <p:txBody>
          <a:bodyPr spcFirstLastPara="1" wrap="square" lIns="0" tIns="5075" rIns="0" bIns="0" anchor="t" anchorCtr="0">
            <a:spAutoFit/>
          </a:bodyPr>
          <a:lstStyle/>
          <a:p>
            <a:pPr marL="12700" marR="5080" lvl="0" indent="289560" algn="l" rtl="0">
              <a:lnSpc>
                <a:spcPct val="102899"/>
              </a:lnSpc>
              <a:spcBef>
                <a:spcPts val="0"/>
              </a:spcBef>
              <a:spcAft>
                <a:spcPts val="0"/>
              </a:spcAft>
              <a:buNone/>
            </a:pPr>
            <a:r>
              <a:rPr lang="en-US" sz="1700" b="1">
                <a:solidFill>
                  <a:srgbClr val="2D5C9E"/>
                </a:solidFill>
                <a:latin typeface="Helvetica Neue"/>
                <a:ea typeface="Helvetica Neue"/>
                <a:cs typeface="Helvetica Neue"/>
                <a:sym typeface="Helvetica Neue"/>
              </a:rPr>
              <a:t>Gender &amp;  gender identity</a:t>
            </a:r>
            <a:endParaRPr sz="1700">
              <a:solidFill>
                <a:schemeClr val="dk1"/>
              </a:solidFill>
              <a:latin typeface="Helvetica Neue"/>
              <a:ea typeface="Helvetica Neue"/>
              <a:cs typeface="Helvetica Neue"/>
              <a:sym typeface="Helvetica Neue"/>
            </a:endParaRPr>
          </a:p>
        </p:txBody>
      </p:sp>
      <p:grpSp>
        <p:nvGrpSpPr>
          <p:cNvPr id="748" name="Google Shape;748;p20"/>
          <p:cNvGrpSpPr/>
          <p:nvPr/>
        </p:nvGrpSpPr>
        <p:grpSpPr>
          <a:xfrm>
            <a:off x="1236621" y="1875624"/>
            <a:ext cx="8584766" cy="3505543"/>
            <a:chOff x="1236621" y="1875624"/>
            <a:chExt cx="8584766" cy="3505543"/>
          </a:xfrm>
        </p:grpSpPr>
        <p:sp>
          <p:nvSpPr>
            <p:cNvPr id="749" name="Google Shape;749;p20"/>
            <p:cNvSpPr/>
            <p:nvPr/>
          </p:nvSpPr>
          <p:spPr>
            <a:xfrm>
              <a:off x="3243621" y="1875624"/>
              <a:ext cx="1793239" cy="1360805"/>
            </a:xfrm>
            <a:custGeom>
              <a:avLst/>
              <a:gdLst/>
              <a:ahLst/>
              <a:cxnLst/>
              <a:rect l="l" t="t" r="r" b="b"/>
              <a:pathLst>
                <a:path w="1793239" h="1360805"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20"/>
            <p:cNvSpPr/>
            <p:nvPr/>
          </p:nvSpPr>
          <p:spPr>
            <a:xfrm>
              <a:off x="2722087" y="3179671"/>
              <a:ext cx="7099300" cy="1428750"/>
            </a:xfrm>
            <a:custGeom>
              <a:avLst/>
              <a:gdLst/>
              <a:ahLst/>
              <a:cxnLst/>
              <a:rect l="l" t="t" r="r" b="b"/>
              <a:pathLst>
                <a:path w="7099300" h="1428750" extrusionOk="0">
                  <a:moveTo>
                    <a:pt x="0" y="1428394"/>
                  </a:moveTo>
                  <a:lnTo>
                    <a:pt x="709883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20"/>
            <p:cNvSpPr/>
            <p:nvPr/>
          </p:nvSpPr>
          <p:spPr>
            <a:xfrm>
              <a:off x="1236621" y="4020362"/>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52" name="Google Shape;752;p20"/>
          <p:cNvSpPr txBox="1"/>
          <p:nvPr/>
        </p:nvSpPr>
        <p:spPr>
          <a:xfrm>
            <a:off x="1909150" y="4577382"/>
            <a:ext cx="429259"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Age</a:t>
            </a:r>
            <a:endParaRPr sz="1700">
              <a:solidFill>
                <a:schemeClr val="dk1"/>
              </a:solidFill>
              <a:latin typeface="Helvetica Neue"/>
              <a:ea typeface="Helvetica Neue"/>
              <a:cs typeface="Helvetica Neue"/>
              <a:sym typeface="Helvetica Neue"/>
            </a:endParaRPr>
          </a:p>
        </p:txBody>
      </p:sp>
      <p:grpSp>
        <p:nvGrpSpPr>
          <p:cNvPr id="753" name="Google Shape;753;p20"/>
          <p:cNvGrpSpPr/>
          <p:nvPr/>
        </p:nvGrpSpPr>
        <p:grpSpPr>
          <a:xfrm>
            <a:off x="1236621" y="2406631"/>
            <a:ext cx="9988888" cy="2974536"/>
            <a:chOff x="1236621" y="2406631"/>
            <a:chExt cx="9988888" cy="2974536"/>
          </a:xfrm>
        </p:grpSpPr>
        <p:sp>
          <p:nvSpPr>
            <p:cNvPr id="754" name="Google Shape;754;p20"/>
            <p:cNvSpPr/>
            <p:nvPr/>
          </p:nvSpPr>
          <p:spPr>
            <a:xfrm>
              <a:off x="1236621" y="4020362"/>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20"/>
            <p:cNvSpPr/>
            <p:nvPr/>
          </p:nvSpPr>
          <p:spPr>
            <a:xfrm>
              <a:off x="9432270" y="2406631"/>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56" name="Google Shape;756;p20"/>
          <p:cNvSpPr txBox="1"/>
          <p:nvPr/>
        </p:nvSpPr>
        <p:spPr>
          <a:xfrm>
            <a:off x="9972888" y="2963650"/>
            <a:ext cx="69342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Health</a:t>
            </a:r>
            <a:endParaRPr sz="1700">
              <a:solidFill>
                <a:schemeClr val="dk1"/>
              </a:solidFill>
              <a:latin typeface="Helvetica Neue"/>
              <a:ea typeface="Helvetica Neue"/>
              <a:cs typeface="Helvetica Neue"/>
              <a:sym typeface="Helvetica Neue"/>
            </a:endParaRPr>
          </a:p>
        </p:txBody>
      </p:sp>
      <p:grpSp>
        <p:nvGrpSpPr>
          <p:cNvPr id="757" name="Google Shape;757;p20"/>
          <p:cNvGrpSpPr/>
          <p:nvPr/>
        </p:nvGrpSpPr>
        <p:grpSpPr>
          <a:xfrm>
            <a:off x="1164621" y="2391624"/>
            <a:ext cx="10060888" cy="2126543"/>
            <a:chOff x="1164621" y="2391624"/>
            <a:chExt cx="10060888" cy="2126543"/>
          </a:xfrm>
        </p:grpSpPr>
        <p:sp>
          <p:nvSpPr>
            <p:cNvPr id="758" name="Google Shape;758;p20"/>
            <p:cNvSpPr/>
            <p:nvPr/>
          </p:nvSpPr>
          <p:spPr>
            <a:xfrm>
              <a:off x="9432270" y="2406630"/>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20"/>
            <p:cNvSpPr/>
            <p:nvPr/>
          </p:nvSpPr>
          <p:spPr>
            <a:xfrm>
              <a:off x="2703816" y="3272932"/>
              <a:ext cx="7138034" cy="1245235"/>
            </a:xfrm>
            <a:custGeom>
              <a:avLst/>
              <a:gdLst/>
              <a:ahLst/>
              <a:cxnLst/>
              <a:rect l="l" t="t" r="r" b="b"/>
              <a:pathLst>
                <a:path w="7138034" h="1245235" extrusionOk="0">
                  <a:moveTo>
                    <a:pt x="7137654" y="1244968"/>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20"/>
            <p:cNvSpPr/>
            <p:nvPr/>
          </p:nvSpPr>
          <p:spPr>
            <a:xfrm>
              <a:off x="1164621" y="2391624"/>
              <a:ext cx="1793239" cy="1360805"/>
            </a:xfrm>
            <a:custGeom>
              <a:avLst/>
              <a:gdLst/>
              <a:ahLst/>
              <a:cxnLst/>
              <a:rect l="l" t="t" r="r" b="b"/>
              <a:pathLst>
                <a:path w="1793239"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61" name="Google Shape;761;p20"/>
          <p:cNvSpPr txBox="1"/>
          <p:nvPr/>
        </p:nvSpPr>
        <p:spPr>
          <a:xfrm>
            <a:off x="1481463" y="2815294"/>
            <a:ext cx="1141095" cy="551180"/>
          </a:xfrm>
          <a:prstGeom prst="rect">
            <a:avLst/>
          </a:prstGeom>
          <a:noFill/>
          <a:ln>
            <a:noFill/>
          </a:ln>
        </p:spPr>
        <p:txBody>
          <a:bodyPr spcFirstLastPara="1" wrap="square" lIns="0" tIns="5075" rIns="0" bIns="0" anchor="t" anchorCtr="0">
            <a:spAutoFit/>
          </a:bodyPr>
          <a:lstStyle/>
          <a:p>
            <a:pPr marL="12700" marR="5080" lvl="0" indent="213359" algn="l" rtl="0">
              <a:lnSpc>
                <a:spcPct val="102899"/>
              </a:lnSpc>
              <a:spcBef>
                <a:spcPts val="0"/>
              </a:spcBef>
              <a:spcAft>
                <a:spcPts val="0"/>
              </a:spcAft>
              <a:buNone/>
            </a:pPr>
            <a:r>
              <a:rPr lang="en-US" sz="1700" b="1">
                <a:solidFill>
                  <a:srgbClr val="2D5C9E"/>
                </a:solidFill>
                <a:latin typeface="Helvetica Neue"/>
                <a:ea typeface="Helvetica Neue"/>
                <a:cs typeface="Helvetica Neue"/>
                <a:sym typeface="Helvetica Neue"/>
              </a:rPr>
              <a:t>Sexual  orientation</a:t>
            </a:r>
            <a:endParaRPr sz="1700">
              <a:solidFill>
                <a:schemeClr val="dk1"/>
              </a:solidFill>
              <a:latin typeface="Helvetica Neue"/>
              <a:ea typeface="Helvetica Neue"/>
              <a:cs typeface="Helvetica Neue"/>
              <a:sym typeface="Helvetica Neue"/>
            </a:endParaRPr>
          </a:p>
        </p:txBody>
      </p:sp>
      <p:grpSp>
        <p:nvGrpSpPr>
          <p:cNvPr id="762" name="Google Shape;762;p20"/>
          <p:cNvGrpSpPr/>
          <p:nvPr/>
        </p:nvGrpSpPr>
        <p:grpSpPr>
          <a:xfrm>
            <a:off x="1164621" y="2391624"/>
            <a:ext cx="10402776" cy="2959803"/>
            <a:chOff x="1164621" y="2391624"/>
            <a:chExt cx="10402776" cy="2959803"/>
          </a:xfrm>
        </p:grpSpPr>
        <p:sp>
          <p:nvSpPr>
            <p:cNvPr id="763" name="Google Shape;763;p20"/>
            <p:cNvSpPr/>
            <p:nvPr/>
          </p:nvSpPr>
          <p:spPr>
            <a:xfrm>
              <a:off x="1164621" y="2391624"/>
              <a:ext cx="1793239" cy="1360805"/>
            </a:xfrm>
            <a:custGeom>
              <a:avLst/>
              <a:gdLst/>
              <a:ahLst/>
              <a:cxnLst/>
              <a:rect l="l" t="t" r="r" b="b"/>
              <a:pathLst>
                <a:path w="1793239"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20"/>
            <p:cNvSpPr/>
            <p:nvPr/>
          </p:nvSpPr>
          <p:spPr>
            <a:xfrm>
              <a:off x="9774158" y="3990622"/>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65" name="Google Shape;765;p20"/>
          <p:cNvSpPr txBox="1"/>
          <p:nvPr/>
        </p:nvSpPr>
        <p:spPr>
          <a:xfrm>
            <a:off x="10133098" y="4414291"/>
            <a:ext cx="1056640" cy="551180"/>
          </a:xfrm>
          <a:prstGeom prst="rect">
            <a:avLst/>
          </a:prstGeom>
          <a:noFill/>
          <a:ln>
            <a:noFill/>
          </a:ln>
        </p:spPr>
        <p:txBody>
          <a:bodyPr spcFirstLastPara="1" wrap="square" lIns="0" tIns="5075" rIns="0" bIns="0" anchor="t" anchorCtr="0">
            <a:spAutoFit/>
          </a:bodyPr>
          <a:lstStyle/>
          <a:p>
            <a:pPr marL="210184" marR="5080" lvl="0" indent="-198120" algn="l" rtl="0">
              <a:lnSpc>
                <a:spcPct val="102899"/>
              </a:lnSpc>
              <a:spcBef>
                <a:spcPts val="0"/>
              </a:spcBef>
              <a:spcAft>
                <a:spcPts val="0"/>
              </a:spcAft>
              <a:buNone/>
            </a:pPr>
            <a:r>
              <a:rPr lang="en-US" sz="1700" b="1">
                <a:solidFill>
                  <a:srgbClr val="2D5C9E"/>
                </a:solidFill>
                <a:latin typeface="Helvetica Neue"/>
                <a:ea typeface="Helvetica Neue"/>
                <a:cs typeface="Helvetica Neue"/>
                <a:sym typeface="Helvetica Neue"/>
              </a:rPr>
              <a:t>Economic  status</a:t>
            </a:r>
            <a:endParaRPr sz="1700">
              <a:solidFill>
                <a:schemeClr val="dk1"/>
              </a:solidFill>
              <a:latin typeface="Helvetica Neue"/>
              <a:ea typeface="Helvetica Neue"/>
              <a:cs typeface="Helvetica Neue"/>
              <a:sym typeface="Helvetica Neue"/>
            </a:endParaRPr>
          </a:p>
        </p:txBody>
      </p:sp>
      <p:grpSp>
        <p:nvGrpSpPr>
          <p:cNvPr id="766" name="Google Shape;766;p20"/>
          <p:cNvGrpSpPr/>
          <p:nvPr/>
        </p:nvGrpSpPr>
        <p:grpSpPr>
          <a:xfrm>
            <a:off x="5372112" y="1721306"/>
            <a:ext cx="6195285" cy="3630120"/>
            <a:chOff x="5372112" y="1721306"/>
            <a:chExt cx="6195285" cy="3630120"/>
          </a:xfrm>
        </p:grpSpPr>
        <p:sp>
          <p:nvSpPr>
            <p:cNvPr id="767" name="Google Shape;767;p20"/>
            <p:cNvSpPr/>
            <p:nvPr/>
          </p:nvSpPr>
          <p:spPr>
            <a:xfrm>
              <a:off x="9774158" y="3990621"/>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20"/>
            <p:cNvSpPr/>
            <p:nvPr/>
          </p:nvSpPr>
          <p:spPr>
            <a:xfrm>
              <a:off x="5372112" y="1721306"/>
              <a:ext cx="1793239" cy="2311400"/>
            </a:xfrm>
            <a:custGeom>
              <a:avLst/>
              <a:gdLst/>
              <a:ahLst/>
              <a:cxnLst/>
              <a:rect l="l" t="t" r="r" b="b"/>
              <a:pathLst>
                <a:path w="1793240" h="2311400" extrusionOk="0">
                  <a:moveTo>
                    <a:pt x="1053871" y="2148700"/>
                  </a:moveTo>
                  <a:lnTo>
                    <a:pt x="1048080" y="2105583"/>
                  </a:lnTo>
                  <a:lnTo>
                    <a:pt x="1031735" y="2066823"/>
                  </a:lnTo>
                  <a:lnTo>
                    <a:pt x="1006373" y="2033993"/>
                  </a:lnTo>
                  <a:lnTo>
                    <a:pt x="973543" y="2008632"/>
                  </a:lnTo>
                  <a:lnTo>
                    <a:pt x="934796" y="1992274"/>
                  </a:lnTo>
                  <a:lnTo>
                    <a:pt x="891667" y="1986483"/>
                  </a:lnTo>
                  <a:lnTo>
                    <a:pt x="848550" y="1992274"/>
                  </a:lnTo>
                  <a:lnTo>
                    <a:pt x="809802" y="2008632"/>
                  </a:lnTo>
                  <a:lnTo>
                    <a:pt x="776973" y="2033993"/>
                  </a:lnTo>
                  <a:lnTo>
                    <a:pt x="751611" y="2066823"/>
                  </a:lnTo>
                  <a:lnTo>
                    <a:pt x="735266" y="2105583"/>
                  </a:lnTo>
                  <a:lnTo>
                    <a:pt x="729462" y="2148700"/>
                  </a:lnTo>
                  <a:lnTo>
                    <a:pt x="735266" y="2191816"/>
                  </a:lnTo>
                  <a:lnTo>
                    <a:pt x="751611" y="2230564"/>
                  </a:lnTo>
                  <a:lnTo>
                    <a:pt x="776973" y="2263394"/>
                  </a:lnTo>
                  <a:lnTo>
                    <a:pt x="809802" y="2288756"/>
                  </a:lnTo>
                  <a:lnTo>
                    <a:pt x="848550" y="2305113"/>
                  </a:lnTo>
                  <a:lnTo>
                    <a:pt x="891667" y="2310904"/>
                  </a:lnTo>
                  <a:lnTo>
                    <a:pt x="934796" y="2305113"/>
                  </a:lnTo>
                  <a:lnTo>
                    <a:pt x="973543" y="2288756"/>
                  </a:lnTo>
                  <a:lnTo>
                    <a:pt x="1006373" y="2263394"/>
                  </a:lnTo>
                  <a:lnTo>
                    <a:pt x="1031735" y="2230564"/>
                  </a:lnTo>
                  <a:lnTo>
                    <a:pt x="1048080" y="2191816"/>
                  </a:lnTo>
                  <a:lnTo>
                    <a:pt x="1053871" y="2148700"/>
                  </a:lnTo>
                  <a:close/>
                </a:path>
                <a:path w="1793240" h="2311400" extrusionOk="0">
                  <a:moveTo>
                    <a:pt x="1792757" y="680377"/>
                  </a:moveTo>
                  <a:lnTo>
                    <a:pt x="1791119" y="638937"/>
                  </a:lnTo>
                  <a:lnTo>
                    <a:pt x="1786280" y="598144"/>
                  </a:lnTo>
                  <a:lnTo>
                    <a:pt x="1778317" y="558076"/>
                  </a:lnTo>
                  <a:lnTo>
                    <a:pt x="1767332" y="518820"/>
                  </a:lnTo>
                  <a:lnTo>
                    <a:pt x="1753425" y="480428"/>
                  </a:lnTo>
                  <a:lnTo>
                    <a:pt x="1736674" y="442976"/>
                  </a:lnTo>
                  <a:lnTo>
                    <a:pt x="1717192" y="406527"/>
                  </a:lnTo>
                  <a:lnTo>
                    <a:pt x="1695056" y="371182"/>
                  </a:lnTo>
                  <a:lnTo>
                    <a:pt x="1670380" y="336981"/>
                  </a:lnTo>
                  <a:lnTo>
                    <a:pt x="1643227" y="303999"/>
                  </a:lnTo>
                  <a:lnTo>
                    <a:pt x="1613725" y="272326"/>
                  </a:lnTo>
                  <a:lnTo>
                    <a:pt x="1581937" y="242023"/>
                  </a:lnTo>
                  <a:lnTo>
                    <a:pt x="1547977" y="213144"/>
                  </a:lnTo>
                  <a:lnTo>
                    <a:pt x="1511935" y="185788"/>
                  </a:lnTo>
                  <a:lnTo>
                    <a:pt x="1473911" y="160020"/>
                  </a:lnTo>
                  <a:lnTo>
                    <a:pt x="1433969" y="135890"/>
                  </a:lnTo>
                  <a:lnTo>
                    <a:pt x="1392237" y="113499"/>
                  </a:lnTo>
                  <a:lnTo>
                    <a:pt x="1348803" y="92887"/>
                  </a:lnTo>
                  <a:lnTo>
                    <a:pt x="1303743" y="74155"/>
                  </a:lnTo>
                  <a:lnTo>
                    <a:pt x="1257160" y="57353"/>
                  </a:lnTo>
                  <a:lnTo>
                    <a:pt x="1209154" y="42570"/>
                  </a:lnTo>
                  <a:lnTo>
                    <a:pt x="1159814" y="29857"/>
                  </a:lnTo>
                  <a:lnTo>
                    <a:pt x="1109230" y="19304"/>
                  </a:lnTo>
                  <a:lnTo>
                    <a:pt x="1057503" y="10960"/>
                  </a:lnTo>
                  <a:lnTo>
                    <a:pt x="1004722" y="4914"/>
                  </a:lnTo>
                  <a:lnTo>
                    <a:pt x="950988" y="1244"/>
                  </a:lnTo>
                  <a:lnTo>
                    <a:pt x="896378" y="0"/>
                  </a:lnTo>
                  <a:lnTo>
                    <a:pt x="841768" y="1244"/>
                  </a:lnTo>
                  <a:lnTo>
                    <a:pt x="788035" y="4914"/>
                  </a:lnTo>
                  <a:lnTo>
                    <a:pt x="735253" y="10960"/>
                  </a:lnTo>
                  <a:lnTo>
                    <a:pt x="683526" y="19304"/>
                  </a:lnTo>
                  <a:lnTo>
                    <a:pt x="632942" y="29857"/>
                  </a:lnTo>
                  <a:lnTo>
                    <a:pt x="583603" y="42570"/>
                  </a:lnTo>
                  <a:lnTo>
                    <a:pt x="535597" y="57353"/>
                  </a:lnTo>
                  <a:lnTo>
                    <a:pt x="489013" y="74155"/>
                  </a:lnTo>
                  <a:lnTo>
                    <a:pt x="443953" y="92887"/>
                  </a:lnTo>
                  <a:lnTo>
                    <a:pt x="400519" y="113499"/>
                  </a:lnTo>
                  <a:lnTo>
                    <a:pt x="358787" y="135890"/>
                  </a:lnTo>
                  <a:lnTo>
                    <a:pt x="318858" y="160020"/>
                  </a:lnTo>
                  <a:lnTo>
                    <a:pt x="280822" y="185788"/>
                  </a:lnTo>
                  <a:lnTo>
                    <a:pt x="244779" y="213144"/>
                  </a:lnTo>
                  <a:lnTo>
                    <a:pt x="210820" y="242023"/>
                  </a:lnTo>
                  <a:lnTo>
                    <a:pt x="179031" y="272326"/>
                  </a:lnTo>
                  <a:lnTo>
                    <a:pt x="149529" y="303999"/>
                  </a:lnTo>
                  <a:lnTo>
                    <a:pt x="122377" y="336981"/>
                  </a:lnTo>
                  <a:lnTo>
                    <a:pt x="97701" y="371182"/>
                  </a:lnTo>
                  <a:lnTo>
                    <a:pt x="75565" y="406527"/>
                  </a:lnTo>
                  <a:lnTo>
                    <a:pt x="56083" y="442976"/>
                  </a:lnTo>
                  <a:lnTo>
                    <a:pt x="39331" y="480428"/>
                  </a:lnTo>
                  <a:lnTo>
                    <a:pt x="25425" y="518820"/>
                  </a:lnTo>
                  <a:lnTo>
                    <a:pt x="14439" y="558076"/>
                  </a:lnTo>
                  <a:lnTo>
                    <a:pt x="6477" y="598144"/>
                  </a:lnTo>
                  <a:lnTo>
                    <a:pt x="1638" y="638937"/>
                  </a:lnTo>
                  <a:lnTo>
                    <a:pt x="0" y="680377"/>
                  </a:lnTo>
                  <a:lnTo>
                    <a:pt x="1638" y="721829"/>
                  </a:lnTo>
                  <a:lnTo>
                    <a:pt x="6477" y="762622"/>
                  </a:lnTo>
                  <a:lnTo>
                    <a:pt x="14439" y="802678"/>
                  </a:lnTo>
                  <a:lnTo>
                    <a:pt x="25425" y="841946"/>
                  </a:lnTo>
                  <a:lnTo>
                    <a:pt x="39331" y="880338"/>
                  </a:lnTo>
                  <a:lnTo>
                    <a:pt x="56083" y="917790"/>
                  </a:lnTo>
                  <a:lnTo>
                    <a:pt x="75565" y="954227"/>
                  </a:lnTo>
                  <a:lnTo>
                    <a:pt x="97701" y="989584"/>
                  </a:lnTo>
                  <a:lnTo>
                    <a:pt x="122377" y="1023785"/>
                  </a:lnTo>
                  <a:lnTo>
                    <a:pt x="149529" y="1056754"/>
                  </a:lnTo>
                  <a:lnTo>
                    <a:pt x="179031" y="1088428"/>
                  </a:lnTo>
                  <a:lnTo>
                    <a:pt x="210820" y="1118743"/>
                  </a:lnTo>
                  <a:lnTo>
                    <a:pt x="244779" y="1147610"/>
                  </a:lnTo>
                  <a:lnTo>
                    <a:pt x="280822" y="1174965"/>
                  </a:lnTo>
                  <a:lnTo>
                    <a:pt x="318858" y="1200746"/>
                  </a:lnTo>
                  <a:lnTo>
                    <a:pt x="358787" y="1224864"/>
                  </a:lnTo>
                  <a:lnTo>
                    <a:pt x="400519" y="1247267"/>
                  </a:lnTo>
                  <a:lnTo>
                    <a:pt x="443953" y="1267866"/>
                  </a:lnTo>
                  <a:lnTo>
                    <a:pt x="489013" y="1286598"/>
                  </a:lnTo>
                  <a:lnTo>
                    <a:pt x="535597" y="1303401"/>
                  </a:lnTo>
                  <a:lnTo>
                    <a:pt x="583603" y="1318183"/>
                  </a:lnTo>
                  <a:lnTo>
                    <a:pt x="632942" y="1330896"/>
                  </a:lnTo>
                  <a:lnTo>
                    <a:pt x="683526" y="1341462"/>
                  </a:lnTo>
                  <a:lnTo>
                    <a:pt x="735253" y="1349794"/>
                  </a:lnTo>
                  <a:lnTo>
                    <a:pt x="788035" y="1355839"/>
                  </a:lnTo>
                  <a:lnTo>
                    <a:pt x="841768" y="1359509"/>
                  </a:lnTo>
                  <a:lnTo>
                    <a:pt x="896378" y="1360754"/>
                  </a:lnTo>
                  <a:lnTo>
                    <a:pt x="950988" y="1359509"/>
                  </a:lnTo>
                  <a:lnTo>
                    <a:pt x="1004722" y="1355839"/>
                  </a:lnTo>
                  <a:lnTo>
                    <a:pt x="1057503" y="1349794"/>
                  </a:lnTo>
                  <a:lnTo>
                    <a:pt x="1109230" y="1341462"/>
                  </a:lnTo>
                  <a:lnTo>
                    <a:pt x="1159814" y="1330896"/>
                  </a:lnTo>
                  <a:lnTo>
                    <a:pt x="1209154" y="1318183"/>
                  </a:lnTo>
                  <a:lnTo>
                    <a:pt x="1257160" y="1303401"/>
                  </a:lnTo>
                  <a:lnTo>
                    <a:pt x="1303743" y="1286598"/>
                  </a:lnTo>
                  <a:lnTo>
                    <a:pt x="1348803" y="1267866"/>
                  </a:lnTo>
                  <a:lnTo>
                    <a:pt x="1392237" y="1247267"/>
                  </a:lnTo>
                  <a:lnTo>
                    <a:pt x="1433969" y="1224864"/>
                  </a:lnTo>
                  <a:lnTo>
                    <a:pt x="1473911" y="1200746"/>
                  </a:lnTo>
                  <a:lnTo>
                    <a:pt x="1511935" y="1174965"/>
                  </a:lnTo>
                  <a:lnTo>
                    <a:pt x="1547977" y="1147610"/>
                  </a:lnTo>
                  <a:lnTo>
                    <a:pt x="1581937" y="1118743"/>
                  </a:lnTo>
                  <a:lnTo>
                    <a:pt x="1613725" y="1088428"/>
                  </a:lnTo>
                  <a:lnTo>
                    <a:pt x="1643227" y="1056754"/>
                  </a:lnTo>
                  <a:lnTo>
                    <a:pt x="1670380" y="1023785"/>
                  </a:lnTo>
                  <a:lnTo>
                    <a:pt x="1695056" y="989584"/>
                  </a:lnTo>
                  <a:lnTo>
                    <a:pt x="1717192" y="954227"/>
                  </a:lnTo>
                  <a:lnTo>
                    <a:pt x="1736674" y="917790"/>
                  </a:lnTo>
                  <a:lnTo>
                    <a:pt x="1753425" y="880338"/>
                  </a:lnTo>
                  <a:lnTo>
                    <a:pt x="1767332" y="841946"/>
                  </a:lnTo>
                  <a:lnTo>
                    <a:pt x="1778317" y="802678"/>
                  </a:lnTo>
                  <a:lnTo>
                    <a:pt x="1786280" y="762622"/>
                  </a:lnTo>
                  <a:lnTo>
                    <a:pt x="1791119" y="721829"/>
                  </a:lnTo>
                  <a:lnTo>
                    <a:pt x="1792757" y="68037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69" name="Google Shape;769;p20"/>
          <p:cNvSpPr txBox="1"/>
          <p:nvPr/>
        </p:nvSpPr>
        <p:spPr>
          <a:xfrm>
            <a:off x="5960775" y="2278321"/>
            <a:ext cx="5969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Class</a:t>
            </a:r>
            <a:endParaRPr sz="1700">
              <a:solidFill>
                <a:schemeClr val="dk1"/>
              </a:solidFill>
              <a:latin typeface="Helvetica Neue"/>
              <a:ea typeface="Helvetica Neue"/>
              <a:cs typeface="Helvetica Neue"/>
              <a:sym typeface="Helvetica Neue"/>
            </a:endParaRPr>
          </a:p>
        </p:txBody>
      </p:sp>
      <p:grpSp>
        <p:nvGrpSpPr>
          <p:cNvPr id="770" name="Google Shape;770;p20"/>
          <p:cNvGrpSpPr/>
          <p:nvPr/>
        </p:nvGrpSpPr>
        <p:grpSpPr>
          <a:xfrm>
            <a:off x="5365860" y="1721302"/>
            <a:ext cx="1799499" cy="4386134"/>
            <a:chOff x="5365860" y="1721302"/>
            <a:chExt cx="1799499" cy="4386134"/>
          </a:xfrm>
        </p:grpSpPr>
        <p:sp>
          <p:nvSpPr>
            <p:cNvPr id="771" name="Google Shape;771;p20"/>
            <p:cNvSpPr/>
            <p:nvPr/>
          </p:nvSpPr>
          <p:spPr>
            <a:xfrm>
              <a:off x="5372120" y="1721302"/>
              <a:ext cx="1793239" cy="1360805"/>
            </a:xfrm>
            <a:custGeom>
              <a:avLst/>
              <a:gdLst/>
              <a:ahLst/>
              <a:cxnLst/>
              <a:rect l="l" t="t" r="r" b="b"/>
              <a:pathLst>
                <a:path w="1793240" h="1360805"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20"/>
            <p:cNvSpPr/>
            <p:nvPr/>
          </p:nvSpPr>
          <p:spPr>
            <a:xfrm>
              <a:off x="5365860" y="4746631"/>
              <a:ext cx="1793239" cy="1360805"/>
            </a:xfrm>
            <a:custGeom>
              <a:avLst/>
              <a:gdLst/>
              <a:ahLst/>
              <a:cxnLst/>
              <a:rect l="l" t="t" r="r" b="b"/>
              <a:pathLst>
                <a:path w="1793240" h="1360804" extrusionOk="0">
                  <a:moveTo>
                    <a:pt x="896378" y="0"/>
                  </a:move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73" name="Google Shape;773;p20"/>
          <p:cNvSpPr txBox="1"/>
          <p:nvPr/>
        </p:nvSpPr>
        <p:spPr>
          <a:xfrm>
            <a:off x="5464971" y="5303650"/>
            <a:ext cx="157607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Religion / Faith</a:t>
            </a:r>
            <a:endParaRPr sz="1700">
              <a:solidFill>
                <a:schemeClr val="dk1"/>
              </a:solidFill>
              <a:latin typeface="Helvetica Neue"/>
              <a:ea typeface="Helvetica Neue"/>
              <a:cs typeface="Helvetica Neue"/>
              <a:sym typeface="Helvetica Neue"/>
            </a:endParaRPr>
          </a:p>
        </p:txBody>
      </p:sp>
      <p:sp>
        <p:nvSpPr>
          <p:cNvPr id="774" name="Google Shape;774;p20"/>
          <p:cNvSpPr/>
          <p:nvPr/>
        </p:nvSpPr>
        <p:spPr>
          <a:xfrm>
            <a:off x="5365860" y="4746631"/>
            <a:ext cx="1793239" cy="1360805"/>
          </a:xfrm>
          <a:custGeom>
            <a:avLst/>
            <a:gdLst/>
            <a:ahLst/>
            <a:cxnLst/>
            <a:rect l="l" t="t" r="r" b="b"/>
            <a:pathLst>
              <a:path w="1793240" h="1360804" extrusionOk="0">
                <a:moveTo>
                  <a:pt x="896378" y="1360754"/>
                </a:moveTo>
                <a:lnTo>
                  <a:pt x="950983" y="1359512"/>
                </a:lnTo>
                <a:lnTo>
                  <a:pt x="1004723" y="1355834"/>
                </a:lnTo>
                <a:lnTo>
                  <a:pt x="1057504" y="1349792"/>
                </a:lnTo>
                <a:lnTo>
                  <a:pt x="1109232" y="1341456"/>
                </a:lnTo>
                <a:lnTo>
                  <a:pt x="1159814" y="1330898"/>
                </a:lnTo>
                <a:lnTo>
                  <a:pt x="1209155" y="1318188"/>
                </a:lnTo>
                <a:lnTo>
                  <a:pt x="1257162" y="1303399"/>
                </a:lnTo>
                <a:lnTo>
                  <a:pt x="1303741" y="1286600"/>
                </a:lnTo>
                <a:lnTo>
                  <a:pt x="1348799" y="1267864"/>
                </a:lnTo>
                <a:lnTo>
                  <a:pt x="1392241" y="1247261"/>
                </a:lnTo>
                <a:lnTo>
                  <a:pt x="1433974" y="1224862"/>
                </a:lnTo>
                <a:lnTo>
                  <a:pt x="1473905" y="1200739"/>
                </a:lnTo>
                <a:lnTo>
                  <a:pt x="1511938" y="1174964"/>
                </a:lnTo>
                <a:lnTo>
                  <a:pt x="1547982" y="1147606"/>
                </a:lnTo>
                <a:lnTo>
                  <a:pt x="1581941" y="1118737"/>
                </a:lnTo>
                <a:lnTo>
                  <a:pt x="1613722" y="1088429"/>
                </a:lnTo>
                <a:lnTo>
                  <a:pt x="1643231" y="1056752"/>
                </a:lnTo>
                <a:lnTo>
                  <a:pt x="1670375" y="1023778"/>
                </a:lnTo>
                <a:lnTo>
                  <a:pt x="1695060" y="989578"/>
                </a:lnTo>
                <a:lnTo>
                  <a:pt x="1717192" y="954223"/>
                </a:lnTo>
                <a:lnTo>
                  <a:pt x="1736677" y="917785"/>
                </a:lnTo>
                <a:lnTo>
                  <a:pt x="1753422" y="880333"/>
                </a:lnTo>
                <a:lnTo>
                  <a:pt x="1767333" y="841940"/>
                </a:lnTo>
                <a:lnTo>
                  <a:pt x="1778315" y="802677"/>
                </a:lnTo>
                <a:lnTo>
                  <a:pt x="1786276" y="762614"/>
                </a:lnTo>
                <a:lnTo>
                  <a:pt x="1791121" y="721824"/>
                </a:lnTo>
                <a:lnTo>
                  <a:pt x="1792757" y="680377"/>
                </a:lnTo>
                <a:lnTo>
                  <a:pt x="1791121" y="638929"/>
                </a:lnTo>
                <a:lnTo>
                  <a:pt x="1786276" y="598139"/>
                </a:lnTo>
                <a:lnTo>
                  <a:pt x="1778315" y="558076"/>
                </a:lnTo>
                <a:lnTo>
                  <a:pt x="1767333" y="518813"/>
                </a:lnTo>
                <a:lnTo>
                  <a:pt x="1753422" y="480420"/>
                </a:lnTo>
                <a:lnTo>
                  <a:pt x="1736677" y="442969"/>
                </a:lnTo>
                <a:lnTo>
                  <a:pt x="1717192" y="406530"/>
                </a:lnTo>
                <a:lnTo>
                  <a:pt x="1695060" y="371175"/>
                </a:lnTo>
                <a:lnTo>
                  <a:pt x="1670375" y="336975"/>
                </a:lnTo>
                <a:lnTo>
                  <a:pt x="1643231" y="304001"/>
                </a:lnTo>
                <a:lnTo>
                  <a:pt x="1613722" y="272324"/>
                </a:lnTo>
                <a:lnTo>
                  <a:pt x="1581941" y="242016"/>
                </a:lnTo>
                <a:lnTo>
                  <a:pt x="1547982" y="213147"/>
                </a:lnTo>
                <a:lnTo>
                  <a:pt x="1511938" y="185790"/>
                </a:lnTo>
                <a:lnTo>
                  <a:pt x="1473905" y="160014"/>
                </a:lnTo>
                <a:lnTo>
                  <a:pt x="1433974" y="135891"/>
                </a:lnTo>
                <a:lnTo>
                  <a:pt x="1392241" y="113493"/>
                </a:lnTo>
                <a:lnTo>
                  <a:pt x="1348799" y="92890"/>
                </a:lnTo>
                <a:lnTo>
                  <a:pt x="1303741" y="74153"/>
                </a:lnTo>
                <a:lnTo>
                  <a:pt x="1257162" y="57355"/>
                </a:lnTo>
                <a:lnTo>
                  <a:pt x="1209155" y="42565"/>
                </a:lnTo>
                <a:lnTo>
                  <a:pt x="1159814" y="29855"/>
                </a:lnTo>
                <a:lnTo>
                  <a:pt x="1109232" y="19297"/>
                </a:lnTo>
                <a:lnTo>
                  <a:pt x="1057504" y="10961"/>
                </a:lnTo>
                <a:lnTo>
                  <a:pt x="1004723" y="4919"/>
                </a:lnTo>
                <a:lnTo>
                  <a:pt x="950983" y="1241"/>
                </a:lnTo>
                <a:lnTo>
                  <a:pt x="896378" y="0"/>
                </a:lnTo>
                <a:lnTo>
                  <a:pt x="841773" y="1241"/>
                </a:lnTo>
                <a:lnTo>
                  <a:pt x="788033" y="4919"/>
                </a:lnTo>
                <a:lnTo>
                  <a:pt x="735252" y="10961"/>
                </a:lnTo>
                <a:lnTo>
                  <a:pt x="683524" y="19297"/>
                </a:lnTo>
                <a:lnTo>
                  <a:pt x="632943" y="29855"/>
                </a:lnTo>
                <a:lnTo>
                  <a:pt x="583602" y="42565"/>
                </a:lnTo>
                <a:lnTo>
                  <a:pt x="535595" y="57355"/>
                </a:lnTo>
                <a:lnTo>
                  <a:pt x="489015" y="74153"/>
                </a:lnTo>
                <a:lnTo>
                  <a:pt x="443958" y="92890"/>
                </a:lnTo>
                <a:lnTo>
                  <a:pt x="400515" y="113493"/>
                </a:lnTo>
                <a:lnTo>
                  <a:pt x="358782" y="135891"/>
                </a:lnTo>
                <a:lnTo>
                  <a:pt x="318852" y="160014"/>
                </a:lnTo>
                <a:lnTo>
                  <a:pt x="280818" y="185790"/>
                </a:lnTo>
                <a:lnTo>
                  <a:pt x="244775" y="213147"/>
                </a:lnTo>
                <a:lnTo>
                  <a:pt x="210816" y="242016"/>
                </a:lnTo>
                <a:lnTo>
                  <a:pt x="179035" y="272324"/>
                </a:lnTo>
                <a:lnTo>
                  <a:pt x="149525" y="304001"/>
                </a:lnTo>
                <a:lnTo>
                  <a:pt x="122381" y="336975"/>
                </a:lnTo>
                <a:lnTo>
                  <a:pt x="97696" y="371175"/>
                </a:lnTo>
                <a:lnTo>
                  <a:pt x="75564" y="406530"/>
                </a:lnTo>
                <a:lnTo>
                  <a:pt x="56079" y="442969"/>
                </a:lnTo>
                <a:lnTo>
                  <a:pt x="39334" y="480420"/>
                </a:lnTo>
                <a:lnTo>
                  <a:pt x="25424" y="518813"/>
                </a:lnTo>
                <a:lnTo>
                  <a:pt x="14441" y="558076"/>
                </a:lnTo>
                <a:lnTo>
                  <a:pt x="6481" y="598139"/>
                </a:lnTo>
                <a:lnTo>
                  <a:pt x="1635" y="638929"/>
                </a:lnTo>
                <a:lnTo>
                  <a:pt x="0" y="680377"/>
                </a:lnTo>
                <a:lnTo>
                  <a:pt x="1635" y="721824"/>
                </a:lnTo>
                <a:lnTo>
                  <a:pt x="6481" y="762614"/>
                </a:lnTo>
                <a:lnTo>
                  <a:pt x="14441" y="802677"/>
                </a:lnTo>
                <a:lnTo>
                  <a:pt x="25424" y="841940"/>
                </a:lnTo>
                <a:lnTo>
                  <a:pt x="39334" y="880333"/>
                </a:lnTo>
                <a:lnTo>
                  <a:pt x="56079" y="917785"/>
                </a:lnTo>
                <a:lnTo>
                  <a:pt x="75564" y="954223"/>
                </a:lnTo>
                <a:lnTo>
                  <a:pt x="97696" y="989578"/>
                </a:lnTo>
                <a:lnTo>
                  <a:pt x="122381" y="1023778"/>
                </a:lnTo>
                <a:lnTo>
                  <a:pt x="149525" y="1056752"/>
                </a:lnTo>
                <a:lnTo>
                  <a:pt x="179035" y="1088429"/>
                </a:lnTo>
                <a:lnTo>
                  <a:pt x="210816" y="1118737"/>
                </a:lnTo>
                <a:lnTo>
                  <a:pt x="244775" y="1147606"/>
                </a:lnTo>
                <a:lnTo>
                  <a:pt x="280818" y="1174964"/>
                </a:lnTo>
                <a:lnTo>
                  <a:pt x="318852" y="1200739"/>
                </a:lnTo>
                <a:lnTo>
                  <a:pt x="358782" y="1224862"/>
                </a:lnTo>
                <a:lnTo>
                  <a:pt x="400515" y="1247261"/>
                </a:lnTo>
                <a:lnTo>
                  <a:pt x="443958" y="1267864"/>
                </a:lnTo>
                <a:lnTo>
                  <a:pt x="489015" y="1286600"/>
                </a:lnTo>
                <a:lnTo>
                  <a:pt x="535595" y="1303399"/>
                </a:lnTo>
                <a:lnTo>
                  <a:pt x="583602" y="1318188"/>
                </a:lnTo>
                <a:lnTo>
                  <a:pt x="632943" y="1330898"/>
                </a:lnTo>
                <a:lnTo>
                  <a:pt x="683524" y="1341456"/>
                </a:lnTo>
                <a:lnTo>
                  <a:pt x="735252" y="1349792"/>
                </a:lnTo>
                <a:lnTo>
                  <a:pt x="788033" y="1355834"/>
                </a:lnTo>
                <a:lnTo>
                  <a:pt x="841773" y="1359512"/>
                </a:lnTo>
                <a:lnTo>
                  <a:pt x="896378" y="136075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779"/>
        <p:cNvGrpSpPr/>
        <p:nvPr/>
      </p:nvGrpSpPr>
      <p:grpSpPr>
        <a:xfrm>
          <a:off x="0" y="0"/>
          <a:ext cx="0" cy="0"/>
          <a:chOff x="0" y="0"/>
          <a:chExt cx="0" cy="0"/>
        </a:xfrm>
      </p:grpSpPr>
      <p:sp>
        <p:nvSpPr>
          <p:cNvPr id="780" name="Google Shape;780;p21"/>
          <p:cNvSpPr/>
          <p:nvPr/>
        </p:nvSpPr>
        <p:spPr>
          <a:xfrm>
            <a:off x="503999" y="0"/>
            <a:ext cx="11664315" cy="5832475"/>
          </a:xfrm>
          <a:custGeom>
            <a:avLst/>
            <a:gdLst/>
            <a:ahLst/>
            <a:cxnLst/>
            <a:rect l="l" t="t" r="r" b="b"/>
            <a:pathLst>
              <a:path w="11664315" h="5832475" extrusionOk="0">
                <a:moveTo>
                  <a:pt x="11664010" y="0"/>
                </a:moveTo>
                <a:lnTo>
                  <a:pt x="0" y="0"/>
                </a:lnTo>
                <a:lnTo>
                  <a:pt x="0" y="5832005"/>
                </a:lnTo>
                <a:lnTo>
                  <a:pt x="11664010" y="5832005"/>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81" name="Google Shape;781;p21"/>
          <p:cNvGrpSpPr/>
          <p:nvPr/>
        </p:nvGrpSpPr>
        <p:grpSpPr>
          <a:xfrm>
            <a:off x="10288918" y="6233401"/>
            <a:ext cx="305562" cy="294640"/>
            <a:chOff x="10288918" y="6233401"/>
            <a:chExt cx="305562" cy="294640"/>
          </a:xfrm>
        </p:grpSpPr>
        <p:pic>
          <p:nvPicPr>
            <p:cNvPr id="782" name="Google Shape;782;p21"/>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783" name="Google Shape;783;p21"/>
            <p:cNvPicPr preferRelativeResize="0"/>
            <p:nvPr/>
          </p:nvPicPr>
          <p:blipFill rotWithShape="1">
            <a:blip r:embed="rId4">
              <a:alphaModFix/>
            </a:blip>
            <a:srcRect/>
            <a:stretch/>
          </p:blipFill>
          <p:spPr>
            <a:xfrm>
              <a:off x="10310127" y="6401244"/>
              <a:ext cx="105105" cy="84810"/>
            </a:xfrm>
            <a:prstGeom prst="rect">
              <a:avLst/>
            </a:prstGeom>
            <a:noFill/>
            <a:ln>
              <a:noFill/>
            </a:ln>
          </p:spPr>
        </p:pic>
        <p:sp>
          <p:nvSpPr>
            <p:cNvPr id="784" name="Google Shape;784;p21"/>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21"/>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21"/>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7" name="Google Shape;787;p21"/>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21"/>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p21"/>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0" name="Google Shape;790;p21"/>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21"/>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21"/>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21"/>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21"/>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21"/>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21"/>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7" name="Google Shape;797;p21"/>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21"/>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21"/>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0" name="Google Shape;800;p21"/>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1" name="Google Shape;801;p21"/>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21"/>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3" name="Google Shape;803;p21"/>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04" name="Google Shape;804;p21"/>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5" name="Google Shape;805;p21"/>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6" name="Google Shape;806;p21"/>
          <p:cNvPicPr preferRelativeResize="0"/>
          <p:nvPr/>
        </p:nvPicPr>
        <p:blipFill rotWithShape="1">
          <a:blip r:embed="rId5">
            <a:alphaModFix/>
          </a:blip>
          <a:srcRect/>
          <a:stretch/>
        </p:blipFill>
        <p:spPr>
          <a:xfrm>
            <a:off x="987768" y="6002540"/>
            <a:ext cx="725765" cy="631734"/>
          </a:xfrm>
          <a:prstGeom prst="rect">
            <a:avLst/>
          </a:prstGeom>
          <a:noFill/>
          <a:ln>
            <a:noFill/>
          </a:ln>
        </p:spPr>
      </p:pic>
      <p:sp>
        <p:nvSpPr>
          <p:cNvPr id="807" name="Google Shape;807;p21"/>
          <p:cNvSpPr txBox="1">
            <a:spLocks noGrp="1"/>
          </p:cNvSpPr>
          <p:nvPr>
            <p:ph type="title"/>
          </p:nvPr>
        </p:nvSpPr>
        <p:spPr>
          <a:xfrm>
            <a:off x="1211298" y="697768"/>
            <a:ext cx="3348001" cy="1457960"/>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None/>
            </a:pPr>
            <a:r>
              <a:rPr lang="en-US" b="1">
                <a:solidFill>
                  <a:srgbClr val="FFFFFF"/>
                </a:solidFill>
                <a:latin typeface="Helvetica Neue"/>
                <a:ea typeface="Helvetica Neue"/>
                <a:cs typeface="Helvetica Neue"/>
                <a:sym typeface="Helvetica Neue"/>
              </a:rPr>
              <a:t>IASC	</a:t>
            </a:r>
            <a:r>
              <a:rPr lang="en-US">
                <a:solidFill>
                  <a:srgbClr val="FFFFFF"/>
                </a:solidFill>
              </a:rPr>
              <a:t>Core  Principles</a:t>
            </a:r>
            <a:endParaRPr/>
          </a:p>
        </p:txBody>
      </p:sp>
      <p:sp>
        <p:nvSpPr>
          <p:cNvPr id="808" name="Google Shape;808;p21"/>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09" name="Google Shape;809;p21"/>
          <p:cNvGrpSpPr/>
          <p:nvPr/>
        </p:nvGrpSpPr>
        <p:grpSpPr>
          <a:xfrm>
            <a:off x="5706948" y="661282"/>
            <a:ext cx="5099351" cy="5168250"/>
            <a:chOff x="5706948" y="661282"/>
            <a:chExt cx="5099351" cy="5168250"/>
          </a:xfrm>
        </p:grpSpPr>
        <p:sp>
          <p:nvSpPr>
            <p:cNvPr id="810" name="Google Shape;810;p21"/>
            <p:cNvSpPr/>
            <p:nvPr/>
          </p:nvSpPr>
          <p:spPr>
            <a:xfrm>
              <a:off x="5706948"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21"/>
            <p:cNvSpPr/>
            <p:nvPr/>
          </p:nvSpPr>
          <p:spPr>
            <a:xfrm>
              <a:off x="7406751"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21"/>
            <p:cNvSpPr/>
            <p:nvPr/>
          </p:nvSpPr>
          <p:spPr>
            <a:xfrm>
              <a:off x="6556285" y="221226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21"/>
            <p:cNvSpPr/>
            <p:nvPr/>
          </p:nvSpPr>
          <p:spPr>
            <a:xfrm>
              <a:off x="9107039" y="3763243"/>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21"/>
            <p:cNvSpPr/>
            <p:nvPr/>
          </p:nvSpPr>
          <p:spPr>
            <a:xfrm>
              <a:off x="8253224" y="221226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21"/>
            <p:cNvSpPr/>
            <p:nvPr/>
          </p:nvSpPr>
          <p:spPr>
            <a:xfrm>
              <a:off x="7406751" y="661282"/>
              <a:ext cx="1699260" cy="2066289"/>
            </a:xfrm>
            <a:custGeom>
              <a:avLst/>
              <a:gdLst/>
              <a:ahLst/>
              <a:cxnLst/>
              <a:rect l="l" t="t" r="r" b="b"/>
              <a:pathLst>
                <a:path w="1699259" h="2066289" extrusionOk="0">
                  <a:moveTo>
                    <a:pt x="1698726" y="1549704"/>
                  </a:moveTo>
                  <a:lnTo>
                    <a:pt x="1698726" y="516572"/>
                  </a:lnTo>
                  <a:lnTo>
                    <a:pt x="849363" y="0"/>
                  </a:lnTo>
                  <a:lnTo>
                    <a:pt x="0" y="516572"/>
                  </a:lnTo>
                  <a:lnTo>
                    <a:pt x="0" y="1549704"/>
                  </a:lnTo>
                  <a:lnTo>
                    <a:pt x="849363" y="2066277"/>
                  </a:lnTo>
                  <a:lnTo>
                    <a:pt x="1698726" y="154970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16" name="Google Shape;816;p21"/>
            <p:cNvPicPr preferRelativeResize="0"/>
            <p:nvPr/>
          </p:nvPicPr>
          <p:blipFill rotWithShape="1">
            <a:blip r:embed="rId6">
              <a:alphaModFix/>
            </a:blip>
            <a:srcRect/>
            <a:stretch/>
          </p:blipFill>
          <p:spPr>
            <a:xfrm>
              <a:off x="6410922" y="4688979"/>
              <a:ext cx="300139" cy="300139"/>
            </a:xfrm>
            <a:prstGeom prst="rect">
              <a:avLst/>
            </a:prstGeom>
            <a:noFill/>
            <a:ln>
              <a:noFill/>
            </a:ln>
          </p:spPr>
        </p:pic>
        <p:pic>
          <p:nvPicPr>
            <p:cNvPr id="817" name="Google Shape;817;p21"/>
            <p:cNvPicPr preferRelativeResize="0"/>
            <p:nvPr/>
          </p:nvPicPr>
          <p:blipFill rotWithShape="1">
            <a:blip r:embed="rId6">
              <a:alphaModFix/>
            </a:blip>
            <a:srcRect/>
            <a:stretch/>
          </p:blipFill>
          <p:spPr>
            <a:xfrm>
              <a:off x="8100237" y="4688979"/>
              <a:ext cx="300126" cy="300139"/>
            </a:xfrm>
            <a:prstGeom prst="rect">
              <a:avLst/>
            </a:prstGeom>
            <a:noFill/>
            <a:ln>
              <a:noFill/>
            </a:ln>
          </p:spPr>
        </p:pic>
        <p:pic>
          <p:nvPicPr>
            <p:cNvPr id="818" name="Google Shape;818;p21"/>
            <p:cNvPicPr preferRelativeResize="0"/>
            <p:nvPr/>
          </p:nvPicPr>
          <p:blipFill rotWithShape="1">
            <a:blip r:embed="rId7">
              <a:alphaModFix/>
            </a:blip>
            <a:srcRect/>
            <a:stretch/>
          </p:blipFill>
          <p:spPr>
            <a:xfrm>
              <a:off x="7255586" y="3095320"/>
              <a:ext cx="300139" cy="300139"/>
            </a:xfrm>
            <a:prstGeom prst="rect">
              <a:avLst/>
            </a:prstGeom>
            <a:noFill/>
            <a:ln>
              <a:noFill/>
            </a:ln>
          </p:spPr>
        </p:pic>
        <p:pic>
          <p:nvPicPr>
            <p:cNvPr id="819" name="Google Shape;819;p21"/>
            <p:cNvPicPr preferRelativeResize="0"/>
            <p:nvPr/>
          </p:nvPicPr>
          <p:blipFill rotWithShape="1">
            <a:blip r:embed="rId8">
              <a:alphaModFix/>
            </a:blip>
            <a:srcRect/>
            <a:stretch/>
          </p:blipFill>
          <p:spPr>
            <a:xfrm>
              <a:off x="8100237" y="1511998"/>
              <a:ext cx="300126" cy="300139"/>
            </a:xfrm>
            <a:prstGeom prst="rect">
              <a:avLst/>
            </a:prstGeom>
            <a:noFill/>
            <a:ln>
              <a:noFill/>
            </a:ln>
          </p:spPr>
        </p:pic>
        <p:pic>
          <p:nvPicPr>
            <p:cNvPr id="820" name="Google Shape;820;p21"/>
            <p:cNvPicPr preferRelativeResize="0"/>
            <p:nvPr/>
          </p:nvPicPr>
          <p:blipFill rotWithShape="1">
            <a:blip r:embed="rId6">
              <a:alphaModFix/>
            </a:blip>
            <a:srcRect/>
            <a:stretch/>
          </p:blipFill>
          <p:spPr>
            <a:xfrm>
              <a:off x="9789528" y="4688979"/>
              <a:ext cx="300139" cy="300139"/>
            </a:xfrm>
            <a:prstGeom prst="rect">
              <a:avLst/>
            </a:prstGeom>
            <a:noFill/>
            <a:ln>
              <a:noFill/>
            </a:ln>
          </p:spPr>
        </p:pic>
        <p:pic>
          <p:nvPicPr>
            <p:cNvPr id="821" name="Google Shape;821;p21"/>
            <p:cNvPicPr preferRelativeResize="0"/>
            <p:nvPr/>
          </p:nvPicPr>
          <p:blipFill rotWithShape="1">
            <a:blip r:embed="rId6">
              <a:alphaModFix/>
            </a:blip>
            <a:srcRect/>
            <a:stretch/>
          </p:blipFill>
          <p:spPr>
            <a:xfrm>
              <a:off x="8944876" y="3095320"/>
              <a:ext cx="300139" cy="300139"/>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grpSp>
        <p:nvGrpSpPr>
          <p:cNvPr id="827" name="Google Shape;827;p22"/>
          <p:cNvGrpSpPr/>
          <p:nvPr/>
        </p:nvGrpSpPr>
        <p:grpSpPr>
          <a:xfrm>
            <a:off x="10288918" y="6239738"/>
            <a:ext cx="305562" cy="294640"/>
            <a:chOff x="10288918" y="6239738"/>
            <a:chExt cx="305562" cy="294640"/>
          </a:xfrm>
        </p:grpSpPr>
        <p:pic>
          <p:nvPicPr>
            <p:cNvPr id="828" name="Google Shape;828;p22"/>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829" name="Google Shape;829;p22"/>
            <p:cNvPicPr preferRelativeResize="0"/>
            <p:nvPr/>
          </p:nvPicPr>
          <p:blipFill rotWithShape="1">
            <a:blip r:embed="rId4">
              <a:alphaModFix/>
            </a:blip>
            <a:srcRect/>
            <a:stretch/>
          </p:blipFill>
          <p:spPr>
            <a:xfrm>
              <a:off x="10494603" y="6372021"/>
              <a:ext cx="2594" cy="24961"/>
            </a:xfrm>
            <a:prstGeom prst="rect">
              <a:avLst/>
            </a:prstGeom>
            <a:noFill/>
            <a:ln>
              <a:noFill/>
            </a:ln>
          </p:spPr>
        </p:pic>
        <p:pic>
          <p:nvPicPr>
            <p:cNvPr id="830" name="Google Shape;830;p22"/>
            <p:cNvPicPr preferRelativeResize="0"/>
            <p:nvPr/>
          </p:nvPicPr>
          <p:blipFill rotWithShape="1">
            <a:blip r:embed="rId5">
              <a:alphaModFix/>
            </a:blip>
            <a:srcRect/>
            <a:stretch/>
          </p:blipFill>
          <p:spPr>
            <a:xfrm>
              <a:off x="10328376" y="6322491"/>
              <a:ext cx="62077" cy="54584"/>
            </a:xfrm>
            <a:prstGeom prst="rect">
              <a:avLst/>
            </a:prstGeom>
            <a:noFill/>
            <a:ln>
              <a:noFill/>
            </a:ln>
          </p:spPr>
        </p:pic>
        <p:pic>
          <p:nvPicPr>
            <p:cNvPr id="831" name="Google Shape;831;p22"/>
            <p:cNvPicPr preferRelativeResize="0"/>
            <p:nvPr/>
          </p:nvPicPr>
          <p:blipFill rotWithShape="1">
            <a:blip r:embed="rId6">
              <a:alphaModFix/>
            </a:blip>
            <a:srcRect/>
            <a:stretch/>
          </p:blipFill>
          <p:spPr>
            <a:xfrm>
              <a:off x="10498074" y="6322492"/>
              <a:ext cx="56108" cy="37464"/>
            </a:xfrm>
            <a:prstGeom prst="rect">
              <a:avLst/>
            </a:prstGeom>
            <a:noFill/>
            <a:ln>
              <a:noFill/>
            </a:ln>
          </p:spPr>
        </p:pic>
        <p:pic>
          <p:nvPicPr>
            <p:cNvPr id="832" name="Google Shape;832;p22"/>
            <p:cNvPicPr preferRelativeResize="0"/>
            <p:nvPr/>
          </p:nvPicPr>
          <p:blipFill rotWithShape="1">
            <a:blip r:embed="rId7">
              <a:alphaModFix/>
            </a:blip>
            <a:srcRect/>
            <a:stretch/>
          </p:blipFill>
          <p:spPr>
            <a:xfrm>
              <a:off x="10310126" y="6412687"/>
              <a:ext cx="103644" cy="79717"/>
            </a:xfrm>
            <a:prstGeom prst="rect">
              <a:avLst/>
            </a:prstGeom>
            <a:noFill/>
            <a:ln>
              <a:noFill/>
            </a:ln>
          </p:spPr>
        </p:pic>
        <p:sp>
          <p:nvSpPr>
            <p:cNvPr id="833" name="Google Shape;833;p22"/>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4" name="Google Shape;834;p22"/>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5" name="Google Shape;835;p22"/>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6" name="Google Shape;836;p22"/>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7" name="Google Shape;837;p22"/>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8" name="Google Shape;838;p22"/>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9" name="Google Shape;839;p22"/>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0" name="Google Shape;840;p22"/>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22"/>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22"/>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22"/>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22"/>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22"/>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22"/>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22"/>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8" name="Google Shape;848;p22"/>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22"/>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0" name="Google Shape;850;p22"/>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1" name="Google Shape;851;p22"/>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2" name="Google Shape;852;p22"/>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53" name="Google Shape;853;p22"/>
          <p:cNvGrpSpPr/>
          <p:nvPr/>
        </p:nvGrpSpPr>
        <p:grpSpPr>
          <a:xfrm>
            <a:off x="10654982" y="6231290"/>
            <a:ext cx="1092835" cy="283936"/>
            <a:chOff x="10654982" y="6231290"/>
            <a:chExt cx="1092835" cy="283936"/>
          </a:xfrm>
        </p:grpSpPr>
        <p:sp>
          <p:nvSpPr>
            <p:cNvPr id="854" name="Google Shape;854;p22"/>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5" name="Google Shape;855;p22"/>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856" name="Google Shape;856;p22"/>
          <p:cNvPicPr preferRelativeResize="0"/>
          <p:nvPr/>
        </p:nvPicPr>
        <p:blipFill rotWithShape="1">
          <a:blip r:embed="rId8">
            <a:alphaModFix/>
          </a:blip>
          <a:srcRect/>
          <a:stretch/>
        </p:blipFill>
        <p:spPr>
          <a:xfrm>
            <a:off x="987768" y="6008890"/>
            <a:ext cx="725765" cy="631734"/>
          </a:xfrm>
          <a:prstGeom prst="rect">
            <a:avLst/>
          </a:prstGeom>
          <a:noFill/>
          <a:ln>
            <a:noFill/>
          </a:ln>
        </p:spPr>
      </p:pic>
      <p:sp>
        <p:nvSpPr>
          <p:cNvPr id="857" name="Google Shape;857;p22"/>
          <p:cNvSpPr txBox="1">
            <a:spLocks noGrp="1"/>
          </p:cNvSpPr>
          <p:nvPr>
            <p:ph type="title"/>
          </p:nvPr>
        </p:nvSpPr>
        <p:spPr>
          <a:xfrm>
            <a:off x="1211298" y="704118"/>
            <a:ext cx="6853201"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IASC </a:t>
            </a:r>
            <a:r>
              <a:rPr lang="en-US" dirty="0"/>
              <a:t>Core Principles</a:t>
            </a:r>
            <a:endParaRPr dirty="0"/>
          </a:p>
        </p:txBody>
      </p:sp>
      <p:sp>
        <p:nvSpPr>
          <p:cNvPr id="858" name="Google Shape;858;p22"/>
          <p:cNvSpPr txBox="1"/>
          <p:nvPr/>
        </p:nvSpPr>
        <p:spPr>
          <a:xfrm>
            <a:off x="1913299" y="2774715"/>
            <a:ext cx="9178925" cy="6096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Sexual activity with children (persons under the age of 18) is prohibited regardless of the age of  majority or age of consent locally. Mistaken belief regarding the age of a child is not a defense.</a:t>
            </a:r>
            <a:endParaRPr sz="1700">
              <a:solidFill>
                <a:schemeClr val="dk1"/>
              </a:solidFill>
              <a:latin typeface="Helvetica Neue"/>
              <a:ea typeface="Helvetica Neue"/>
              <a:cs typeface="Helvetica Neue"/>
              <a:sym typeface="Helvetica Neue"/>
            </a:endParaRPr>
          </a:p>
        </p:txBody>
      </p:sp>
      <p:sp>
        <p:nvSpPr>
          <p:cNvPr id="859" name="Google Shape;859;p22"/>
          <p:cNvSpPr txBox="1"/>
          <p:nvPr/>
        </p:nvSpPr>
        <p:spPr>
          <a:xfrm>
            <a:off x="1185899" y="1887387"/>
            <a:ext cx="10052050" cy="2660650"/>
          </a:xfrm>
          <a:prstGeom prst="rect">
            <a:avLst/>
          </a:prstGeom>
          <a:noFill/>
          <a:ln>
            <a:noFill/>
          </a:ln>
        </p:spPr>
        <p:txBody>
          <a:bodyPr spcFirstLastPara="1" wrap="square" lIns="0" tIns="0" rIns="0" bIns="0" anchor="t" anchorCtr="0">
            <a:spAutoFit/>
          </a:bodyPr>
          <a:lstStyle/>
          <a:p>
            <a:pPr marL="38100" marR="0" lvl="0" indent="0" algn="l" rtl="0">
              <a:lnSpc>
                <a:spcPct val="38133"/>
              </a:lnSpc>
              <a:spcBef>
                <a:spcPts val="0"/>
              </a:spcBef>
              <a:spcAft>
                <a:spcPts val="0"/>
              </a:spcAft>
              <a:buNone/>
            </a:pPr>
            <a:r>
              <a:rPr lang="en-US" sz="7500" b="1" baseline="-25000">
                <a:solidFill>
                  <a:srgbClr val="00AF7C"/>
                </a:solidFill>
                <a:latin typeface="Helvetica Neue"/>
                <a:ea typeface="Helvetica Neue"/>
                <a:cs typeface="Helvetica Neue"/>
                <a:sym typeface="Helvetica Neue"/>
              </a:rPr>
              <a:t>1. </a:t>
            </a:r>
            <a:r>
              <a:rPr lang="en-US" sz="1700">
                <a:solidFill>
                  <a:srgbClr val="2D5C9E"/>
                </a:solidFill>
                <a:latin typeface="Helvetica Neue"/>
                <a:ea typeface="Helvetica Neue"/>
                <a:cs typeface="Helvetica Neue"/>
                <a:sym typeface="Helvetica Neue"/>
              </a:rPr>
              <a:t>Sexual exploitation and abuse by humanitarian workers constitute acts of gross misconduct and</a:t>
            </a:r>
            <a:endParaRPr sz="1700">
              <a:solidFill>
                <a:schemeClr val="dk1"/>
              </a:solidFill>
              <a:latin typeface="Helvetica Neue"/>
              <a:ea typeface="Helvetica Neue"/>
              <a:cs typeface="Helvetica Neue"/>
              <a:sym typeface="Helvetica Neue"/>
            </a:endParaRPr>
          </a:p>
          <a:p>
            <a:pPr marL="739775" marR="0" lvl="0" indent="0" algn="l" rtl="0">
              <a:lnSpc>
                <a:spcPct val="108176"/>
              </a:lnSpc>
              <a:spcBef>
                <a:spcPts val="0"/>
              </a:spcBef>
              <a:spcAft>
                <a:spcPts val="0"/>
              </a:spcAft>
              <a:buNone/>
            </a:pPr>
            <a:r>
              <a:rPr lang="en-US" sz="1700">
                <a:solidFill>
                  <a:srgbClr val="2D5C9E"/>
                </a:solidFill>
                <a:latin typeface="Helvetica Neue"/>
                <a:ea typeface="Helvetica Neue"/>
                <a:cs typeface="Helvetica Neue"/>
                <a:sym typeface="Helvetica Neue"/>
              </a:rPr>
              <a:t>are therefore grounds for termination of employment.</a:t>
            </a:r>
            <a:endParaRPr sz="1700">
              <a:solidFill>
                <a:schemeClr val="dk1"/>
              </a:solidFill>
              <a:latin typeface="Helvetica Neue"/>
              <a:ea typeface="Helvetica Neue"/>
              <a:cs typeface="Helvetica Neue"/>
              <a:sym typeface="Helvetica Neue"/>
            </a:endParaRPr>
          </a:p>
          <a:p>
            <a:pPr marL="38100" marR="0" lvl="0" indent="0" algn="l" rtl="0">
              <a:lnSpc>
                <a:spcPct val="106299"/>
              </a:lnSpc>
              <a:spcBef>
                <a:spcPts val="1580"/>
              </a:spcBef>
              <a:spcAft>
                <a:spcPts val="0"/>
              </a:spcAft>
              <a:buNone/>
            </a:pPr>
            <a:r>
              <a:rPr lang="en-US" sz="5000" b="1">
                <a:solidFill>
                  <a:srgbClr val="00AF7C"/>
                </a:solidFill>
                <a:latin typeface="Helvetica Neue"/>
                <a:ea typeface="Helvetica Neue"/>
                <a:cs typeface="Helvetica Neue"/>
                <a:sym typeface="Helvetica Neue"/>
              </a:rPr>
              <a:t>2.</a:t>
            </a:r>
            <a:endParaRPr sz="5000">
              <a:solidFill>
                <a:schemeClr val="dk1"/>
              </a:solidFill>
              <a:latin typeface="Helvetica Neue"/>
              <a:ea typeface="Helvetica Neue"/>
              <a:cs typeface="Helvetica Neue"/>
              <a:sym typeface="Helvetica Neue"/>
            </a:endParaRPr>
          </a:p>
          <a:p>
            <a:pPr marL="739775" marR="114300" lvl="0" indent="-702310" algn="l" rtl="0">
              <a:lnSpc>
                <a:spcPct val="85200"/>
              </a:lnSpc>
              <a:spcBef>
                <a:spcPts val="200"/>
              </a:spcBef>
              <a:spcAft>
                <a:spcPts val="0"/>
              </a:spcAft>
              <a:buNone/>
            </a:pPr>
            <a:r>
              <a:rPr lang="en-US" sz="7500" b="1" baseline="-25000">
                <a:solidFill>
                  <a:srgbClr val="00AF7C"/>
                </a:solidFill>
                <a:latin typeface="Helvetica Neue"/>
                <a:ea typeface="Helvetica Neue"/>
                <a:cs typeface="Helvetica Neue"/>
                <a:sym typeface="Helvetica Neue"/>
              </a:rPr>
              <a:t>3. </a:t>
            </a:r>
            <a:r>
              <a:rPr lang="en-US" sz="1700">
                <a:solidFill>
                  <a:srgbClr val="2D5C9E"/>
                </a:solidFill>
                <a:latin typeface="Helvetica Neue"/>
                <a:ea typeface="Helvetica Neue"/>
                <a:cs typeface="Helvetica Neue"/>
                <a:sym typeface="Helvetica Neue"/>
              </a:rPr>
              <a:t>Exchange of money, employment, goods, or services for sex, including sexual favors or other  forms of humiliating, degrading or exploitative behavior is prohibited. This includes exchange of</a:t>
            </a:r>
            <a:endParaRPr sz="1700">
              <a:solidFill>
                <a:schemeClr val="dk1"/>
              </a:solidFill>
              <a:latin typeface="Helvetica Neue"/>
              <a:ea typeface="Helvetica Neue"/>
              <a:cs typeface="Helvetica Neue"/>
              <a:sym typeface="Helvetica Neue"/>
            </a:endParaRPr>
          </a:p>
          <a:p>
            <a:pPr marL="739775" marR="0" lvl="0" indent="0" algn="l" rtl="0">
              <a:lnSpc>
                <a:spcPct val="100000"/>
              </a:lnSpc>
              <a:spcBef>
                <a:spcPts val="260"/>
              </a:spcBef>
              <a:spcAft>
                <a:spcPts val="0"/>
              </a:spcAft>
              <a:buNone/>
            </a:pPr>
            <a:r>
              <a:rPr lang="en-US" sz="1700">
                <a:solidFill>
                  <a:srgbClr val="2D5C9E"/>
                </a:solidFill>
                <a:latin typeface="Helvetica Neue"/>
                <a:ea typeface="Helvetica Neue"/>
                <a:cs typeface="Helvetica Neue"/>
                <a:sym typeface="Helvetica Neue"/>
              </a:rPr>
              <a:t>assistance that is due to beneficiaries.</a:t>
            </a:r>
            <a:endParaRPr sz="1700">
              <a:solidFill>
                <a:schemeClr val="dk1"/>
              </a:solidFill>
              <a:latin typeface="Helvetica Neue"/>
              <a:ea typeface="Helvetica Neue"/>
              <a:cs typeface="Helvetica Neue"/>
              <a:sym typeface="Helvetica Neue"/>
            </a:endParaRPr>
          </a:p>
        </p:txBody>
      </p:sp>
      <p:grpSp>
        <p:nvGrpSpPr>
          <p:cNvPr id="860" name="Google Shape;860;p22"/>
          <p:cNvGrpSpPr/>
          <p:nvPr/>
        </p:nvGrpSpPr>
        <p:grpSpPr>
          <a:xfrm>
            <a:off x="1260000" y="5024120"/>
            <a:ext cx="10908030" cy="157480"/>
            <a:chOff x="1260000" y="5030998"/>
            <a:chExt cx="10908030" cy="157480"/>
          </a:xfrm>
        </p:grpSpPr>
        <p:sp>
          <p:nvSpPr>
            <p:cNvPr id="861" name="Google Shape;861;p22"/>
            <p:cNvSpPr/>
            <p:nvPr/>
          </p:nvSpPr>
          <p:spPr>
            <a:xfrm>
              <a:off x="1260000" y="5109251"/>
              <a:ext cx="10908030" cy="0"/>
            </a:xfrm>
            <a:custGeom>
              <a:avLst/>
              <a:gdLst/>
              <a:ahLst/>
              <a:cxnLst/>
              <a:rect l="l" t="t" r="r" b="b"/>
              <a:pathLst>
                <a:path w="10908030" h="120000" extrusionOk="0">
                  <a:moveTo>
                    <a:pt x="0" y="0"/>
                  </a:moveTo>
                  <a:lnTo>
                    <a:pt x="10908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22"/>
            <p:cNvSpPr/>
            <p:nvPr/>
          </p:nvSpPr>
          <p:spPr>
            <a:xfrm>
              <a:off x="1260000" y="503099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68" name="Google Shape;868;p23"/>
          <p:cNvGrpSpPr/>
          <p:nvPr/>
        </p:nvGrpSpPr>
        <p:grpSpPr>
          <a:xfrm>
            <a:off x="10288918" y="6227038"/>
            <a:ext cx="305562" cy="294640"/>
            <a:chOff x="10288918" y="6227038"/>
            <a:chExt cx="305562" cy="294640"/>
          </a:xfrm>
        </p:grpSpPr>
        <p:pic>
          <p:nvPicPr>
            <p:cNvPr id="869" name="Google Shape;869;p2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870" name="Google Shape;870;p2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871" name="Google Shape;871;p2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872" name="Google Shape;872;p2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873" name="Google Shape;873;p2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874" name="Google Shape;874;p2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2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6" name="Google Shape;876;p2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2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2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2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0" name="Google Shape;880;p2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2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2" name="Google Shape;882;p2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3" name="Google Shape;883;p2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2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5" name="Google Shape;885;p2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6" name="Google Shape;886;p2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2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8" name="Google Shape;888;p2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9" name="Google Shape;889;p2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0" name="Google Shape;890;p2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1" name="Google Shape;891;p2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2" name="Google Shape;892;p2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2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94" name="Google Shape;894;p23"/>
          <p:cNvGrpSpPr/>
          <p:nvPr/>
        </p:nvGrpSpPr>
        <p:grpSpPr>
          <a:xfrm>
            <a:off x="10654982" y="6218590"/>
            <a:ext cx="1092835" cy="283936"/>
            <a:chOff x="10654982" y="6218590"/>
            <a:chExt cx="1092835" cy="283936"/>
          </a:xfrm>
        </p:grpSpPr>
        <p:sp>
          <p:nvSpPr>
            <p:cNvPr id="895" name="Google Shape;895;p2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6" name="Google Shape;896;p2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897" name="Google Shape;897;p23"/>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898" name="Google Shape;898;p23"/>
          <p:cNvSpPr txBox="1">
            <a:spLocks noGrp="1"/>
          </p:cNvSpPr>
          <p:nvPr>
            <p:ph type="title"/>
          </p:nvPr>
        </p:nvSpPr>
        <p:spPr>
          <a:xfrm>
            <a:off x="1211298" y="691418"/>
            <a:ext cx="6548401"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IASC </a:t>
            </a:r>
            <a:r>
              <a:rPr lang="en-US" dirty="0"/>
              <a:t>Core Principles</a:t>
            </a:r>
            <a:endParaRPr dirty="0"/>
          </a:p>
        </p:txBody>
      </p:sp>
      <p:sp>
        <p:nvSpPr>
          <p:cNvPr id="899" name="Google Shape;899;p23"/>
          <p:cNvSpPr txBox="1"/>
          <p:nvPr/>
        </p:nvSpPr>
        <p:spPr>
          <a:xfrm>
            <a:off x="1913299" y="3160615"/>
            <a:ext cx="9114790" cy="863600"/>
          </a:xfrm>
          <a:prstGeom prst="rect">
            <a:avLst/>
          </a:prstGeom>
          <a:noFill/>
          <a:ln>
            <a:noFill/>
          </a:ln>
        </p:spPr>
        <p:txBody>
          <a:bodyPr spcFirstLastPara="1" wrap="square" lIns="0" tIns="12700" rIns="0" bIns="0" anchor="t" anchorCtr="0">
            <a:spAutoFit/>
          </a:bodyPr>
          <a:lstStyle/>
          <a:p>
            <a:pPr marL="12700" marR="5080" lvl="0" indent="0" algn="l" rtl="0">
              <a:lnSpc>
                <a:spcPct val="107800"/>
              </a:lnSpc>
              <a:spcBef>
                <a:spcPts val="0"/>
              </a:spcBef>
              <a:spcAft>
                <a:spcPts val="0"/>
              </a:spcAft>
              <a:buNone/>
            </a:pPr>
            <a:r>
              <a:rPr lang="en-US" sz="1700">
                <a:solidFill>
                  <a:srgbClr val="2D5C9E"/>
                </a:solidFill>
                <a:latin typeface="Helvetica Neue"/>
                <a:ea typeface="Helvetica Neue"/>
                <a:cs typeface="Helvetica Neue"/>
                <a:sym typeface="Helvetica Neue"/>
              </a:rPr>
              <a:t>Where a humanitarian worker develops concerns or suspicions regarding sexual abuse or  exploitation by a fellow worker, whether in the same agency or not, he or she must report such  concerns via established agency reporting mechanisms.</a:t>
            </a:r>
            <a:endParaRPr sz="1700">
              <a:solidFill>
                <a:schemeClr val="dk1"/>
              </a:solidFill>
              <a:latin typeface="Helvetica Neue"/>
              <a:ea typeface="Helvetica Neue"/>
              <a:cs typeface="Helvetica Neue"/>
              <a:sym typeface="Helvetica Neue"/>
            </a:endParaRPr>
          </a:p>
        </p:txBody>
      </p:sp>
      <p:sp>
        <p:nvSpPr>
          <p:cNvPr id="900" name="Google Shape;900;p23"/>
          <p:cNvSpPr txBox="1"/>
          <p:nvPr/>
        </p:nvSpPr>
        <p:spPr>
          <a:xfrm>
            <a:off x="1913299" y="4303615"/>
            <a:ext cx="9605645" cy="863600"/>
          </a:xfrm>
          <a:prstGeom prst="rect">
            <a:avLst/>
          </a:prstGeom>
          <a:noFill/>
          <a:ln>
            <a:noFill/>
          </a:ln>
        </p:spPr>
        <p:txBody>
          <a:bodyPr spcFirstLastPara="1" wrap="square" lIns="0" tIns="12700" rIns="0" bIns="0" anchor="t" anchorCtr="0">
            <a:spAutoFit/>
          </a:bodyPr>
          <a:lstStyle/>
          <a:p>
            <a:pPr marL="12700" marR="5080" lvl="0" indent="0" algn="l" rtl="0">
              <a:lnSpc>
                <a:spcPct val="107800"/>
              </a:lnSpc>
              <a:spcBef>
                <a:spcPts val="0"/>
              </a:spcBef>
              <a:spcAft>
                <a:spcPts val="0"/>
              </a:spcAft>
              <a:buNone/>
            </a:pPr>
            <a:r>
              <a:rPr lang="en-US" sz="1700">
                <a:solidFill>
                  <a:srgbClr val="2D5C9E"/>
                </a:solidFill>
                <a:latin typeface="Helvetica Neue"/>
                <a:ea typeface="Helvetica Neue"/>
                <a:cs typeface="Helvetica Neue"/>
                <a:sym typeface="Helvetica Neue"/>
              </a:rPr>
              <a:t>Humanitarian workers are obliged to create and maintain an environment which prevents sexual  exploitation and abuse and promotes the implementation of their code of conduct. Managers at all  levels have particular responsibilities to support and develop systems which maintain this environment.</a:t>
            </a:r>
            <a:endParaRPr sz="1700">
              <a:solidFill>
                <a:schemeClr val="dk1"/>
              </a:solidFill>
              <a:latin typeface="Helvetica Neue"/>
              <a:ea typeface="Helvetica Neue"/>
              <a:cs typeface="Helvetica Neue"/>
              <a:sym typeface="Helvetica Neue"/>
            </a:endParaRPr>
          </a:p>
        </p:txBody>
      </p:sp>
      <p:sp>
        <p:nvSpPr>
          <p:cNvPr id="901" name="Google Shape;901;p23"/>
          <p:cNvSpPr txBox="1"/>
          <p:nvPr/>
        </p:nvSpPr>
        <p:spPr>
          <a:xfrm>
            <a:off x="1211299" y="1795265"/>
            <a:ext cx="9965690" cy="3147060"/>
          </a:xfrm>
          <a:prstGeom prst="rect">
            <a:avLst/>
          </a:prstGeom>
          <a:noFill/>
          <a:ln>
            <a:noFill/>
          </a:ln>
        </p:spPr>
        <p:txBody>
          <a:bodyPr spcFirstLastPara="1" wrap="square" lIns="0" tIns="0" rIns="0" bIns="0" anchor="t" anchorCtr="0">
            <a:spAutoFit/>
          </a:bodyPr>
          <a:lstStyle/>
          <a:p>
            <a:pPr marL="12700" marR="0" lvl="0" indent="0" algn="l" rtl="0">
              <a:lnSpc>
                <a:spcPct val="36133"/>
              </a:lnSpc>
              <a:spcBef>
                <a:spcPts val="0"/>
              </a:spcBef>
              <a:spcAft>
                <a:spcPts val="0"/>
              </a:spcAft>
              <a:buNone/>
            </a:pPr>
            <a:r>
              <a:rPr lang="en-US" sz="7500" b="1" baseline="-25000">
                <a:solidFill>
                  <a:srgbClr val="00AF7C"/>
                </a:solidFill>
                <a:latin typeface="Helvetica Neue"/>
                <a:ea typeface="Helvetica Neue"/>
                <a:cs typeface="Helvetica Neue"/>
                <a:sym typeface="Helvetica Neue"/>
              </a:rPr>
              <a:t>4. </a:t>
            </a:r>
            <a:r>
              <a:rPr lang="en-US" sz="1700">
                <a:solidFill>
                  <a:srgbClr val="2D5C9E"/>
                </a:solidFill>
                <a:latin typeface="Helvetica Neue"/>
                <a:ea typeface="Helvetica Neue"/>
                <a:cs typeface="Helvetica Neue"/>
                <a:sym typeface="Helvetica Neue"/>
              </a:rPr>
              <a:t>Any sexual relationship between those providing humanitarian assistance and protection and</a:t>
            </a:r>
            <a:endParaRPr sz="1700">
              <a:solidFill>
                <a:schemeClr val="dk1"/>
              </a:solidFill>
              <a:latin typeface="Helvetica Neue"/>
              <a:ea typeface="Helvetica Neue"/>
              <a:cs typeface="Helvetica Neue"/>
              <a:sym typeface="Helvetica Neue"/>
            </a:endParaRPr>
          </a:p>
          <a:p>
            <a:pPr marL="714375" marR="0" lvl="0" indent="0" algn="l" rtl="0">
              <a:lnSpc>
                <a:spcPct val="105235"/>
              </a:lnSpc>
              <a:spcBef>
                <a:spcPts val="0"/>
              </a:spcBef>
              <a:spcAft>
                <a:spcPts val="0"/>
              </a:spcAft>
              <a:buNone/>
            </a:pPr>
            <a:r>
              <a:rPr lang="en-US" sz="1700">
                <a:solidFill>
                  <a:srgbClr val="2D5C9E"/>
                </a:solidFill>
                <a:latin typeface="Helvetica Neue"/>
                <a:ea typeface="Helvetica Neue"/>
                <a:cs typeface="Helvetica Neue"/>
                <a:sym typeface="Helvetica Neue"/>
              </a:rPr>
              <a:t>a person benefiting from such humanitarian assistance and protection that involves improper</a:t>
            </a:r>
            <a:endParaRPr sz="1700">
              <a:solidFill>
                <a:schemeClr val="dk1"/>
              </a:solidFill>
              <a:latin typeface="Helvetica Neue"/>
              <a:ea typeface="Helvetica Neue"/>
              <a:cs typeface="Helvetica Neue"/>
              <a:sym typeface="Helvetica Neue"/>
            </a:endParaRPr>
          </a:p>
          <a:p>
            <a:pPr marL="714375" marR="5080" lvl="0" indent="0" algn="l" rtl="0">
              <a:lnSpc>
                <a:spcPct val="107800"/>
              </a:lnSpc>
              <a:spcBef>
                <a:spcPts val="0"/>
              </a:spcBef>
              <a:spcAft>
                <a:spcPts val="0"/>
              </a:spcAft>
              <a:buNone/>
            </a:pPr>
            <a:r>
              <a:rPr lang="en-US" sz="1700">
                <a:solidFill>
                  <a:srgbClr val="2D5C9E"/>
                </a:solidFill>
                <a:latin typeface="Helvetica Neue"/>
                <a:ea typeface="Helvetica Neue"/>
                <a:cs typeface="Helvetica Neue"/>
                <a:sym typeface="Helvetica Neue"/>
              </a:rPr>
              <a:t>use of rank or position is prohibited. Such relationships undermine the credibility and integrity of  humanitarian aid work.</a:t>
            </a:r>
            <a:endParaRPr sz="1700">
              <a:solidFill>
                <a:schemeClr val="dk1"/>
              </a:solidFill>
              <a:latin typeface="Helvetica Neue"/>
              <a:ea typeface="Helvetica Neue"/>
              <a:cs typeface="Helvetica Neue"/>
              <a:sym typeface="Helvetica Neue"/>
            </a:endParaRPr>
          </a:p>
          <a:p>
            <a:pPr marL="12700" marR="0" lvl="0" indent="0" algn="l" rtl="0">
              <a:lnSpc>
                <a:spcPct val="100000"/>
              </a:lnSpc>
              <a:spcBef>
                <a:spcPts val="955"/>
              </a:spcBef>
              <a:spcAft>
                <a:spcPts val="0"/>
              </a:spcAft>
              <a:buNone/>
            </a:pPr>
            <a:r>
              <a:rPr lang="en-US" sz="5000" b="1">
                <a:solidFill>
                  <a:srgbClr val="00AF7C"/>
                </a:solidFill>
                <a:latin typeface="Helvetica Neue"/>
                <a:ea typeface="Helvetica Neue"/>
                <a:cs typeface="Helvetica Neue"/>
                <a:sym typeface="Helvetica Neue"/>
              </a:rPr>
              <a:t>5.</a:t>
            </a:r>
            <a:endParaRPr sz="5000">
              <a:solidFill>
                <a:schemeClr val="dk1"/>
              </a:solidFill>
              <a:latin typeface="Helvetica Neue"/>
              <a:ea typeface="Helvetica Neue"/>
              <a:cs typeface="Helvetica Neue"/>
              <a:sym typeface="Helvetica Neue"/>
            </a:endParaRPr>
          </a:p>
          <a:p>
            <a:pPr marL="12700" marR="0" lvl="0" indent="0" algn="l" rtl="0">
              <a:lnSpc>
                <a:spcPct val="100000"/>
              </a:lnSpc>
              <a:spcBef>
                <a:spcPts val="2820"/>
              </a:spcBef>
              <a:spcAft>
                <a:spcPts val="0"/>
              </a:spcAft>
              <a:buNone/>
            </a:pPr>
            <a:r>
              <a:rPr lang="en-US" sz="5000" b="1">
                <a:solidFill>
                  <a:srgbClr val="00AF7C"/>
                </a:solidFill>
                <a:latin typeface="Helvetica Neue"/>
                <a:ea typeface="Helvetica Neue"/>
                <a:cs typeface="Helvetica Neue"/>
                <a:sym typeface="Helvetica Neue"/>
              </a:rPr>
              <a:t>6.</a:t>
            </a:r>
            <a:endParaRPr sz="5000">
              <a:solidFill>
                <a:schemeClr val="dk1"/>
              </a:solidFill>
              <a:latin typeface="Helvetica Neue"/>
              <a:ea typeface="Helvetica Neue"/>
              <a:cs typeface="Helvetica Neue"/>
              <a:sym typeface="Helvetica Neue"/>
            </a:endParaRPr>
          </a:p>
        </p:txBody>
      </p:sp>
      <p:grpSp>
        <p:nvGrpSpPr>
          <p:cNvPr id="902" name="Google Shape;902;p23"/>
          <p:cNvGrpSpPr/>
          <p:nvPr/>
        </p:nvGrpSpPr>
        <p:grpSpPr>
          <a:xfrm>
            <a:off x="1260000" y="5526001"/>
            <a:ext cx="10908030" cy="157480"/>
            <a:chOff x="1260000" y="5526001"/>
            <a:chExt cx="10908030" cy="157480"/>
          </a:xfrm>
        </p:grpSpPr>
        <p:sp>
          <p:nvSpPr>
            <p:cNvPr id="903" name="Google Shape;903;p23"/>
            <p:cNvSpPr/>
            <p:nvPr/>
          </p:nvSpPr>
          <p:spPr>
            <a:xfrm>
              <a:off x="1260000" y="5604252"/>
              <a:ext cx="10908030" cy="0"/>
            </a:xfrm>
            <a:custGeom>
              <a:avLst/>
              <a:gdLst/>
              <a:ahLst/>
              <a:cxnLst/>
              <a:rect l="l" t="t" r="r" b="b"/>
              <a:pathLst>
                <a:path w="10908030" h="120000" extrusionOk="0">
                  <a:moveTo>
                    <a:pt x="0" y="0"/>
                  </a:moveTo>
                  <a:lnTo>
                    <a:pt x="10908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23"/>
            <p:cNvSpPr/>
            <p:nvPr/>
          </p:nvSpPr>
          <p:spPr>
            <a:xfrm>
              <a:off x="1260000" y="5526001"/>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pSp>
        <p:nvGrpSpPr>
          <p:cNvPr id="909" name="Google Shape;909;p24"/>
          <p:cNvGrpSpPr/>
          <p:nvPr/>
        </p:nvGrpSpPr>
        <p:grpSpPr>
          <a:xfrm>
            <a:off x="10288918" y="6227038"/>
            <a:ext cx="305562" cy="294640"/>
            <a:chOff x="10288918" y="6227038"/>
            <a:chExt cx="305562" cy="294640"/>
          </a:xfrm>
        </p:grpSpPr>
        <p:pic>
          <p:nvPicPr>
            <p:cNvPr id="910" name="Google Shape;910;p24"/>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911" name="Google Shape;911;p24"/>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912" name="Google Shape;912;p24"/>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913" name="Google Shape;913;p24"/>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914" name="Google Shape;914;p24"/>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915" name="Google Shape;915;p24"/>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4"/>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4"/>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8" name="Google Shape;918;p24"/>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24"/>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0" name="Google Shape;920;p24"/>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24"/>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4"/>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24"/>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24"/>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4"/>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4"/>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24"/>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8" name="Google Shape;928;p24"/>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4"/>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24"/>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1" name="Google Shape;931;p24"/>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24"/>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24"/>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24"/>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35" name="Google Shape;935;p24"/>
          <p:cNvGrpSpPr/>
          <p:nvPr/>
        </p:nvGrpSpPr>
        <p:grpSpPr>
          <a:xfrm>
            <a:off x="10654982" y="6218590"/>
            <a:ext cx="1092835" cy="283936"/>
            <a:chOff x="10654982" y="6218590"/>
            <a:chExt cx="1092835" cy="283936"/>
          </a:xfrm>
        </p:grpSpPr>
        <p:sp>
          <p:nvSpPr>
            <p:cNvPr id="936" name="Google Shape;936;p24"/>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7" name="Google Shape;937;p24"/>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38" name="Google Shape;938;p24"/>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939" name="Google Shape;939;p24"/>
          <p:cNvSpPr txBox="1">
            <a:spLocks noGrp="1"/>
          </p:cNvSpPr>
          <p:nvPr>
            <p:ph type="title"/>
          </p:nvPr>
        </p:nvSpPr>
        <p:spPr>
          <a:xfrm>
            <a:off x="1220298" y="691418"/>
            <a:ext cx="6310801"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IASC </a:t>
            </a:r>
            <a:r>
              <a:rPr lang="en-US" dirty="0"/>
              <a:t>Core Principles</a:t>
            </a:r>
            <a:endParaRPr dirty="0"/>
          </a:p>
        </p:txBody>
      </p:sp>
      <p:sp>
        <p:nvSpPr>
          <p:cNvPr id="940" name="Google Shape;940;p24"/>
          <p:cNvSpPr/>
          <p:nvPr/>
        </p:nvSpPr>
        <p:spPr>
          <a:xfrm>
            <a:off x="1917001" y="3392995"/>
            <a:ext cx="1976755" cy="247650"/>
          </a:xfrm>
          <a:custGeom>
            <a:avLst/>
            <a:gdLst/>
            <a:ahLst/>
            <a:cxnLst/>
            <a:rect l="l" t="t" r="r" b="b"/>
            <a:pathLst>
              <a:path w="1976754" h="247650" extrusionOk="0">
                <a:moveTo>
                  <a:pt x="1976386" y="0"/>
                </a:moveTo>
                <a:lnTo>
                  <a:pt x="0" y="0"/>
                </a:lnTo>
                <a:lnTo>
                  <a:pt x="0" y="247154"/>
                </a:lnTo>
                <a:lnTo>
                  <a:pt x="1976386" y="247154"/>
                </a:lnTo>
                <a:lnTo>
                  <a:pt x="1976386"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4"/>
          <p:cNvSpPr txBox="1"/>
          <p:nvPr/>
        </p:nvSpPr>
        <p:spPr>
          <a:xfrm>
            <a:off x="1904300" y="1820763"/>
            <a:ext cx="1997075" cy="1800225"/>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SEA constitute acts  of gross misconduct  and are grounds</a:t>
            </a:r>
            <a:endParaRPr sz="1700">
              <a:solidFill>
                <a:schemeClr val="dk1"/>
              </a:solidFill>
              <a:latin typeface="Helvetica Neue"/>
              <a:ea typeface="Helvetica Neue"/>
              <a:cs typeface="Helvetica Neue"/>
              <a:sym typeface="Helvetica Neue"/>
            </a:endParaRPr>
          </a:p>
          <a:p>
            <a:pPr marL="12700" marR="32512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for termination of  employment.</a:t>
            </a:r>
            <a:endParaRPr sz="1700">
              <a:solidFill>
                <a:schemeClr val="dk1"/>
              </a:solidFill>
              <a:latin typeface="Helvetica Neue"/>
              <a:ea typeface="Helvetica Neue"/>
              <a:cs typeface="Helvetica Neue"/>
              <a:sym typeface="Helvetica Neue"/>
            </a:endParaRPr>
          </a:p>
          <a:p>
            <a:pPr marL="120650" marR="0" lvl="0" indent="0" algn="l" rtl="0">
              <a:lnSpc>
                <a:spcPct val="100000"/>
              </a:lnSpc>
              <a:spcBef>
                <a:spcPts val="1035"/>
              </a:spcBef>
              <a:spcAft>
                <a:spcPts val="0"/>
              </a:spcAft>
              <a:buNone/>
            </a:pPr>
            <a:r>
              <a:rPr lang="en-US" sz="1200" b="1">
                <a:solidFill>
                  <a:srgbClr val="FFFFFF"/>
                </a:solidFill>
                <a:latin typeface="Helvetica Neue"/>
                <a:ea typeface="Helvetica Neue"/>
                <a:cs typeface="Helvetica Neue"/>
                <a:sym typeface="Helvetica Neue"/>
              </a:rPr>
              <a:t>NO SECOND CHANCES</a:t>
            </a:r>
            <a:endParaRPr sz="1200">
              <a:solidFill>
                <a:schemeClr val="dk1"/>
              </a:solidFill>
              <a:latin typeface="Helvetica Neue"/>
              <a:ea typeface="Helvetica Neue"/>
              <a:cs typeface="Helvetica Neue"/>
              <a:sym typeface="Helvetica Neue"/>
            </a:endParaRPr>
          </a:p>
        </p:txBody>
      </p:sp>
      <p:sp>
        <p:nvSpPr>
          <p:cNvPr id="942" name="Google Shape;942;p24"/>
          <p:cNvSpPr/>
          <p:nvPr/>
        </p:nvSpPr>
        <p:spPr>
          <a:xfrm>
            <a:off x="1917001" y="5296839"/>
            <a:ext cx="2421255" cy="247650"/>
          </a:xfrm>
          <a:custGeom>
            <a:avLst/>
            <a:gdLst/>
            <a:ahLst/>
            <a:cxnLst/>
            <a:rect l="l" t="t" r="r" b="b"/>
            <a:pathLst>
              <a:path w="2421254" h="247650" extrusionOk="0">
                <a:moveTo>
                  <a:pt x="2421001" y="0"/>
                </a:moveTo>
                <a:lnTo>
                  <a:pt x="0" y="0"/>
                </a:lnTo>
                <a:lnTo>
                  <a:pt x="0" y="247154"/>
                </a:lnTo>
                <a:lnTo>
                  <a:pt x="2421001" y="247154"/>
                </a:lnTo>
                <a:lnTo>
                  <a:pt x="2421001"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3" name="Google Shape;943;p24"/>
          <p:cNvSpPr txBox="1"/>
          <p:nvPr/>
        </p:nvSpPr>
        <p:spPr>
          <a:xfrm>
            <a:off x="1904300" y="3996916"/>
            <a:ext cx="2385060" cy="152781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Any sexual relationship  with beneficiaries that  involves improper use of  position is prohibited.</a:t>
            </a:r>
            <a:endParaRPr sz="1700">
              <a:solidFill>
                <a:schemeClr val="dk1"/>
              </a:solidFill>
              <a:latin typeface="Helvetica Neue"/>
              <a:ea typeface="Helvetica Neue"/>
              <a:cs typeface="Helvetica Neue"/>
              <a:sym typeface="Helvetica Neue"/>
            </a:endParaRPr>
          </a:p>
          <a:p>
            <a:pPr marL="120650" marR="0" lvl="0" indent="0" algn="l" rtl="0">
              <a:lnSpc>
                <a:spcPct val="100000"/>
              </a:lnSpc>
              <a:spcBef>
                <a:spcPts val="1190"/>
              </a:spcBef>
              <a:spcAft>
                <a:spcPts val="0"/>
              </a:spcAft>
              <a:buNone/>
            </a:pPr>
            <a:r>
              <a:rPr lang="en-US" sz="1200" b="1">
                <a:solidFill>
                  <a:srgbClr val="FFFFFF"/>
                </a:solidFill>
                <a:latin typeface="Helvetica Neue"/>
                <a:ea typeface="Helvetica Neue"/>
                <a:cs typeface="Helvetica Neue"/>
                <a:sym typeface="Helvetica Neue"/>
              </a:rPr>
              <a:t>NO SEX WITH BENEFICIARIES</a:t>
            </a:r>
            <a:endParaRPr sz="1200">
              <a:solidFill>
                <a:schemeClr val="dk1"/>
              </a:solidFill>
              <a:latin typeface="Helvetica Neue"/>
              <a:ea typeface="Helvetica Neue"/>
              <a:cs typeface="Helvetica Neue"/>
              <a:sym typeface="Helvetica Neue"/>
            </a:endParaRPr>
          </a:p>
        </p:txBody>
      </p:sp>
      <p:sp>
        <p:nvSpPr>
          <p:cNvPr id="944" name="Google Shape;944;p24"/>
          <p:cNvSpPr/>
          <p:nvPr/>
        </p:nvSpPr>
        <p:spPr>
          <a:xfrm>
            <a:off x="5319001" y="5296839"/>
            <a:ext cx="1830705" cy="247650"/>
          </a:xfrm>
          <a:custGeom>
            <a:avLst/>
            <a:gdLst/>
            <a:ahLst/>
            <a:cxnLst/>
            <a:rect l="l" t="t" r="r" b="b"/>
            <a:pathLst>
              <a:path w="1830704" h="247650" extrusionOk="0">
                <a:moveTo>
                  <a:pt x="1830603" y="0"/>
                </a:moveTo>
                <a:lnTo>
                  <a:pt x="0" y="0"/>
                </a:lnTo>
                <a:lnTo>
                  <a:pt x="0" y="247154"/>
                </a:lnTo>
                <a:lnTo>
                  <a:pt x="1830603" y="247154"/>
                </a:lnTo>
                <a:lnTo>
                  <a:pt x="1830603"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4"/>
          <p:cNvSpPr txBox="1"/>
          <p:nvPr/>
        </p:nvSpPr>
        <p:spPr>
          <a:xfrm>
            <a:off x="5297300" y="3996916"/>
            <a:ext cx="2393315" cy="152781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Humanitarian workers  are obliged to report any  concerns regarding SEA  by fellow workers.</a:t>
            </a:r>
            <a:endParaRPr sz="1700">
              <a:solidFill>
                <a:schemeClr val="dk1"/>
              </a:solidFill>
              <a:latin typeface="Helvetica Neue"/>
              <a:ea typeface="Helvetica Neue"/>
              <a:cs typeface="Helvetica Neue"/>
              <a:sym typeface="Helvetica Neue"/>
            </a:endParaRPr>
          </a:p>
          <a:p>
            <a:pPr marL="129539" marR="0" lvl="0" indent="0" algn="l" rtl="0">
              <a:lnSpc>
                <a:spcPct val="100000"/>
              </a:lnSpc>
              <a:spcBef>
                <a:spcPts val="1190"/>
              </a:spcBef>
              <a:spcAft>
                <a:spcPts val="0"/>
              </a:spcAft>
              <a:buNone/>
            </a:pPr>
            <a:r>
              <a:rPr lang="en-US" sz="1200" b="1">
                <a:solidFill>
                  <a:srgbClr val="FFFFFF"/>
                </a:solidFill>
                <a:latin typeface="Helvetica Neue"/>
                <a:ea typeface="Helvetica Neue"/>
                <a:cs typeface="Helvetica Neue"/>
                <a:sym typeface="Helvetica Neue"/>
              </a:rPr>
              <a:t>ALWAYS REPORT SEA</a:t>
            </a:r>
            <a:endParaRPr sz="1200">
              <a:solidFill>
                <a:schemeClr val="dk1"/>
              </a:solidFill>
              <a:latin typeface="Helvetica Neue"/>
              <a:ea typeface="Helvetica Neue"/>
              <a:cs typeface="Helvetica Neue"/>
              <a:sym typeface="Helvetica Neue"/>
            </a:endParaRPr>
          </a:p>
        </p:txBody>
      </p:sp>
      <p:sp>
        <p:nvSpPr>
          <p:cNvPr id="946" name="Google Shape;946;p24"/>
          <p:cNvSpPr txBox="1"/>
          <p:nvPr/>
        </p:nvSpPr>
        <p:spPr>
          <a:xfrm>
            <a:off x="8711996" y="5296839"/>
            <a:ext cx="2679065" cy="247650"/>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None/>
            </a:pPr>
            <a:r>
              <a:rPr lang="en-US" sz="1200" b="1">
                <a:solidFill>
                  <a:srgbClr val="FFFFFF"/>
                </a:solidFill>
                <a:latin typeface="Helvetica Neue"/>
                <a:ea typeface="Helvetica Neue"/>
                <a:cs typeface="Helvetica Neue"/>
                <a:sym typeface="Helvetica Neue"/>
              </a:rPr>
              <a:t>DISCOURAGE SEA AROUND YOU</a:t>
            </a:r>
            <a:endParaRPr sz="1200">
              <a:solidFill>
                <a:schemeClr val="dk1"/>
              </a:solidFill>
              <a:latin typeface="Helvetica Neue"/>
              <a:ea typeface="Helvetica Neue"/>
              <a:cs typeface="Helvetica Neue"/>
              <a:sym typeface="Helvetica Neue"/>
            </a:endParaRPr>
          </a:p>
        </p:txBody>
      </p:sp>
      <p:sp>
        <p:nvSpPr>
          <p:cNvPr id="947" name="Google Shape;947;p24"/>
          <p:cNvSpPr txBox="1"/>
          <p:nvPr/>
        </p:nvSpPr>
        <p:spPr>
          <a:xfrm>
            <a:off x="5309996" y="2826004"/>
            <a:ext cx="2070100" cy="247650"/>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None/>
            </a:pPr>
            <a:r>
              <a:rPr lang="en-US" sz="1200" b="1">
                <a:solidFill>
                  <a:srgbClr val="FFFFFF"/>
                </a:solidFill>
                <a:latin typeface="Helvetica Neue"/>
                <a:ea typeface="Helvetica Neue"/>
                <a:cs typeface="Helvetica Neue"/>
                <a:sym typeface="Helvetica Neue"/>
              </a:rPr>
              <a:t>NO SEX WITH CHILDREN</a:t>
            </a:r>
            <a:endParaRPr sz="1200">
              <a:solidFill>
                <a:schemeClr val="dk1"/>
              </a:solidFill>
              <a:latin typeface="Helvetica Neue"/>
              <a:ea typeface="Helvetica Neue"/>
              <a:cs typeface="Helvetica Neue"/>
              <a:sym typeface="Helvetica Neue"/>
            </a:endParaRPr>
          </a:p>
        </p:txBody>
      </p:sp>
      <p:sp>
        <p:nvSpPr>
          <p:cNvPr id="948" name="Google Shape;948;p24"/>
          <p:cNvSpPr txBox="1"/>
          <p:nvPr/>
        </p:nvSpPr>
        <p:spPr>
          <a:xfrm>
            <a:off x="8711996" y="2807995"/>
            <a:ext cx="3048000" cy="247650"/>
          </a:xfrm>
          <a:prstGeom prst="rect">
            <a:avLst/>
          </a:prstGeom>
          <a:solidFill>
            <a:srgbClr val="00AF7C"/>
          </a:solidFill>
          <a:ln>
            <a:noFill/>
          </a:ln>
        </p:spPr>
        <p:txBody>
          <a:bodyPr spcFirstLastPara="1" wrap="square" lIns="0" tIns="31750" rIns="0" bIns="0" anchor="t" anchorCtr="0">
            <a:spAutoFit/>
          </a:bodyPr>
          <a:lstStyle/>
          <a:p>
            <a:pPr marL="107950" marR="0" lvl="0" indent="0" algn="l" rtl="0">
              <a:lnSpc>
                <a:spcPct val="100000"/>
              </a:lnSpc>
              <a:spcBef>
                <a:spcPts val="0"/>
              </a:spcBef>
              <a:spcAft>
                <a:spcPts val="0"/>
              </a:spcAft>
              <a:buNone/>
            </a:pPr>
            <a:r>
              <a:rPr lang="en-US" sz="1200" b="1">
                <a:solidFill>
                  <a:srgbClr val="FFFFFF"/>
                </a:solidFill>
                <a:latin typeface="Helvetica Neue"/>
                <a:ea typeface="Helvetica Neue"/>
                <a:cs typeface="Helvetica Neue"/>
                <a:sym typeface="Helvetica Neue"/>
              </a:rPr>
              <a:t>DON’T HIRE/BRIBE ANYONE FOR SEX</a:t>
            </a:r>
            <a:endParaRPr sz="1200">
              <a:solidFill>
                <a:schemeClr val="dk1"/>
              </a:solidFill>
              <a:latin typeface="Helvetica Neue"/>
              <a:ea typeface="Helvetica Neue"/>
              <a:cs typeface="Helvetica Neue"/>
              <a:sym typeface="Helvetica Neue"/>
            </a:endParaRPr>
          </a:p>
        </p:txBody>
      </p:sp>
      <p:sp>
        <p:nvSpPr>
          <p:cNvPr id="949" name="Google Shape;949;p24"/>
          <p:cNvSpPr txBox="1"/>
          <p:nvPr/>
        </p:nvSpPr>
        <p:spPr>
          <a:xfrm>
            <a:off x="5297300" y="1820763"/>
            <a:ext cx="1994535" cy="9017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Sexual activity with  children (&lt;18 year of  age) is prohibited</a:t>
            </a:r>
            <a:r>
              <a:rPr lang="en-US" sz="1200">
                <a:solidFill>
                  <a:srgbClr val="2D5C9E"/>
                </a:solidFill>
                <a:latin typeface="Helvetica Neue"/>
                <a:ea typeface="Helvetica Neue"/>
                <a:cs typeface="Helvetica Neue"/>
                <a:sym typeface="Helvetica Neue"/>
              </a:rPr>
              <a:t>.</a:t>
            </a:r>
            <a:endParaRPr sz="1200">
              <a:solidFill>
                <a:schemeClr val="dk1"/>
              </a:solidFill>
              <a:latin typeface="Helvetica Neue"/>
              <a:ea typeface="Helvetica Neue"/>
              <a:cs typeface="Helvetica Neue"/>
              <a:sym typeface="Helvetica Neue"/>
            </a:endParaRPr>
          </a:p>
        </p:txBody>
      </p:sp>
      <p:sp>
        <p:nvSpPr>
          <p:cNvPr id="950" name="Google Shape;950;p24"/>
          <p:cNvSpPr txBox="1"/>
          <p:nvPr/>
        </p:nvSpPr>
        <p:spPr>
          <a:xfrm>
            <a:off x="2777055" y="5786140"/>
            <a:ext cx="6422390"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i="1">
                <a:solidFill>
                  <a:srgbClr val="2D5C9E"/>
                </a:solidFill>
                <a:latin typeface="Helvetica Neue"/>
                <a:ea typeface="Helvetica Neue"/>
                <a:cs typeface="Helvetica Neue"/>
                <a:sym typeface="Helvetica Neue"/>
              </a:rPr>
              <a:t>Adapted from the IASC6 Core Principles relating to SEA, September 2019. Source of the graphic: WFP</a:t>
            </a:r>
            <a:endParaRPr sz="1100">
              <a:solidFill>
                <a:schemeClr val="dk1"/>
              </a:solidFill>
              <a:latin typeface="Helvetica Neue"/>
              <a:ea typeface="Helvetica Neue"/>
              <a:cs typeface="Helvetica Neue"/>
              <a:sym typeface="Helvetica Neue"/>
            </a:endParaRPr>
          </a:p>
        </p:txBody>
      </p:sp>
      <p:sp>
        <p:nvSpPr>
          <p:cNvPr id="951" name="Google Shape;951;p24"/>
          <p:cNvSpPr txBox="1"/>
          <p:nvPr/>
        </p:nvSpPr>
        <p:spPr>
          <a:xfrm>
            <a:off x="8690299" y="1820763"/>
            <a:ext cx="2827020" cy="9017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Exchange of money,  employment, goods for  services for sex is prohibited</a:t>
            </a:r>
            <a:r>
              <a:rPr lang="en-US" sz="1200">
                <a:solidFill>
                  <a:srgbClr val="2D5C9E"/>
                </a:solidFill>
                <a:latin typeface="Helvetica Neue"/>
                <a:ea typeface="Helvetica Neue"/>
                <a:cs typeface="Helvetica Neue"/>
                <a:sym typeface="Helvetica Neue"/>
              </a:rPr>
              <a:t>.</a:t>
            </a:r>
            <a:endParaRPr sz="1200">
              <a:solidFill>
                <a:schemeClr val="dk1"/>
              </a:solidFill>
              <a:latin typeface="Helvetica Neue"/>
              <a:ea typeface="Helvetica Neue"/>
              <a:cs typeface="Helvetica Neue"/>
              <a:sym typeface="Helvetica Neue"/>
            </a:endParaRPr>
          </a:p>
        </p:txBody>
      </p:sp>
      <p:sp>
        <p:nvSpPr>
          <p:cNvPr id="952" name="Google Shape;952;p24"/>
          <p:cNvSpPr txBox="1"/>
          <p:nvPr/>
        </p:nvSpPr>
        <p:spPr>
          <a:xfrm>
            <a:off x="8690299" y="3996916"/>
            <a:ext cx="2496820" cy="11938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Humanitarian workers are  obligated to create and  maintain an environment  which prevents SEA</a:t>
            </a:r>
            <a:r>
              <a:rPr lang="en-US" sz="1200">
                <a:solidFill>
                  <a:srgbClr val="2D5C9E"/>
                </a:solidFill>
                <a:latin typeface="Helvetica Neue"/>
                <a:ea typeface="Helvetica Neue"/>
                <a:cs typeface="Helvetica Neue"/>
                <a:sym typeface="Helvetica Neue"/>
              </a:rPr>
              <a:t>.</a:t>
            </a:r>
            <a:endParaRPr sz="1200">
              <a:solidFill>
                <a:schemeClr val="dk1"/>
              </a:solidFill>
              <a:latin typeface="Helvetica Neue"/>
              <a:ea typeface="Helvetica Neue"/>
              <a:cs typeface="Helvetica Neue"/>
              <a:sym typeface="Helvetica Neue"/>
            </a:endParaRPr>
          </a:p>
        </p:txBody>
      </p:sp>
      <p:sp>
        <p:nvSpPr>
          <p:cNvPr id="953" name="Google Shape;953;p24"/>
          <p:cNvSpPr txBox="1"/>
          <p:nvPr/>
        </p:nvSpPr>
        <p:spPr>
          <a:xfrm>
            <a:off x="1220298" y="1667811"/>
            <a:ext cx="4384089" cy="78226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dirty="0">
                <a:solidFill>
                  <a:srgbClr val="00AF7C"/>
                </a:solidFill>
                <a:latin typeface="Helvetica Neue"/>
                <a:ea typeface="Helvetica Neue"/>
                <a:cs typeface="Helvetica Neue"/>
                <a:sym typeface="Helvetica Neue"/>
              </a:rPr>
              <a:t>1.                2.</a:t>
            </a:r>
            <a:endParaRPr sz="5000" dirty="0">
              <a:solidFill>
                <a:schemeClr val="dk1"/>
              </a:solidFill>
              <a:latin typeface="Helvetica Neue"/>
              <a:ea typeface="Helvetica Neue"/>
              <a:cs typeface="Helvetica Neue"/>
              <a:sym typeface="Helvetica Neue"/>
            </a:endParaRPr>
          </a:p>
        </p:txBody>
      </p:sp>
      <p:sp>
        <p:nvSpPr>
          <p:cNvPr id="954" name="Google Shape;954;p24"/>
          <p:cNvSpPr txBox="1"/>
          <p:nvPr/>
        </p:nvSpPr>
        <p:spPr>
          <a:xfrm>
            <a:off x="1211299" y="3862419"/>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a:solidFill>
                  <a:srgbClr val="00AF7C"/>
                </a:solidFill>
                <a:latin typeface="Helvetica Neue"/>
                <a:ea typeface="Helvetica Neue"/>
                <a:cs typeface="Helvetica Neue"/>
                <a:sym typeface="Helvetica Neue"/>
              </a:rPr>
              <a:t>4.</a:t>
            </a:r>
            <a:endParaRPr sz="5000">
              <a:solidFill>
                <a:schemeClr val="dk1"/>
              </a:solidFill>
              <a:latin typeface="Helvetica Neue"/>
              <a:ea typeface="Helvetica Neue"/>
              <a:cs typeface="Helvetica Neue"/>
              <a:sym typeface="Helvetica Neue"/>
            </a:endParaRPr>
          </a:p>
        </p:txBody>
      </p:sp>
      <p:sp>
        <p:nvSpPr>
          <p:cNvPr id="955" name="Google Shape;955;p24"/>
          <p:cNvSpPr txBox="1"/>
          <p:nvPr/>
        </p:nvSpPr>
        <p:spPr>
          <a:xfrm>
            <a:off x="4604299" y="3862419"/>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a:solidFill>
                  <a:srgbClr val="00AF7C"/>
                </a:solidFill>
                <a:latin typeface="Helvetica Neue"/>
                <a:ea typeface="Helvetica Neue"/>
                <a:cs typeface="Helvetica Neue"/>
                <a:sym typeface="Helvetica Neue"/>
              </a:rPr>
              <a:t>5.</a:t>
            </a:r>
            <a:endParaRPr sz="5000">
              <a:solidFill>
                <a:schemeClr val="dk1"/>
              </a:solidFill>
              <a:latin typeface="Helvetica Neue"/>
              <a:ea typeface="Helvetica Neue"/>
              <a:cs typeface="Helvetica Neue"/>
              <a:sym typeface="Helvetica Neue"/>
            </a:endParaRPr>
          </a:p>
        </p:txBody>
      </p:sp>
      <p:sp>
        <p:nvSpPr>
          <p:cNvPr id="956" name="Google Shape;956;p24"/>
          <p:cNvSpPr txBox="1"/>
          <p:nvPr/>
        </p:nvSpPr>
        <p:spPr>
          <a:xfrm>
            <a:off x="7997300" y="1667811"/>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a:solidFill>
                  <a:srgbClr val="00AF7C"/>
                </a:solidFill>
                <a:latin typeface="Helvetica Neue"/>
                <a:ea typeface="Helvetica Neue"/>
                <a:cs typeface="Helvetica Neue"/>
                <a:sym typeface="Helvetica Neue"/>
              </a:rPr>
              <a:t>3.</a:t>
            </a:r>
            <a:endParaRPr sz="5000">
              <a:solidFill>
                <a:schemeClr val="dk1"/>
              </a:solidFill>
              <a:latin typeface="Helvetica Neue"/>
              <a:ea typeface="Helvetica Neue"/>
              <a:cs typeface="Helvetica Neue"/>
              <a:sym typeface="Helvetica Neue"/>
            </a:endParaRPr>
          </a:p>
        </p:txBody>
      </p:sp>
      <p:sp>
        <p:nvSpPr>
          <p:cNvPr id="957" name="Google Shape;957;p24"/>
          <p:cNvSpPr txBox="1"/>
          <p:nvPr/>
        </p:nvSpPr>
        <p:spPr>
          <a:xfrm>
            <a:off x="7997300" y="3862419"/>
            <a:ext cx="554990"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a:solidFill>
                  <a:srgbClr val="00AF7C"/>
                </a:solidFill>
                <a:latin typeface="Helvetica Neue"/>
                <a:ea typeface="Helvetica Neue"/>
                <a:cs typeface="Helvetica Neue"/>
                <a:sym typeface="Helvetica Neue"/>
              </a:rPr>
              <a:t>6.</a:t>
            </a:r>
            <a:endParaRPr sz="5000">
              <a:solidFill>
                <a:schemeClr val="dk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62"/>
        <p:cNvGrpSpPr/>
        <p:nvPr/>
      </p:nvGrpSpPr>
      <p:grpSpPr>
        <a:xfrm>
          <a:off x="0" y="0"/>
          <a:ext cx="0" cy="0"/>
          <a:chOff x="0" y="0"/>
          <a:chExt cx="0" cy="0"/>
        </a:xfrm>
      </p:grpSpPr>
      <p:sp>
        <p:nvSpPr>
          <p:cNvPr id="963" name="Google Shape;963;p25"/>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64" name="Google Shape;964;p25"/>
          <p:cNvGrpSpPr/>
          <p:nvPr/>
        </p:nvGrpSpPr>
        <p:grpSpPr>
          <a:xfrm>
            <a:off x="10288918" y="6233401"/>
            <a:ext cx="305562" cy="294640"/>
            <a:chOff x="10288918" y="6233401"/>
            <a:chExt cx="305562" cy="294640"/>
          </a:xfrm>
        </p:grpSpPr>
        <p:pic>
          <p:nvPicPr>
            <p:cNvPr id="965" name="Google Shape;965;p25"/>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966" name="Google Shape;966;p25"/>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967" name="Google Shape;967;p25"/>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968" name="Google Shape;968;p25"/>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969" name="Google Shape;969;p25"/>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970" name="Google Shape;970;p25"/>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1" name="Google Shape;971;p25"/>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25"/>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3" name="Google Shape;973;p25"/>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4" name="Google Shape;974;p25"/>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5" name="Google Shape;975;p25"/>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5"/>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7" name="Google Shape;977;p25"/>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8" name="Google Shape;978;p25"/>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5"/>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25"/>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1" name="Google Shape;981;p25"/>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25"/>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3" name="Google Shape;983;p25"/>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4" name="Google Shape;984;p25"/>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5" name="Google Shape;985;p25"/>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6" name="Google Shape;986;p25"/>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5"/>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25"/>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25"/>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90" name="Google Shape;990;p25"/>
          <p:cNvGrpSpPr/>
          <p:nvPr/>
        </p:nvGrpSpPr>
        <p:grpSpPr>
          <a:xfrm>
            <a:off x="10654982" y="6224940"/>
            <a:ext cx="1092835" cy="283936"/>
            <a:chOff x="10654982" y="6224940"/>
            <a:chExt cx="1092835" cy="283936"/>
          </a:xfrm>
        </p:grpSpPr>
        <p:sp>
          <p:nvSpPr>
            <p:cNvPr id="991" name="Google Shape;991;p25"/>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2" name="Google Shape;992;p25"/>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93" name="Google Shape;993;p25"/>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994" name="Google Shape;994;p25"/>
          <p:cNvSpPr txBox="1"/>
          <p:nvPr/>
        </p:nvSpPr>
        <p:spPr>
          <a:xfrm>
            <a:off x="1220299" y="697768"/>
            <a:ext cx="10327640" cy="15517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dirty="0">
                <a:solidFill>
                  <a:srgbClr val="2D5C9E"/>
                </a:solidFill>
                <a:latin typeface="Helvetica Neue"/>
                <a:ea typeface="Helvetica Neue"/>
                <a:cs typeface="Helvetica Neue"/>
                <a:sym typeface="Helvetica Neue"/>
              </a:rPr>
              <a:t>Vocabulary	note: </a:t>
            </a:r>
            <a:endParaRPr sz="5000" b="1" dirty="0">
              <a:solidFill>
                <a:srgbClr val="2D5C9E"/>
              </a:solidFill>
              <a:latin typeface="Helvetica Neue"/>
              <a:ea typeface="Helvetica Neue"/>
              <a:cs typeface="Helvetica Neue"/>
              <a:sym typeface="Helvetica Neue"/>
            </a:endParaRPr>
          </a:p>
          <a:p>
            <a:pPr marL="12700" marR="0" lvl="0" indent="0" algn="l" rtl="0">
              <a:lnSpc>
                <a:spcPct val="100000"/>
              </a:lnSpc>
              <a:spcBef>
                <a:spcPts val="100"/>
              </a:spcBef>
              <a:spcAft>
                <a:spcPts val="0"/>
              </a:spcAft>
              <a:buNone/>
            </a:pPr>
            <a:r>
              <a:rPr lang="en-US" sz="5000" dirty="0">
                <a:solidFill>
                  <a:srgbClr val="00AF7C"/>
                </a:solidFill>
                <a:latin typeface="Helvetica Neue Light"/>
                <a:ea typeface="Helvetica Neue Light"/>
                <a:cs typeface="Helvetica Neue Light"/>
                <a:sym typeface="Helvetica Neue Light"/>
              </a:rPr>
              <a:t>survivor and victim</a:t>
            </a:r>
            <a:endParaRPr sz="5000" dirty="0">
              <a:solidFill>
                <a:schemeClr val="dk1"/>
              </a:solidFill>
              <a:latin typeface="Helvetica Neue Light"/>
              <a:ea typeface="Helvetica Neue Light"/>
              <a:cs typeface="Helvetica Neue Light"/>
              <a:sym typeface="Helvetica Neue Light"/>
            </a:endParaRPr>
          </a:p>
        </p:txBody>
      </p:sp>
      <p:sp>
        <p:nvSpPr>
          <p:cNvPr id="995" name="Google Shape;995;p25"/>
          <p:cNvSpPr txBox="1"/>
          <p:nvPr/>
        </p:nvSpPr>
        <p:spPr>
          <a:xfrm>
            <a:off x="1220299" y="2965818"/>
            <a:ext cx="238569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What is the difference?</a:t>
            </a:r>
            <a:endParaRPr sz="1700">
              <a:solidFill>
                <a:schemeClr val="dk1"/>
              </a:solidFill>
              <a:latin typeface="Helvetica Neue"/>
              <a:ea typeface="Helvetica Neue"/>
              <a:cs typeface="Helvetica Neue"/>
              <a:sym typeface="Helvetica Neue"/>
            </a:endParaRPr>
          </a:p>
        </p:txBody>
      </p:sp>
      <p:grpSp>
        <p:nvGrpSpPr>
          <p:cNvPr id="996" name="Google Shape;996;p25"/>
          <p:cNvGrpSpPr/>
          <p:nvPr/>
        </p:nvGrpSpPr>
        <p:grpSpPr>
          <a:xfrm>
            <a:off x="1233001" y="3728720"/>
            <a:ext cx="10935335" cy="157480"/>
            <a:chOff x="1233001" y="2663999"/>
            <a:chExt cx="10935335" cy="157480"/>
          </a:xfrm>
        </p:grpSpPr>
        <p:sp>
          <p:nvSpPr>
            <p:cNvPr id="997" name="Google Shape;997;p25"/>
            <p:cNvSpPr/>
            <p:nvPr/>
          </p:nvSpPr>
          <p:spPr>
            <a:xfrm>
              <a:off x="1233001" y="2742251"/>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8" name="Google Shape;998;p25"/>
            <p:cNvSpPr/>
            <p:nvPr/>
          </p:nvSpPr>
          <p:spPr>
            <a:xfrm>
              <a:off x="1233001" y="2663999"/>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04" name="Google Shape;1004;p26"/>
          <p:cNvGrpSpPr/>
          <p:nvPr/>
        </p:nvGrpSpPr>
        <p:grpSpPr>
          <a:xfrm>
            <a:off x="10288918" y="6227038"/>
            <a:ext cx="305562" cy="294640"/>
            <a:chOff x="10288918" y="6227038"/>
            <a:chExt cx="305562" cy="294640"/>
          </a:xfrm>
        </p:grpSpPr>
        <p:pic>
          <p:nvPicPr>
            <p:cNvPr id="1005" name="Google Shape;1005;p26"/>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006" name="Google Shape;1006;p26"/>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007" name="Google Shape;1007;p26"/>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008" name="Google Shape;1008;p26"/>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009" name="Google Shape;1009;p26"/>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010" name="Google Shape;1010;p2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1" name="Google Shape;1011;p2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2" name="Google Shape;1012;p2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3" name="Google Shape;1013;p2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4" name="Google Shape;1014;p2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5" name="Google Shape;1015;p2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6" name="Google Shape;1016;p2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2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2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9" name="Google Shape;1019;p2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0" name="Google Shape;1020;p2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1" name="Google Shape;1021;p2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2" name="Google Shape;1022;p2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3" name="Google Shape;1023;p2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4" name="Google Shape;1024;p2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025;p2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6" name="Google Shape;1026;p2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7" name="Google Shape;1027;p2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8" name="Google Shape;1028;p2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9" name="Google Shape;1029;p2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30" name="Google Shape;1030;p26"/>
          <p:cNvGrpSpPr/>
          <p:nvPr/>
        </p:nvGrpSpPr>
        <p:grpSpPr>
          <a:xfrm>
            <a:off x="10654982" y="6218590"/>
            <a:ext cx="1092835" cy="283936"/>
            <a:chOff x="10654982" y="6218590"/>
            <a:chExt cx="1092835" cy="283936"/>
          </a:xfrm>
        </p:grpSpPr>
        <p:sp>
          <p:nvSpPr>
            <p:cNvPr id="1031" name="Google Shape;1031;p2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2" name="Google Shape;1032;p2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033" name="Google Shape;1033;p26"/>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034" name="Google Shape;1034;p26"/>
          <p:cNvSpPr txBox="1">
            <a:spLocks noGrp="1"/>
          </p:cNvSpPr>
          <p:nvPr>
            <p:ph type="title"/>
          </p:nvPr>
        </p:nvSpPr>
        <p:spPr>
          <a:xfrm>
            <a:off x="625010" y="695119"/>
            <a:ext cx="8651725" cy="1551707"/>
          </a:xfrm>
          <a:prstGeom prst="rect">
            <a:avLst/>
          </a:prstGeom>
          <a:noFill/>
          <a:ln>
            <a:noFill/>
          </a:ln>
        </p:spPr>
        <p:txBody>
          <a:bodyPr spcFirstLastPara="1" wrap="square" lIns="0" tIns="12700" rIns="0" bIns="0" anchor="t" anchorCtr="0">
            <a:spAutoFit/>
          </a:bodyPr>
          <a:lstStyle/>
          <a:p>
            <a:pPr marL="607695"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Vocabulary note</a:t>
            </a:r>
            <a:br>
              <a:rPr lang="en-US" b="1" dirty="0">
                <a:solidFill>
                  <a:srgbClr val="2D5C9E"/>
                </a:solidFill>
                <a:latin typeface="Helvetica Neue"/>
                <a:ea typeface="Helvetica Neue"/>
                <a:cs typeface="Helvetica Neue"/>
                <a:sym typeface="Helvetica Neue"/>
              </a:rPr>
            </a:br>
            <a:r>
              <a:rPr lang="en-US" dirty="0">
                <a:sym typeface="Helvetica Neue"/>
              </a:rPr>
              <a:t>S</a:t>
            </a:r>
            <a:r>
              <a:rPr lang="en-US" dirty="0"/>
              <a:t>urvivor and victim</a:t>
            </a:r>
            <a:endParaRPr dirty="0"/>
          </a:p>
        </p:txBody>
      </p:sp>
      <p:sp>
        <p:nvSpPr>
          <p:cNvPr id="1035" name="Google Shape;1035;p26"/>
          <p:cNvSpPr txBox="1"/>
          <p:nvPr/>
        </p:nvSpPr>
        <p:spPr>
          <a:xfrm>
            <a:off x="1220299" y="3479800"/>
            <a:ext cx="3037205" cy="1778000"/>
          </a:xfrm>
          <a:prstGeom prst="rect">
            <a:avLst/>
          </a:prstGeom>
          <a:noFill/>
          <a:ln>
            <a:noFill/>
          </a:ln>
        </p:spPr>
        <p:txBody>
          <a:bodyPr spcFirstLastPara="1" wrap="square" lIns="0" tIns="12700" rIns="0" bIns="0" anchor="t" anchorCtr="0">
            <a:spAutoFit/>
          </a:bodyPr>
          <a:lstStyle/>
          <a:p>
            <a:pPr marL="12700" marR="173355" lvl="0" indent="0" algn="just"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victims of sexual violence are  those individuals who directly  experienced the violence</a:t>
            </a:r>
            <a:endParaRPr sz="1700">
              <a:solidFill>
                <a:schemeClr val="dk1"/>
              </a:solidFill>
              <a:latin typeface="Helvetica Neue"/>
              <a:ea typeface="Helvetica Neue"/>
              <a:cs typeface="Helvetica Neue"/>
              <a:sym typeface="Helvetica Neue"/>
            </a:endParaRPr>
          </a:p>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as well as those who were  indirectly affected (e.g. children  born of sexual abuse).</a:t>
            </a:r>
            <a:endParaRPr sz="1700">
              <a:solidFill>
                <a:schemeClr val="dk1"/>
              </a:solidFill>
              <a:latin typeface="Helvetica Neue"/>
              <a:ea typeface="Helvetica Neue"/>
              <a:cs typeface="Helvetica Neue"/>
              <a:sym typeface="Helvetica Neue"/>
            </a:endParaRPr>
          </a:p>
        </p:txBody>
      </p:sp>
      <p:sp>
        <p:nvSpPr>
          <p:cNvPr id="1036" name="Google Shape;1036;p26"/>
          <p:cNvSpPr/>
          <p:nvPr/>
        </p:nvSpPr>
        <p:spPr>
          <a:xfrm>
            <a:off x="1233004" y="2441807"/>
            <a:ext cx="3105150" cy="807720"/>
          </a:xfrm>
          <a:custGeom>
            <a:avLst/>
            <a:gdLst/>
            <a:ahLst/>
            <a:cxnLst/>
            <a:rect l="l" t="t" r="r" b="b"/>
            <a:pathLst>
              <a:path w="3105150" h="807719" extrusionOk="0">
                <a:moveTo>
                  <a:pt x="3104997" y="0"/>
                </a:moveTo>
                <a:lnTo>
                  <a:pt x="0" y="0"/>
                </a:lnTo>
                <a:lnTo>
                  <a:pt x="0" y="807224"/>
                </a:lnTo>
                <a:lnTo>
                  <a:pt x="3104997" y="807224"/>
                </a:lnTo>
                <a:lnTo>
                  <a:pt x="3104997"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6"/>
          <p:cNvSpPr txBox="1"/>
          <p:nvPr/>
        </p:nvSpPr>
        <p:spPr>
          <a:xfrm>
            <a:off x="2453271" y="2675708"/>
            <a:ext cx="66484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Victim</a:t>
            </a:r>
            <a:endParaRPr sz="1700">
              <a:solidFill>
                <a:schemeClr val="dk1"/>
              </a:solidFill>
              <a:latin typeface="Helvetica Neue"/>
              <a:ea typeface="Helvetica Neue"/>
              <a:cs typeface="Helvetica Neue"/>
              <a:sym typeface="Helvetica Neue"/>
            </a:endParaRPr>
          </a:p>
        </p:txBody>
      </p:sp>
      <p:sp>
        <p:nvSpPr>
          <p:cNvPr id="1038" name="Google Shape;1038;p26"/>
          <p:cNvSpPr txBox="1"/>
          <p:nvPr/>
        </p:nvSpPr>
        <p:spPr>
          <a:xfrm>
            <a:off x="5963052" y="2680153"/>
            <a:ext cx="1034648" cy="2800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Survivor</a:t>
            </a:r>
            <a:endParaRPr sz="1700">
              <a:solidFill>
                <a:schemeClr val="dk1"/>
              </a:solidFill>
              <a:latin typeface="Helvetica Neue"/>
              <a:ea typeface="Helvetica Neue"/>
              <a:cs typeface="Helvetica Neue"/>
              <a:sym typeface="Helvetica Neue"/>
            </a:endParaRPr>
          </a:p>
        </p:txBody>
      </p:sp>
      <p:sp>
        <p:nvSpPr>
          <p:cNvPr id="1039" name="Google Shape;1039;p26"/>
          <p:cNvSpPr/>
          <p:nvPr/>
        </p:nvSpPr>
        <p:spPr>
          <a:xfrm>
            <a:off x="4851006" y="2441807"/>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0" name="Google Shape;1040;p26"/>
          <p:cNvSpPr/>
          <p:nvPr/>
        </p:nvSpPr>
        <p:spPr>
          <a:xfrm>
            <a:off x="1233001" y="5638800"/>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26"/>
          <p:cNvSpPr/>
          <p:nvPr/>
        </p:nvSpPr>
        <p:spPr>
          <a:xfrm>
            <a:off x="1233001" y="5297003"/>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46"/>
        <p:cNvGrpSpPr/>
        <p:nvPr/>
      </p:nvGrpSpPr>
      <p:grpSpPr>
        <a:xfrm>
          <a:off x="0" y="0"/>
          <a:ext cx="0" cy="0"/>
          <a:chOff x="0" y="0"/>
          <a:chExt cx="0" cy="0"/>
        </a:xfrm>
      </p:grpSpPr>
      <p:sp>
        <p:nvSpPr>
          <p:cNvPr id="1047" name="Google Shape;1047;p27"/>
          <p:cNvSpPr/>
          <p:nvPr/>
        </p:nvSpPr>
        <p:spPr>
          <a:xfrm>
            <a:off x="0" y="3708"/>
            <a:ext cx="504190" cy="6854825"/>
          </a:xfrm>
          <a:custGeom>
            <a:avLst/>
            <a:gdLst/>
            <a:ahLst/>
            <a:cxnLst/>
            <a:rect l="l" t="t" r="r" b="b"/>
            <a:pathLst>
              <a:path w="504190" h="6854825" extrusionOk="0">
                <a:moveTo>
                  <a:pt x="503999" y="0"/>
                </a:moveTo>
                <a:lnTo>
                  <a:pt x="0" y="0"/>
                </a:lnTo>
                <a:lnTo>
                  <a:pt x="0" y="6854291"/>
                </a:lnTo>
                <a:lnTo>
                  <a:pt x="503999" y="6854291"/>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48" name="Google Shape;1048;p27"/>
          <p:cNvGrpSpPr/>
          <p:nvPr/>
        </p:nvGrpSpPr>
        <p:grpSpPr>
          <a:xfrm>
            <a:off x="10288918" y="6230746"/>
            <a:ext cx="305562" cy="294640"/>
            <a:chOff x="10288918" y="6230746"/>
            <a:chExt cx="305562" cy="294640"/>
          </a:xfrm>
        </p:grpSpPr>
        <p:pic>
          <p:nvPicPr>
            <p:cNvPr id="1049" name="Google Shape;1049;p27"/>
            <p:cNvPicPr preferRelativeResize="0"/>
            <p:nvPr/>
          </p:nvPicPr>
          <p:blipFill rotWithShape="1">
            <a:blip r:embed="rId3">
              <a:alphaModFix/>
            </a:blip>
            <a:srcRect/>
            <a:stretch/>
          </p:blipFill>
          <p:spPr>
            <a:xfrm>
              <a:off x="10288918" y="6230746"/>
              <a:ext cx="305562" cy="294640"/>
            </a:xfrm>
            <a:prstGeom prst="rect">
              <a:avLst/>
            </a:prstGeom>
            <a:noFill/>
            <a:ln>
              <a:noFill/>
            </a:ln>
          </p:spPr>
        </p:pic>
        <p:pic>
          <p:nvPicPr>
            <p:cNvPr id="1050" name="Google Shape;1050;p27"/>
            <p:cNvPicPr preferRelativeResize="0"/>
            <p:nvPr/>
          </p:nvPicPr>
          <p:blipFill rotWithShape="1">
            <a:blip r:embed="rId4">
              <a:alphaModFix/>
            </a:blip>
            <a:srcRect/>
            <a:stretch/>
          </p:blipFill>
          <p:spPr>
            <a:xfrm>
              <a:off x="10494600" y="6363017"/>
              <a:ext cx="2596" cy="24974"/>
            </a:xfrm>
            <a:prstGeom prst="rect">
              <a:avLst/>
            </a:prstGeom>
            <a:noFill/>
            <a:ln>
              <a:noFill/>
            </a:ln>
          </p:spPr>
        </p:pic>
        <p:pic>
          <p:nvPicPr>
            <p:cNvPr id="1051" name="Google Shape;1051;p27"/>
            <p:cNvPicPr preferRelativeResize="0"/>
            <p:nvPr/>
          </p:nvPicPr>
          <p:blipFill rotWithShape="1">
            <a:blip r:embed="rId5">
              <a:alphaModFix/>
            </a:blip>
            <a:srcRect/>
            <a:stretch/>
          </p:blipFill>
          <p:spPr>
            <a:xfrm>
              <a:off x="10328376" y="6313500"/>
              <a:ext cx="62687" cy="60477"/>
            </a:xfrm>
            <a:prstGeom prst="rect">
              <a:avLst/>
            </a:prstGeom>
            <a:noFill/>
            <a:ln>
              <a:noFill/>
            </a:ln>
          </p:spPr>
        </p:pic>
        <p:pic>
          <p:nvPicPr>
            <p:cNvPr id="1052" name="Google Shape;1052;p27"/>
            <p:cNvPicPr preferRelativeResize="0"/>
            <p:nvPr/>
          </p:nvPicPr>
          <p:blipFill rotWithShape="1">
            <a:blip r:embed="rId6">
              <a:alphaModFix/>
            </a:blip>
            <a:srcRect/>
            <a:stretch/>
          </p:blipFill>
          <p:spPr>
            <a:xfrm>
              <a:off x="10498074" y="6313500"/>
              <a:ext cx="56108" cy="37452"/>
            </a:xfrm>
            <a:prstGeom prst="rect">
              <a:avLst/>
            </a:prstGeom>
            <a:noFill/>
            <a:ln>
              <a:noFill/>
            </a:ln>
          </p:spPr>
        </p:pic>
        <p:pic>
          <p:nvPicPr>
            <p:cNvPr id="1053" name="Google Shape;1053;p27"/>
            <p:cNvPicPr preferRelativeResize="0"/>
            <p:nvPr/>
          </p:nvPicPr>
          <p:blipFill rotWithShape="1">
            <a:blip r:embed="rId7">
              <a:alphaModFix/>
            </a:blip>
            <a:srcRect/>
            <a:stretch/>
          </p:blipFill>
          <p:spPr>
            <a:xfrm>
              <a:off x="10310126" y="6384823"/>
              <a:ext cx="103644" cy="98577"/>
            </a:xfrm>
            <a:prstGeom prst="rect">
              <a:avLst/>
            </a:prstGeom>
            <a:noFill/>
            <a:ln>
              <a:noFill/>
            </a:ln>
          </p:spPr>
        </p:pic>
        <p:sp>
          <p:nvSpPr>
            <p:cNvPr id="1054" name="Google Shape;1054;p27"/>
            <p:cNvSpPr/>
            <p:nvPr/>
          </p:nvSpPr>
          <p:spPr>
            <a:xfrm>
              <a:off x="10389350" y="637940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27"/>
            <p:cNvSpPr/>
            <p:nvPr/>
          </p:nvSpPr>
          <p:spPr>
            <a:xfrm>
              <a:off x="10382062" y="637787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27"/>
            <p:cNvSpPr/>
            <p:nvPr/>
          </p:nvSpPr>
          <p:spPr>
            <a:xfrm>
              <a:off x="10387749" y="632807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7" name="Google Shape;1057;p27"/>
            <p:cNvSpPr/>
            <p:nvPr/>
          </p:nvSpPr>
          <p:spPr>
            <a:xfrm>
              <a:off x="10382055" y="632808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8" name="Google Shape;1058;p27"/>
            <p:cNvSpPr/>
            <p:nvPr/>
          </p:nvSpPr>
          <p:spPr>
            <a:xfrm>
              <a:off x="10399167" y="644429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9" name="Google Shape;1059;p27"/>
            <p:cNvSpPr/>
            <p:nvPr/>
          </p:nvSpPr>
          <p:spPr>
            <a:xfrm>
              <a:off x="10396011" y="644038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27"/>
            <p:cNvSpPr/>
            <p:nvPr/>
          </p:nvSpPr>
          <p:spPr>
            <a:xfrm>
              <a:off x="10414835" y="633750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27"/>
            <p:cNvSpPr/>
            <p:nvPr/>
          </p:nvSpPr>
          <p:spPr>
            <a:xfrm>
              <a:off x="10400409" y="6315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27"/>
            <p:cNvSpPr/>
            <p:nvPr/>
          </p:nvSpPr>
          <p:spPr>
            <a:xfrm>
              <a:off x="10465042" y="645764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p27"/>
            <p:cNvSpPr/>
            <p:nvPr/>
          </p:nvSpPr>
          <p:spPr>
            <a:xfrm>
              <a:off x="10449519" y="6443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7"/>
            <p:cNvSpPr/>
            <p:nvPr/>
          </p:nvSpPr>
          <p:spPr>
            <a:xfrm>
              <a:off x="10442905" y="627994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7"/>
            <p:cNvSpPr/>
            <p:nvPr/>
          </p:nvSpPr>
          <p:spPr>
            <a:xfrm>
              <a:off x="10442910" y="627994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27"/>
            <p:cNvSpPr/>
            <p:nvPr/>
          </p:nvSpPr>
          <p:spPr>
            <a:xfrm>
              <a:off x="10497751" y="635095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7"/>
            <p:cNvSpPr/>
            <p:nvPr/>
          </p:nvSpPr>
          <p:spPr>
            <a:xfrm>
              <a:off x="10488887" y="6328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27"/>
            <p:cNvSpPr/>
            <p:nvPr/>
          </p:nvSpPr>
          <p:spPr>
            <a:xfrm>
              <a:off x="10497744" y="639414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27"/>
            <p:cNvSpPr/>
            <p:nvPr/>
          </p:nvSpPr>
          <p:spPr>
            <a:xfrm>
              <a:off x="10488887" y="637780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7"/>
            <p:cNvSpPr/>
            <p:nvPr/>
          </p:nvSpPr>
          <p:spPr>
            <a:xfrm>
              <a:off x="10459607" y="633279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27"/>
            <p:cNvSpPr/>
            <p:nvPr/>
          </p:nvSpPr>
          <p:spPr>
            <a:xfrm>
              <a:off x="10448885" y="631217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27"/>
            <p:cNvSpPr/>
            <p:nvPr/>
          </p:nvSpPr>
          <p:spPr>
            <a:xfrm>
              <a:off x="10457303" y="647569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7"/>
            <p:cNvSpPr/>
            <p:nvPr/>
          </p:nvSpPr>
          <p:spPr>
            <a:xfrm>
              <a:off x="10442909" y="647569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74" name="Google Shape;1074;p27"/>
          <p:cNvGrpSpPr/>
          <p:nvPr/>
        </p:nvGrpSpPr>
        <p:grpSpPr>
          <a:xfrm>
            <a:off x="10654982" y="6222291"/>
            <a:ext cx="1092835" cy="283931"/>
            <a:chOff x="10654982" y="6222291"/>
            <a:chExt cx="1092835" cy="283931"/>
          </a:xfrm>
        </p:grpSpPr>
        <p:sp>
          <p:nvSpPr>
            <p:cNvPr id="1075" name="Google Shape;1075;p27"/>
            <p:cNvSpPr/>
            <p:nvPr/>
          </p:nvSpPr>
          <p:spPr>
            <a:xfrm>
              <a:off x="11100362" y="622229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7"/>
            <p:cNvSpPr/>
            <p:nvPr/>
          </p:nvSpPr>
          <p:spPr>
            <a:xfrm>
              <a:off x="10654982" y="6259207"/>
              <a:ext cx="1092835" cy="247015"/>
            </a:xfrm>
            <a:custGeom>
              <a:avLst/>
              <a:gdLst/>
              <a:ahLst/>
              <a:cxnLst/>
              <a:rect l="l" t="t" r="r" b="b"/>
              <a:pathLst>
                <a:path w="1092834" h="247015"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5"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5"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5"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077" name="Google Shape;1077;p27"/>
          <p:cNvPicPr preferRelativeResize="0"/>
          <p:nvPr/>
        </p:nvPicPr>
        <p:blipFill rotWithShape="1">
          <a:blip r:embed="rId8">
            <a:alphaModFix/>
          </a:blip>
          <a:srcRect/>
          <a:stretch/>
        </p:blipFill>
        <p:spPr>
          <a:xfrm>
            <a:off x="987768" y="5999899"/>
            <a:ext cx="725765" cy="631727"/>
          </a:xfrm>
          <a:prstGeom prst="rect">
            <a:avLst/>
          </a:prstGeom>
          <a:noFill/>
          <a:ln>
            <a:noFill/>
          </a:ln>
        </p:spPr>
      </p:pic>
      <p:sp>
        <p:nvSpPr>
          <p:cNvPr id="1078" name="Google Shape;1078;p27"/>
          <p:cNvSpPr txBox="1">
            <a:spLocks noGrp="1"/>
          </p:cNvSpPr>
          <p:nvPr>
            <p:ph type="title"/>
          </p:nvPr>
        </p:nvSpPr>
        <p:spPr>
          <a:xfrm>
            <a:off x="625010" y="695119"/>
            <a:ext cx="10922929" cy="1551707"/>
          </a:xfrm>
          <a:prstGeom prst="rect">
            <a:avLst/>
          </a:prstGeom>
          <a:noFill/>
          <a:ln>
            <a:noFill/>
          </a:ln>
        </p:spPr>
        <p:txBody>
          <a:bodyPr spcFirstLastPara="1" wrap="square" lIns="0" tIns="12700" rIns="0" bIns="0" anchor="t" anchorCtr="0">
            <a:spAutoFit/>
          </a:bodyPr>
          <a:lstStyle/>
          <a:p>
            <a:pPr marL="607695"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Vocabulary	note</a:t>
            </a:r>
            <a:br>
              <a:rPr lang="en-US" b="1" dirty="0">
                <a:solidFill>
                  <a:srgbClr val="2D5C9E"/>
                </a:solidFill>
                <a:latin typeface="Helvetica Neue"/>
                <a:ea typeface="Helvetica Neue"/>
                <a:cs typeface="Helvetica Neue"/>
                <a:sym typeface="Helvetica Neue"/>
              </a:rPr>
            </a:br>
            <a:r>
              <a:rPr lang="en-US" dirty="0"/>
              <a:t>Survivor and victim</a:t>
            </a:r>
            <a:endParaRPr dirty="0"/>
          </a:p>
        </p:txBody>
      </p:sp>
      <p:sp>
        <p:nvSpPr>
          <p:cNvPr id="1079" name="Google Shape;1079;p27"/>
          <p:cNvSpPr txBox="1"/>
          <p:nvPr/>
        </p:nvSpPr>
        <p:spPr>
          <a:xfrm>
            <a:off x="4831060" y="3632200"/>
            <a:ext cx="3060700" cy="17780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“survivor” is more commonly  used in connection with the  healing process of an individual  who experienced sexual  violence as it implies agency  and resiliency.</a:t>
            </a:r>
            <a:endParaRPr sz="1700">
              <a:solidFill>
                <a:schemeClr val="dk1"/>
              </a:solidFill>
              <a:latin typeface="Helvetica Neue"/>
              <a:ea typeface="Helvetica Neue"/>
              <a:cs typeface="Helvetica Neue"/>
              <a:sym typeface="Helvetica Neue"/>
            </a:endParaRPr>
          </a:p>
        </p:txBody>
      </p:sp>
      <p:sp>
        <p:nvSpPr>
          <p:cNvPr id="1080" name="Google Shape;1080;p27"/>
          <p:cNvSpPr txBox="1"/>
          <p:nvPr/>
        </p:nvSpPr>
        <p:spPr>
          <a:xfrm>
            <a:off x="2453271" y="2832554"/>
            <a:ext cx="66484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Victim</a:t>
            </a:r>
            <a:endParaRPr sz="1700">
              <a:solidFill>
                <a:schemeClr val="dk1"/>
              </a:solidFill>
              <a:latin typeface="Helvetica Neue"/>
              <a:ea typeface="Helvetica Neue"/>
              <a:cs typeface="Helvetica Neue"/>
              <a:sym typeface="Helvetica Neue"/>
            </a:endParaRPr>
          </a:p>
        </p:txBody>
      </p:sp>
      <p:sp>
        <p:nvSpPr>
          <p:cNvPr id="1081" name="Google Shape;1081;p27"/>
          <p:cNvSpPr/>
          <p:nvPr/>
        </p:nvSpPr>
        <p:spPr>
          <a:xfrm>
            <a:off x="1233004" y="2594215"/>
            <a:ext cx="3105150" cy="807720"/>
          </a:xfrm>
          <a:custGeom>
            <a:avLst/>
            <a:gdLst/>
            <a:ahLst/>
            <a:cxnLst/>
            <a:rect l="l" t="t" r="r" b="b"/>
            <a:pathLst>
              <a:path w="3105150" h="807719" extrusionOk="0">
                <a:moveTo>
                  <a:pt x="0" y="807224"/>
                </a:moveTo>
                <a:lnTo>
                  <a:pt x="3104997" y="807224"/>
                </a:lnTo>
                <a:lnTo>
                  <a:pt x="3104997"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7"/>
          <p:cNvSpPr/>
          <p:nvPr/>
        </p:nvSpPr>
        <p:spPr>
          <a:xfrm>
            <a:off x="4851006" y="2594215"/>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7"/>
          <p:cNvSpPr txBox="1"/>
          <p:nvPr/>
        </p:nvSpPr>
        <p:spPr>
          <a:xfrm>
            <a:off x="5963052" y="2828106"/>
            <a:ext cx="958448"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Survivor</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28"/>
          <p:cNvSpPr txBox="1">
            <a:spLocks noGrp="1"/>
          </p:cNvSpPr>
          <p:nvPr>
            <p:ph type="title"/>
          </p:nvPr>
        </p:nvSpPr>
        <p:spPr>
          <a:xfrm>
            <a:off x="1220299" y="704118"/>
            <a:ext cx="743700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The impact </a:t>
            </a:r>
            <a:r>
              <a:rPr lang="en-US" dirty="0"/>
              <a:t>of SEA</a:t>
            </a:r>
            <a:endParaRPr dirty="0"/>
          </a:p>
        </p:txBody>
      </p:sp>
      <p:sp>
        <p:nvSpPr>
          <p:cNvPr id="1090" name="Google Shape;1090;p28"/>
          <p:cNvSpPr txBox="1"/>
          <p:nvPr/>
        </p:nvSpPr>
        <p:spPr>
          <a:xfrm>
            <a:off x="5130165" y="2992120"/>
            <a:ext cx="925194"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Survivors</a:t>
            </a:r>
            <a:endParaRPr sz="1700">
              <a:solidFill>
                <a:schemeClr val="dk1"/>
              </a:solidFill>
              <a:latin typeface="Helvetica Neue"/>
              <a:ea typeface="Helvetica Neue"/>
              <a:cs typeface="Helvetica Neue"/>
              <a:sym typeface="Helvetica Neue"/>
            </a:endParaRPr>
          </a:p>
        </p:txBody>
      </p:sp>
      <p:sp>
        <p:nvSpPr>
          <p:cNvPr id="1091" name="Google Shape;1091;p28"/>
          <p:cNvSpPr txBox="1"/>
          <p:nvPr/>
        </p:nvSpPr>
        <p:spPr>
          <a:xfrm>
            <a:off x="5130165" y="3576320"/>
            <a:ext cx="122491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Perpetrators</a:t>
            </a:r>
            <a:endParaRPr sz="1700">
              <a:solidFill>
                <a:schemeClr val="dk1"/>
              </a:solidFill>
              <a:latin typeface="Helvetica Neue"/>
              <a:ea typeface="Helvetica Neue"/>
              <a:cs typeface="Helvetica Neue"/>
              <a:sym typeface="Helvetica Neue"/>
            </a:endParaRPr>
          </a:p>
        </p:txBody>
      </p:sp>
      <p:sp>
        <p:nvSpPr>
          <p:cNvPr id="1092" name="Google Shape;1092;p28"/>
          <p:cNvSpPr txBox="1"/>
          <p:nvPr/>
        </p:nvSpPr>
        <p:spPr>
          <a:xfrm>
            <a:off x="5130165" y="4160520"/>
            <a:ext cx="124269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Organization</a:t>
            </a:r>
            <a:endParaRPr sz="1700">
              <a:solidFill>
                <a:schemeClr val="dk1"/>
              </a:solidFill>
              <a:latin typeface="Helvetica Neue"/>
              <a:ea typeface="Helvetica Neue"/>
              <a:cs typeface="Helvetica Neue"/>
              <a:sym typeface="Helvetica Neue"/>
            </a:endParaRPr>
          </a:p>
        </p:txBody>
      </p:sp>
      <p:sp>
        <p:nvSpPr>
          <p:cNvPr id="1093" name="Google Shape;1093;p28"/>
          <p:cNvSpPr txBox="1"/>
          <p:nvPr/>
        </p:nvSpPr>
        <p:spPr>
          <a:xfrm>
            <a:off x="5130165" y="4744720"/>
            <a:ext cx="1257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Conmmunity</a:t>
            </a:r>
            <a:endParaRPr sz="1700">
              <a:solidFill>
                <a:schemeClr val="dk1"/>
              </a:solidFill>
              <a:latin typeface="Helvetica Neue"/>
              <a:ea typeface="Helvetica Neue"/>
              <a:cs typeface="Helvetica Neue"/>
              <a:sym typeface="Helvetica Neue"/>
            </a:endParaRPr>
          </a:p>
        </p:txBody>
      </p:sp>
      <p:sp>
        <p:nvSpPr>
          <p:cNvPr id="1094" name="Google Shape;1094;p28"/>
          <p:cNvSpPr txBox="1"/>
          <p:nvPr/>
        </p:nvSpPr>
        <p:spPr>
          <a:xfrm>
            <a:off x="2700164" y="3874098"/>
            <a:ext cx="149225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Impact of SEA</a:t>
            </a:r>
            <a:endParaRPr sz="1700">
              <a:solidFill>
                <a:schemeClr val="dk1"/>
              </a:solidFill>
              <a:latin typeface="Helvetica Neue"/>
              <a:ea typeface="Helvetica Neue"/>
              <a:cs typeface="Helvetica Neue"/>
              <a:sym typeface="Helvetica Neue"/>
            </a:endParaRPr>
          </a:p>
        </p:txBody>
      </p:sp>
      <p:grpSp>
        <p:nvGrpSpPr>
          <p:cNvPr id="1095" name="Google Shape;1095;p28"/>
          <p:cNvGrpSpPr/>
          <p:nvPr/>
        </p:nvGrpSpPr>
        <p:grpSpPr>
          <a:xfrm>
            <a:off x="4359865" y="3069912"/>
            <a:ext cx="551650" cy="1901189"/>
            <a:chOff x="2880000" y="2041199"/>
            <a:chExt cx="551650" cy="1901189"/>
          </a:xfrm>
        </p:grpSpPr>
        <p:sp>
          <p:nvSpPr>
            <p:cNvPr id="1096" name="Google Shape;1096;p28"/>
            <p:cNvSpPr/>
            <p:nvPr/>
          </p:nvSpPr>
          <p:spPr>
            <a:xfrm>
              <a:off x="3428999" y="2041199"/>
              <a:ext cx="0" cy="1901189"/>
            </a:xfrm>
            <a:custGeom>
              <a:avLst/>
              <a:gdLst/>
              <a:ahLst/>
              <a:cxnLst/>
              <a:rect l="l" t="t" r="r" b="b"/>
              <a:pathLst>
                <a:path w="120000" h="1901189" extrusionOk="0">
                  <a:moveTo>
                    <a:pt x="0" y="0"/>
                  </a:moveTo>
                  <a:lnTo>
                    <a:pt x="0" y="1900796"/>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8"/>
            <p:cNvSpPr/>
            <p:nvPr/>
          </p:nvSpPr>
          <p:spPr>
            <a:xfrm>
              <a:off x="2927460" y="3002048"/>
              <a:ext cx="504190" cy="0"/>
            </a:xfrm>
            <a:custGeom>
              <a:avLst/>
              <a:gdLst/>
              <a:ahLst/>
              <a:cxnLst/>
              <a:rect l="l" t="t" r="r" b="b"/>
              <a:pathLst>
                <a:path w="504189" h="120000" extrusionOk="0">
                  <a:moveTo>
                    <a:pt x="503999" y="0"/>
                  </a:moveTo>
                  <a:lnTo>
                    <a:pt x="0"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8"/>
            <p:cNvSpPr/>
            <p:nvPr/>
          </p:nvSpPr>
          <p:spPr>
            <a:xfrm>
              <a:off x="2880000" y="2923555"/>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099" name="Google Shape;1099;p28"/>
          <p:cNvPicPr preferRelativeResize="0"/>
          <p:nvPr/>
        </p:nvPicPr>
        <p:blipFill rotWithShape="1">
          <a:blip r:embed="rId3">
            <a:alphaModFix/>
          </a:blip>
          <a:srcRect/>
          <a:stretch/>
        </p:blipFill>
        <p:spPr>
          <a:xfrm>
            <a:off x="5575108" y="6102735"/>
            <a:ext cx="1435012" cy="5330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grpSp>
        <p:nvGrpSpPr>
          <p:cNvPr id="1105" name="Google Shape;1105;p29"/>
          <p:cNvGrpSpPr/>
          <p:nvPr/>
        </p:nvGrpSpPr>
        <p:grpSpPr>
          <a:xfrm>
            <a:off x="10288918" y="6227038"/>
            <a:ext cx="305562" cy="294640"/>
            <a:chOff x="10288918" y="6227038"/>
            <a:chExt cx="305562" cy="294640"/>
          </a:xfrm>
        </p:grpSpPr>
        <p:pic>
          <p:nvPicPr>
            <p:cNvPr id="1106" name="Google Shape;1106;p29"/>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107" name="Google Shape;1107;p29"/>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108" name="Google Shape;1108;p29"/>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109" name="Google Shape;1109;p29"/>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110" name="Google Shape;1110;p29"/>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111" name="Google Shape;1111;p29"/>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9"/>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9"/>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9"/>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9"/>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9"/>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9"/>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9"/>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9"/>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9"/>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9"/>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9"/>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9"/>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9"/>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9"/>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9"/>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9"/>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9"/>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9"/>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9"/>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1" name="Google Shape;1131;p29"/>
          <p:cNvGrpSpPr/>
          <p:nvPr/>
        </p:nvGrpSpPr>
        <p:grpSpPr>
          <a:xfrm>
            <a:off x="10654982" y="6218590"/>
            <a:ext cx="1092835" cy="283936"/>
            <a:chOff x="10654982" y="6218590"/>
            <a:chExt cx="1092835" cy="283936"/>
          </a:xfrm>
        </p:grpSpPr>
        <p:sp>
          <p:nvSpPr>
            <p:cNvPr id="1132" name="Google Shape;1132;p29"/>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9"/>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134" name="Google Shape;1134;p29"/>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135" name="Google Shape;1135;p29"/>
          <p:cNvSpPr txBox="1">
            <a:spLocks noGrp="1"/>
          </p:cNvSpPr>
          <p:nvPr>
            <p:ph type="title"/>
          </p:nvPr>
        </p:nvSpPr>
        <p:spPr>
          <a:xfrm>
            <a:off x="1220298" y="691418"/>
            <a:ext cx="7687728"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Terms </a:t>
            </a:r>
            <a:r>
              <a:rPr lang="en-US" dirty="0"/>
              <a:t>and definitions</a:t>
            </a:r>
            <a:endParaRPr dirty="0"/>
          </a:p>
        </p:txBody>
      </p:sp>
      <p:sp>
        <p:nvSpPr>
          <p:cNvPr id="1136" name="Google Shape;1136;p29"/>
          <p:cNvSpPr txBox="1"/>
          <p:nvPr/>
        </p:nvSpPr>
        <p:spPr>
          <a:xfrm>
            <a:off x="5701495" y="2212116"/>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abuse</a:t>
            </a:r>
            <a:endParaRPr sz="1700">
              <a:solidFill>
                <a:schemeClr val="dk1"/>
              </a:solidFill>
              <a:latin typeface="Helvetica Neue"/>
              <a:ea typeface="Helvetica Neue"/>
              <a:cs typeface="Helvetica Neue"/>
              <a:sym typeface="Helvetica Neue"/>
            </a:endParaRPr>
          </a:p>
        </p:txBody>
      </p:sp>
      <p:sp>
        <p:nvSpPr>
          <p:cNvPr id="1137" name="Google Shape;1137;p29"/>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9"/>
          <p:cNvSpPr txBox="1"/>
          <p:nvPr/>
        </p:nvSpPr>
        <p:spPr>
          <a:xfrm>
            <a:off x="1786655" y="2212116"/>
            <a:ext cx="197993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exploitation</a:t>
            </a:r>
            <a:endParaRPr sz="1700">
              <a:solidFill>
                <a:schemeClr val="dk1"/>
              </a:solidFill>
              <a:latin typeface="Helvetica Neue"/>
              <a:ea typeface="Helvetica Neue"/>
              <a:cs typeface="Helvetica Neue"/>
              <a:sym typeface="Helvetica Neue"/>
            </a:endParaRPr>
          </a:p>
        </p:txBody>
      </p:sp>
      <p:sp>
        <p:nvSpPr>
          <p:cNvPr id="1139" name="Google Shape;1139;p29"/>
          <p:cNvSpPr/>
          <p:nvPr/>
        </p:nvSpPr>
        <p:spPr>
          <a:xfrm>
            <a:off x="1227620"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0" name="Google Shape;1140;p29"/>
          <p:cNvSpPr txBox="1"/>
          <p:nvPr/>
        </p:nvSpPr>
        <p:spPr>
          <a:xfrm>
            <a:off x="9027335" y="2212116"/>
            <a:ext cx="198882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harassment</a:t>
            </a:r>
            <a:endParaRPr sz="1700">
              <a:solidFill>
                <a:schemeClr val="dk1"/>
              </a:solidFill>
              <a:latin typeface="Helvetica Neue"/>
              <a:ea typeface="Helvetica Neue"/>
              <a:cs typeface="Helvetica Neue"/>
              <a:sym typeface="Helvetica Neue"/>
            </a:endParaRPr>
          </a:p>
        </p:txBody>
      </p:sp>
      <p:sp>
        <p:nvSpPr>
          <p:cNvPr id="1141" name="Google Shape;1141;p29"/>
          <p:cNvSpPr/>
          <p:nvPr/>
        </p:nvSpPr>
        <p:spPr>
          <a:xfrm>
            <a:off x="8472614"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42" name="Google Shape;1142;p29"/>
          <p:cNvGrpSpPr/>
          <p:nvPr/>
        </p:nvGrpSpPr>
        <p:grpSpPr>
          <a:xfrm>
            <a:off x="1233001" y="3344155"/>
            <a:ext cx="10935335" cy="157480"/>
            <a:chOff x="1233001" y="3344155"/>
            <a:chExt cx="10935335" cy="157480"/>
          </a:xfrm>
        </p:grpSpPr>
        <p:sp>
          <p:nvSpPr>
            <p:cNvPr id="1143" name="Google Shape;1143;p29"/>
            <p:cNvSpPr/>
            <p:nvPr/>
          </p:nvSpPr>
          <p:spPr>
            <a:xfrm>
              <a:off x="1233001" y="3422404"/>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9"/>
            <p:cNvSpPr/>
            <p:nvPr/>
          </p:nvSpPr>
          <p:spPr>
            <a:xfrm>
              <a:off x="1233001" y="3344155"/>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3"/>
          <p:cNvGrpSpPr/>
          <p:nvPr/>
        </p:nvGrpSpPr>
        <p:grpSpPr>
          <a:xfrm>
            <a:off x="10288918" y="6227038"/>
            <a:ext cx="305562" cy="294640"/>
            <a:chOff x="10288918" y="6227038"/>
            <a:chExt cx="305562" cy="294640"/>
          </a:xfrm>
        </p:grpSpPr>
        <p:pic>
          <p:nvPicPr>
            <p:cNvPr id="162" name="Google Shape;162;p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63" name="Google Shape;163;p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64" name="Google Shape;164;p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65" name="Google Shape;165;p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66" name="Google Shape;166;p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67" name="Google Shape;167;p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3"/>
          <p:cNvGrpSpPr/>
          <p:nvPr/>
        </p:nvGrpSpPr>
        <p:grpSpPr>
          <a:xfrm>
            <a:off x="10654982" y="6218590"/>
            <a:ext cx="1092835" cy="283936"/>
            <a:chOff x="10654982" y="6218590"/>
            <a:chExt cx="1092835" cy="283936"/>
          </a:xfrm>
        </p:grpSpPr>
        <p:sp>
          <p:nvSpPr>
            <p:cNvPr id="188" name="Google Shape;188;p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0" name="Google Shape;190;p3"/>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91" name="Google Shape;191;p3"/>
          <p:cNvSpPr/>
          <p:nvPr/>
        </p:nvSpPr>
        <p:spPr>
          <a:xfrm>
            <a:off x="1617345" y="2945258"/>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3"/>
          <p:cNvSpPr/>
          <p:nvPr/>
        </p:nvSpPr>
        <p:spPr>
          <a:xfrm>
            <a:off x="1590978" y="399556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3"/>
          <p:cNvSpPr txBox="1">
            <a:spLocks noGrp="1"/>
          </p:cNvSpPr>
          <p:nvPr>
            <p:ph type="title"/>
          </p:nvPr>
        </p:nvSpPr>
        <p:spPr>
          <a:xfrm>
            <a:off x="1436300" y="691418"/>
            <a:ext cx="5964555"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Training </a:t>
            </a:r>
            <a:r>
              <a:rPr lang="en-US"/>
              <a:t>programme:</a:t>
            </a:r>
            <a:endParaRPr/>
          </a:p>
        </p:txBody>
      </p:sp>
      <p:graphicFrame>
        <p:nvGraphicFramePr>
          <p:cNvPr id="194" name="Google Shape;194;p3"/>
          <p:cNvGraphicFramePr/>
          <p:nvPr/>
        </p:nvGraphicFramePr>
        <p:xfrm>
          <a:off x="1587500" y="2612386"/>
          <a:ext cx="8429625" cy="2519700"/>
        </p:xfrm>
        <a:graphic>
          <a:graphicData uri="http://schemas.openxmlformats.org/drawingml/2006/table">
            <a:tbl>
              <a:tblPr firstRow="1" bandRow="1">
                <a:noFill/>
                <a:tableStyleId>{550E8229-ECA7-47EC-965E-BF7A0286A49C}</a:tableStyleId>
              </a:tblPr>
              <a:tblGrid>
                <a:gridCol w="1611000">
                  <a:extLst>
                    <a:ext uri="{9D8B030D-6E8A-4147-A177-3AD203B41FA5}">
                      <a16:colId xmlns:a16="http://schemas.microsoft.com/office/drawing/2014/main" val="20000"/>
                    </a:ext>
                  </a:extLst>
                </a:gridCol>
                <a:gridCol w="4229725">
                  <a:extLst>
                    <a:ext uri="{9D8B030D-6E8A-4147-A177-3AD203B41FA5}">
                      <a16:colId xmlns:a16="http://schemas.microsoft.com/office/drawing/2014/main" val="20001"/>
                    </a:ext>
                  </a:extLst>
                </a:gridCol>
                <a:gridCol w="2588900">
                  <a:extLst>
                    <a:ext uri="{9D8B030D-6E8A-4147-A177-3AD203B41FA5}">
                      <a16:colId xmlns:a16="http://schemas.microsoft.com/office/drawing/2014/main" val="20002"/>
                    </a:ext>
                  </a:extLst>
                </a:gridCol>
              </a:tblGrid>
              <a:tr h="402600">
                <a:tc>
                  <a:txBody>
                    <a:bodyPr/>
                    <a:lstStyle/>
                    <a:p>
                      <a:pPr marL="0" marR="0" lvl="0" indent="0" algn="l" rtl="0">
                        <a:lnSpc>
                          <a:spcPct val="100000"/>
                        </a:lnSpc>
                        <a:spcBef>
                          <a:spcPts val="0"/>
                        </a:spcBef>
                        <a:spcAft>
                          <a:spcPts val="0"/>
                        </a:spcAft>
                        <a:buNone/>
                      </a:pPr>
                      <a:endParaRPr sz="1700" u="none" strike="noStrike" cap="none">
                        <a:latin typeface="Times"/>
                        <a:ea typeface="Times"/>
                        <a:cs typeface="Times"/>
                        <a:sym typeface="Times"/>
                      </a:endParaRPr>
                    </a:p>
                  </a:txBody>
                  <a:tcPr marL="0" marR="0" marT="0" marB="0">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None/>
                      </a:pPr>
                      <a:r>
                        <a:rPr lang="en-US" sz="1700" b="1" u="none" strike="noStrike" cap="none">
                          <a:solidFill>
                            <a:srgbClr val="2D5C9E"/>
                          </a:solidFill>
                          <a:latin typeface="Helvetica Neue"/>
                          <a:ea typeface="Helvetica Neue"/>
                          <a:cs typeface="Helvetica Neue"/>
                          <a:sym typeface="Helvetica Neue"/>
                        </a:rPr>
                        <a:t>Day 1</a:t>
                      </a:r>
                      <a:endParaRPr sz="1700" u="none" strike="noStrike" cap="none">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None/>
                      </a:pPr>
                      <a:r>
                        <a:rPr lang="en-US" sz="1700" b="1" u="none" strike="noStrike" cap="none">
                          <a:solidFill>
                            <a:srgbClr val="2D5C9E"/>
                          </a:solidFill>
                          <a:latin typeface="Helvetica Neue"/>
                          <a:ea typeface="Helvetica Neue"/>
                          <a:cs typeface="Helvetica Neue"/>
                          <a:sym typeface="Helvetica Neue"/>
                        </a:rPr>
                        <a:t>Day 2</a:t>
                      </a:r>
                      <a:endParaRPr sz="1700" u="none" strike="noStrike" cap="none">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0"/>
                  </a:ext>
                </a:extLst>
              </a:tr>
              <a:tr h="1058550">
                <a:tc>
                  <a:txBody>
                    <a:bodyPr/>
                    <a:lstStyle/>
                    <a:p>
                      <a:pPr marL="0" marR="0" lvl="0" indent="0" algn="l" rtl="0">
                        <a:lnSpc>
                          <a:spcPct val="100000"/>
                        </a:lnSpc>
                        <a:spcBef>
                          <a:spcPts val="0"/>
                        </a:spcBef>
                        <a:spcAft>
                          <a:spcPts val="0"/>
                        </a:spcAft>
                        <a:buNone/>
                      </a:pPr>
                      <a:endParaRPr sz="2000" u="none" strike="noStrike" cap="none">
                        <a:latin typeface="Times"/>
                        <a:ea typeface="Times"/>
                        <a:cs typeface="Times"/>
                        <a:sym typeface="Times"/>
                      </a:endParaRPr>
                    </a:p>
                    <a:p>
                      <a:pPr marL="50800" marR="0" lvl="0" indent="0" algn="l" rtl="0">
                        <a:lnSpc>
                          <a:spcPct val="100000"/>
                        </a:lnSpc>
                        <a:spcBef>
                          <a:spcPts val="1295"/>
                        </a:spcBef>
                        <a:spcAft>
                          <a:spcPts val="0"/>
                        </a:spcAft>
                        <a:buNone/>
                      </a:pPr>
                      <a:r>
                        <a:rPr lang="en-US" sz="1700" b="1" u="none" strike="noStrike" cap="none">
                          <a:solidFill>
                            <a:srgbClr val="2D5C9E"/>
                          </a:solidFill>
                          <a:latin typeface="Helvetica Neue"/>
                          <a:ea typeface="Helvetica Neue"/>
                          <a:cs typeface="Helvetica Neue"/>
                          <a:sym typeface="Helvetica Neue"/>
                        </a:rPr>
                        <a:t>Morning</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579370" lvl="0" indent="0" algn="l" rtl="0">
                        <a:lnSpc>
                          <a:spcPct val="222200"/>
                        </a:lnSpc>
                        <a:spcBef>
                          <a:spcPts val="0"/>
                        </a:spcBef>
                        <a:spcAft>
                          <a:spcPts val="0"/>
                        </a:spcAft>
                        <a:buNone/>
                      </a:pPr>
                      <a:r>
                        <a:rPr lang="en-US" sz="1200" b="1" u="none" strike="noStrike" cap="none">
                          <a:solidFill>
                            <a:srgbClr val="2D5C9E"/>
                          </a:solidFill>
                          <a:latin typeface="Helvetica Neue"/>
                          <a:ea typeface="Helvetica Neue"/>
                          <a:cs typeface="Helvetica Neue"/>
                          <a:sym typeface="Helvetica Neue"/>
                        </a:rPr>
                        <a:t>Hello and welcome  What is SEA?</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1277620" lvl="0" indent="0" algn="l" rtl="0">
                        <a:lnSpc>
                          <a:spcPct val="222200"/>
                        </a:lnSpc>
                        <a:spcBef>
                          <a:spcPts val="0"/>
                        </a:spcBef>
                        <a:spcAft>
                          <a:spcPts val="0"/>
                        </a:spcAft>
                        <a:buNone/>
                      </a:pPr>
                      <a:r>
                        <a:rPr lang="en-US" sz="1200" b="1" u="none" strike="noStrike" cap="none">
                          <a:solidFill>
                            <a:srgbClr val="2D5C9E"/>
                          </a:solidFill>
                          <a:latin typeface="Helvetica Neue"/>
                          <a:ea typeface="Helvetica Neue"/>
                          <a:cs typeface="Helvetica Neue"/>
                          <a:sym typeface="Helvetica Neue"/>
                        </a:rPr>
                        <a:t>Reporting SEA  Conclusion</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1"/>
                  </a:ext>
                </a:extLst>
              </a:tr>
              <a:tr h="1058550">
                <a:tc>
                  <a:txBody>
                    <a:bodyPr/>
                    <a:lstStyle/>
                    <a:p>
                      <a:pPr marL="0" marR="0" lvl="0" indent="0" algn="l" rtl="0">
                        <a:lnSpc>
                          <a:spcPct val="100000"/>
                        </a:lnSpc>
                        <a:spcBef>
                          <a:spcPts val="0"/>
                        </a:spcBef>
                        <a:spcAft>
                          <a:spcPts val="0"/>
                        </a:spcAft>
                        <a:buNone/>
                      </a:pPr>
                      <a:endParaRPr sz="2000" u="none" strike="noStrike" cap="none">
                        <a:latin typeface="Times"/>
                        <a:ea typeface="Times"/>
                        <a:cs typeface="Times"/>
                        <a:sym typeface="Times"/>
                      </a:endParaRPr>
                    </a:p>
                    <a:p>
                      <a:pPr marL="50800" marR="0" lvl="0" indent="0" algn="l" rtl="0">
                        <a:lnSpc>
                          <a:spcPct val="100000"/>
                        </a:lnSpc>
                        <a:spcBef>
                          <a:spcPts val="1295"/>
                        </a:spcBef>
                        <a:spcAft>
                          <a:spcPts val="0"/>
                        </a:spcAft>
                        <a:buNone/>
                      </a:pPr>
                      <a:r>
                        <a:rPr lang="en-US" sz="1700" b="1" u="none" strike="noStrike" cap="none">
                          <a:solidFill>
                            <a:srgbClr val="2D5C9E"/>
                          </a:solidFill>
                          <a:latin typeface="Helvetica Neue"/>
                          <a:ea typeface="Helvetica Neue"/>
                          <a:cs typeface="Helvetica Neue"/>
                          <a:sym typeface="Helvetica Neue"/>
                        </a:rPr>
                        <a:t>Afternoon</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73685" lvl="0" indent="0" algn="l" rtl="0">
                        <a:lnSpc>
                          <a:spcPct val="222200"/>
                        </a:lnSpc>
                        <a:spcBef>
                          <a:spcPts val="0"/>
                        </a:spcBef>
                        <a:spcAft>
                          <a:spcPts val="0"/>
                        </a:spcAft>
                        <a:buNone/>
                      </a:pPr>
                      <a:r>
                        <a:rPr lang="en-US" sz="1200" b="1" u="none" strike="noStrike" cap="none">
                          <a:solidFill>
                            <a:srgbClr val="2D5C9E"/>
                          </a:solidFill>
                          <a:latin typeface="Helvetica Neue"/>
                          <a:ea typeface="Helvetica Neue"/>
                          <a:cs typeface="Helvetica Neue"/>
                          <a:sym typeface="Helvetica Neue"/>
                        </a:rPr>
                        <a:t>The Six Core Principles and the Code of Conduct  Identifying SEA</a:t>
                      </a:r>
                      <a:endParaRPr sz="1200" u="none" strike="noStrike" cap="none">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700" u="none" strike="noStrike" cap="none">
                        <a:latin typeface="Times"/>
                        <a:ea typeface="Times"/>
                        <a:cs typeface="Times"/>
                        <a:sym typeface="Times"/>
                      </a:endParaRPr>
                    </a:p>
                  </a:txBody>
                  <a:tcPr marL="0" marR="0" marT="0"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grpSp>
        <p:nvGrpSpPr>
          <p:cNvPr id="1150" name="Google Shape;1150;p30"/>
          <p:cNvGrpSpPr/>
          <p:nvPr/>
        </p:nvGrpSpPr>
        <p:grpSpPr>
          <a:xfrm>
            <a:off x="10288918" y="6227038"/>
            <a:ext cx="305562" cy="294640"/>
            <a:chOff x="10288918" y="6227038"/>
            <a:chExt cx="305562" cy="294640"/>
          </a:xfrm>
        </p:grpSpPr>
        <p:pic>
          <p:nvPicPr>
            <p:cNvPr id="1151" name="Google Shape;1151;p30"/>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152" name="Google Shape;1152;p30"/>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153" name="Google Shape;1153;p30"/>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154" name="Google Shape;1154;p30"/>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155" name="Google Shape;1155;p30"/>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156" name="Google Shape;1156;p30"/>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30"/>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30"/>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30"/>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30"/>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1" name="Google Shape;1161;p30"/>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2" name="Google Shape;1162;p30"/>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3" name="Google Shape;1163;p30"/>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4" name="Google Shape;1164;p30"/>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5" name="Google Shape;1165;p30"/>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6" name="Google Shape;1166;p30"/>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7" name="Google Shape;1167;p30"/>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8" name="Google Shape;1168;p30"/>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9" name="Google Shape;1169;p30"/>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0" name="Google Shape;1170;p30"/>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1" name="Google Shape;1171;p30"/>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30"/>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30"/>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4" name="Google Shape;1174;p30"/>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30"/>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76" name="Google Shape;1176;p30"/>
          <p:cNvGrpSpPr/>
          <p:nvPr/>
        </p:nvGrpSpPr>
        <p:grpSpPr>
          <a:xfrm>
            <a:off x="10654982" y="6218590"/>
            <a:ext cx="1092835" cy="283936"/>
            <a:chOff x="10654982" y="6218590"/>
            <a:chExt cx="1092835" cy="283936"/>
          </a:xfrm>
        </p:grpSpPr>
        <p:sp>
          <p:nvSpPr>
            <p:cNvPr id="1177" name="Google Shape;1177;p30"/>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30"/>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179" name="Google Shape;1179;p30"/>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180" name="Google Shape;1180;p30"/>
          <p:cNvSpPr txBox="1">
            <a:spLocks noGrp="1"/>
          </p:cNvSpPr>
          <p:nvPr>
            <p:ph type="title"/>
          </p:nvPr>
        </p:nvSpPr>
        <p:spPr>
          <a:xfrm>
            <a:off x="1220298" y="691418"/>
            <a:ext cx="700930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Terms </a:t>
            </a:r>
            <a:r>
              <a:rPr lang="en-US" dirty="0"/>
              <a:t>and definitions</a:t>
            </a:r>
            <a:endParaRPr dirty="0"/>
          </a:p>
        </p:txBody>
      </p:sp>
      <p:sp>
        <p:nvSpPr>
          <p:cNvPr id="1181" name="Google Shape;1181;p30"/>
          <p:cNvSpPr txBox="1"/>
          <p:nvPr/>
        </p:nvSpPr>
        <p:spPr>
          <a:xfrm>
            <a:off x="5701495" y="2212116"/>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abuse</a:t>
            </a:r>
            <a:endParaRPr sz="1700">
              <a:solidFill>
                <a:schemeClr val="dk1"/>
              </a:solidFill>
              <a:latin typeface="Helvetica Neue"/>
              <a:ea typeface="Helvetica Neue"/>
              <a:cs typeface="Helvetica Neue"/>
              <a:sym typeface="Helvetica Neue"/>
            </a:endParaRPr>
          </a:p>
        </p:txBody>
      </p:sp>
      <p:sp>
        <p:nvSpPr>
          <p:cNvPr id="1182" name="Google Shape;1182;p30"/>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3" name="Google Shape;1183;p30"/>
          <p:cNvSpPr/>
          <p:nvPr/>
        </p:nvSpPr>
        <p:spPr>
          <a:xfrm>
            <a:off x="1227620"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4" name="Google Shape;1184;p30"/>
          <p:cNvSpPr txBox="1"/>
          <p:nvPr/>
        </p:nvSpPr>
        <p:spPr>
          <a:xfrm>
            <a:off x="1786655" y="2211290"/>
            <a:ext cx="197993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exploitation</a:t>
            </a:r>
            <a:endParaRPr sz="1700">
              <a:solidFill>
                <a:schemeClr val="dk1"/>
              </a:solidFill>
              <a:latin typeface="Helvetica Neue"/>
              <a:ea typeface="Helvetica Neue"/>
              <a:cs typeface="Helvetica Neue"/>
              <a:sym typeface="Helvetica Neue"/>
            </a:endParaRPr>
          </a:p>
        </p:txBody>
      </p:sp>
      <p:sp>
        <p:nvSpPr>
          <p:cNvPr id="1185" name="Google Shape;1185;p30"/>
          <p:cNvSpPr/>
          <p:nvPr/>
        </p:nvSpPr>
        <p:spPr>
          <a:xfrm>
            <a:off x="1227620"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6" name="Google Shape;1186;p30"/>
          <p:cNvSpPr txBox="1"/>
          <p:nvPr/>
        </p:nvSpPr>
        <p:spPr>
          <a:xfrm>
            <a:off x="8472614" y="1973770"/>
            <a:ext cx="3098165" cy="807720"/>
          </a:xfrm>
          <a:prstGeom prst="rect">
            <a:avLst/>
          </a:prstGeom>
          <a:noFill/>
          <a:ln w="9525" cap="flat" cmpd="sng">
            <a:solidFill>
              <a:srgbClr val="00AF7C"/>
            </a:solidFill>
            <a:prstDash val="solid"/>
            <a:round/>
            <a:headEnd type="none" w="sm" len="sm"/>
            <a:tailEnd type="none" w="sm" len="sm"/>
          </a:ln>
        </p:spPr>
        <p:txBody>
          <a:bodyPr spcFirstLastPara="1" wrap="square" lIns="0" tIns="3175" rIns="0" bIns="0" anchor="t" anchorCtr="0">
            <a:spAutoFit/>
          </a:bodyPr>
          <a:lstStyle/>
          <a:p>
            <a:pPr marL="0" marR="0" lvl="0" indent="0" algn="l" rtl="0">
              <a:lnSpc>
                <a:spcPct val="100000"/>
              </a:lnSpc>
              <a:spcBef>
                <a:spcPts val="0"/>
              </a:spcBef>
              <a:spcAft>
                <a:spcPts val="0"/>
              </a:spcAft>
              <a:buNone/>
            </a:pPr>
            <a:endParaRPr sz="1950">
              <a:solidFill>
                <a:schemeClr val="dk1"/>
              </a:solidFill>
              <a:latin typeface="Times"/>
              <a:ea typeface="Times"/>
              <a:cs typeface="Times"/>
              <a:sym typeface="Times"/>
            </a:endParaRPr>
          </a:p>
          <a:p>
            <a:pPr marL="567055"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harassment</a:t>
            </a:r>
            <a:endParaRPr sz="1700">
              <a:solidFill>
                <a:schemeClr val="dk1"/>
              </a:solidFill>
              <a:latin typeface="Helvetica Neue"/>
              <a:ea typeface="Helvetica Neue"/>
              <a:cs typeface="Helvetica Neue"/>
              <a:sym typeface="Helvetica Neue"/>
            </a:endParaRPr>
          </a:p>
        </p:txBody>
      </p:sp>
      <p:grpSp>
        <p:nvGrpSpPr>
          <p:cNvPr id="1187" name="Google Shape;1187;p30"/>
          <p:cNvGrpSpPr/>
          <p:nvPr/>
        </p:nvGrpSpPr>
        <p:grpSpPr>
          <a:xfrm>
            <a:off x="1233001" y="4554004"/>
            <a:ext cx="10935335" cy="157480"/>
            <a:chOff x="1233001" y="4554004"/>
            <a:chExt cx="10935335" cy="157480"/>
          </a:xfrm>
        </p:grpSpPr>
        <p:sp>
          <p:nvSpPr>
            <p:cNvPr id="1188" name="Google Shape;1188;p30"/>
            <p:cNvSpPr/>
            <p:nvPr/>
          </p:nvSpPr>
          <p:spPr>
            <a:xfrm>
              <a:off x="1233001" y="4632252"/>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9" name="Google Shape;1189;p30"/>
            <p:cNvSpPr/>
            <p:nvPr/>
          </p:nvSpPr>
          <p:spPr>
            <a:xfrm>
              <a:off x="1233001" y="4554004"/>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90" name="Google Shape;1190;p30"/>
          <p:cNvSpPr txBox="1"/>
          <p:nvPr/>
        </p:nvSpPr>
        <p:spPr>
          <a:xfrm>
            <a:off x="1211300" y="3195554"/>
            <a:ext cx="10166985" cy="9017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Any actual or attempted abuse of position of vulnerability, differential power, or trust, for sexual purposes,  including but not limited to, profiting monetarily, socially, or politically from the sexual exploitation of  persons of concern.</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195"/>
        <p:cNvGrpSpPr/>
        <p:nvPr/>
      </p:nvGrpSpPr>
      <p:grpSpPr>
        <a:xfrm>
          <a:off x="0" y="0"/>
          <a:ext cx="0" cy="0"/>
          <a:chOff x="0" y="0"/>
          <a:chExt cx="0" cy="0"/>
        </a:xfrm>
      </p:grpSpPr>
      <p:sp>
        <p:nvSpPr>
          <p:cNvPr id="1196" name="Google Shape;1196;p31"/>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97" name="Google Shape;1197;p31"/>
          <p:cNvGrpSpPr/>
          <p:nvPr/>
        </p:nvGrpSpPr>
        <p:grpSpPr>
          <a:xfrm>
            <a:off x="10288918" y="6233401"/>
            <a:ext cx="305562" cy="294640"/>
            <a:chOff x="10288918" y="6233401"/>
            <a:chExt cx="305562" cy="294640"/>
          </a:xfrm>
        </p:grpSpPr>
        <p:pic>
          <p:nvPicPr>
            <p:cNvPr id="1198" name="Google Shape;1198;p31"/>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199" name="Google Shape;1199;p31"/>
            <p:cNvPicPr preferRelativeResize="0"/>
            <p:nvPr/>
          </p:nvPicPr>
          <p:blipFill rotWithShape="1">
            <a:blip r:embed="rId4">
              <a:alphaModFix/>
            </a:blip>
            <a:srcRect/>
            <a:stretch/>
          </p:blipFill>
          <p:spPr>
            <a:xfrm>
              <a:off x="10494603" y="6365671"/>
              <a:ext cx="2594" cy="24987"/>
            </a:xfrm>
            <a:prstGeom prst="rect">
              <a:avLst/>
            </a:prstGeom>
            <a:noFill/>
            <a:ln>
              <a:noFill/>
            </a:ln>
          </p:spPr>
        </p:pic>
        <p:pic>
          <p:nvPicPr>
            <p:cNvPr id="1200" name="Google Shape;1200;p31"/>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201" name="Google Shape;1201;p31"/>
            <p:cNvPicPr preferRelativeResize="0"/>
            <p:nvPr/>
          </p:nvPicPr>
          <p:blipFill rotWithShape="1">
            <a:blip r:embed="rId6">
              <a:alphaModFix/>
            </a:blip>
            <a:srcRect/>
            <a:stretch/>
          </p:blipFill>
          <p:spPr>
            <a:xfrm>
              <a:off x="10498074" y="6316154"/>
              <a:ext cx="56108" cy="37452"/>
            </a:xfrm>
            <a:prstGeom prst="rect">
              <a:avLst/>
            </a:prstGeom>
            <a:noFill/>
            <a:ln>
              <a:noFill/>
            </a:ln>
          </p:spPr>
        </p:pic>
        <p:pic>
          <p:nvPicPr>
            <p:cNvPr id="1202" name="Google Shape;1202;p31"/>
            <p:cNvPicPr preferRelativeResize="0"/>
            <p:nvPr/>
          </p:nvPicPr>
          <p:blipFill rotWithShape="1">
            <a:blip r:embed="rId7">
              <a:alphaModFix/>
            </a:blip>
            <a:srcRect/>
            <a:stretch/>
          </p:blipFill>
          <p:spPr>
            <a:xfrm>
              <a:off x="10310127" y="6401244"/>
              <a:ext cx="105105" cy="84810"/>
            </a:xfrm>
            <a:prstGeom prst="rect">
              <a:avLst/>
            </a:prstGeom>
            <a:noFill/>
            <a:ln>
              <a:noFill/>
            </a:ln>
          </p:spPr>
        </p:pic>
        <p:sp>
          <p:nvSpPr>
            <p:cNvPr id="1203" name="Google Shape;1203;p31"/>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4" name="Google Shape;1204;p31"/>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5" name="Google Shape;1205;p31"/>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6" name="Google Shape;1206;p31"/>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7" name="Google Shape;1207;p31"/>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8" name="Google Shape;1208;p31"/>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9" name="Google Shape;1209;p31"/>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0" name="Google Shape;1210;p31"/>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1" name="Google Shape;1211;p31"/>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2" name="Google Shape;1212;p31"/>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3" name="Google Shape;1213;p31"/>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4" name="Google Shape;1214;p31"/>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5" name="Google Shape;1215;p31"/>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6" name="Google Shape;1216;p31"/>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7" name="Google Shape;1217;p31"/>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8" name="Google Shape;1218;p31"/>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9" name="Google Shape;1219;p31"/>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0" name="Google Shape;1220;p31"/>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1" name="Google Shape;1221;p31"/>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2" name="Google Shape;1222;p31"/>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23" name="Google Shape;1223;p31"/>
          <p:cNvGrpSpPr/>
          <p:nvPr/>
        </p:nvGrpSpPr>
        <p:grpSpPr>
          <a:xfrm>
            <a:off x="10654982" y="6224940"/>
            <a:ext cx="1092835" cy="283936"/>
            <a:chOff x="10654982" y="6224940"/>
            <a:chExt cx="1092835" cy="283936"/>
          </a:xfrm>
        </p:grpSpPr>
        <p:sp>
          <p:nvSpPr>
            <p:cNvPr id="1224" name="Google Shape;1224;p31"/>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5" name="Google Shape;1225;p31"/>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26" name="Google Shape;1226;p31"/>
          <p:cNvPicPr preferRelativeResize="0"/>
          <p:nvPr/>
        </p:nvPicPr>
        <p:blipFill rotWithShape="1">
          <a:blip r:embed="rId8">
            <a:alphaModFix/>
          </a:blip>
          <a:srcRect/>
          <a:stretch/>
        </p:blipFill>
        <p:spPr>
          <a:xfrm>
            <a:off x="987768" y="6002540"/>
            <a:ext cx="725765" cy="631734"/>
          </a:xfrm>
          <a:prstGeom prst="rect">
            <a:avLst/>
          </a:prstGeom>
          <a:noFill/>
          <a:ln>
            <a:noFill/>
          </a:ln>
        </p:spPr>
      </p:pic>
      <p:sp>
        <p:nvSpPr>
          <p:cNvPr id="1227" name="Google Shape;1227;p31"/>
          <p:cNvSpPr txBox="1">
            <a:spLocks noGrp="1"/>
          </p:cNvSpPr>
          <p:nvPr>
            <p:ph type="title"/>
          </p:nvPr>
        </p:nvSpPr>
        <p:spPr>
          <a:xfrm>
            <a:off x="1220298" y="697768"/>
            <a:ext cx="737801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Terms </a:t>
            </a:r>
            <a:r>
              <a:rPr lang="en-US" dirty="0"/>
              <a:t>and definitions</a:t>
            </a:r>
            <a:endParaRPr dirty="0"/>
          </a:p>
        </p:txBody>
      </p:sp>
      <p:sp>
        <p:nvSpPr>
          <p:cNvPr id="1228" name="Google Shape;1228;p31"/>
          <p:cNvSpPr/>
          <p:nvPr/>
        </p:nvSpPr>
        <p:spPr>
          <a:xfrm>
            <a:off x="4851006" y="198012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9" name="Google Shape;1229;p31"/>
          <p:cNvSpPr txBox="1"/>
          <p:nvPr/>
        </p:nvSpPr>
        <p:spPr>
          <a:xfrm>
            <a:off x="5701495" y="2217640"/>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abuse</a:t>
            </a:r>
            <a:endParaRPr sz="1700">
              <a:solidFill>
                <a:schemeClr val="dk1"/>
              </a:solidFill>
              <a:latin typeface="Helvetica Neue"/>
              <a:ea typeface="Helvetica Neue"/>
              <a:cs typeface="Helvetica Neue"/>
              <a:sym typeface="Helvetica Neue"/>
            </a:endParaRPr>
          </a:p>
        </p:txBody>
      </p:sp>
      <p:sp>
        <p:nvSpPr>
          <p:cNvPr id="1230" name="Google Shape;1230;p31"/>
          <p:cNvSpPr/>
          <p:nvPr/>
        </p:nvSpPr>
        <p:spPr>
          <a:xfrm>
            <a:off x="4851006" y="198012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1" name="Google Shape;1231;p31"/>
          <p:cNvSpPr txBox="1"/>
          <p:nvPr/>
        </p:nvSpPr>
        <p:spPr>
          <a:xfrm>
            <a:off x="1786655" y="2218466"/>
            <a:ext cx="197993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exploitation</a:t>
            </a:r>
            <a:endParaRPr sz="1700">
              <a:solidFill>
                <a:schemeClr val="dk1"/>
              </a:solidFill>
              <a:latin typeface="Helvetica Neue"/>
              <a:ea typeface="Helvetica Neue"/>
              <a:cs typeface="Helvetica Neue"/>
              <a:sym typeface="Helvetica Neue"/>
            </a:endParaRPr>
          </a:p>
        </p:txBody>
      </p:sp>
      <p:sp>
        <p:nvSpPr>
          <p:cNvPr id="1232" name="Google Shape;1232;p31"/>
          <p:cNvSpPr/>
          <p:nvPr/>
        </p:nvSpPr>
        <p:spPr>
          <a:xfrm>
            <a:off x="1227620" y="198012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3" name="Google Shape;1233;p31"/>
          <p:cNvSpPr txBox="1"/>
          <p:nvPr/>
        </p:nvSpPr>
        <p:spPr>
          <a:xfrm>
            <a:off x="8472614" y="1980120"/>
            <a:ext cx="3098165" cy="807720"/>
          </a:xfrm>
          <a:prstGeom prst="rect">
            <a:avLst/>
          </a:prstGeom>
          <a:noFill/>
          <a:ln w="9525" cap="flat" cmpd="sng">
            <a:solidFill>
              <a:srgbClr val="00AF7C"/>
            </a:solidFill>
            <a:prstDash val="solid"/>
            <a:round/>
            <a:headEnd type="none" w="sm" len="sm"/>
            <a:tailEnd type="none" w="sm" len="sm"/>
          </a:ln>
        </p:spPr>
        <p:txBody>
          <a:bodyPr spcFirstLastPara="1" wrap="square" lIns="0" tIns="3175" rIns="0" bIns="0" anchor="t" anchorCtr="0">
            <a:spAutoFit/>
          </a:bodyPr>
          <a:lstStyle/>
          <a:p>
            <a:pPr marL="0" marR="0" lvl="0" indent="0" algn="l" rtl="0">
              <a:lnSpc>
                <a:spcPct val="100000"/>
              </a:lnSpc>
              <a:spcBef>
                <a:spcPts val="0"/>
              </a:spcBef>
              <a:spcAft>
                <a:spcPts val="0"/>
              </a:spcAft>
              <a:buNone/>
            </a:pPr>
            <a:endParaRPr sz="1950">
              <a:solidFill>
                <a:schemeClr val="dk1"/>
              </a:solidFill>
              <a:latin typeface="Times"/>
              <a:ea typeface="Times"/>
              <a:cs typeface="Times"/>
              <a:sym typeface="Times"/>
            </a:endParaRPr>
          </a:p>
          <a:p>
            <a:pPr marL="567055"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harassment</a:t>
            </a:r>
            <a:endParaRPr sz="1700">
              <a:solidFill>
                <a:schemeClr val="dk1"/>
              </a:solidFill>
              <a:latin typeface="Helvetica Neue"/>
              <a:ea typeface="Helvetica Neue"/>
              <a:cs typeface="Helvetica Neue"/>
              <a:sym typeface="Helvetica Neue"/>
            </a:endParaRPr>
          </a:p>
        </p:txBody>
      </p:sp>
      <p:grpSp>
        <p:nvGrpSpPr>
          <p:cNvPr id="1234" name="Google Shape;1234;p31"/>
          <p:cNvGrpSpPr/>
          <p:nvPr/>
        </p:nvGrpSpPr>
        <p:grpSpPr>
          <a:xfrm>
            <a:off x="1233001" y="4389090"/>
            <a:ext cx="10935335" cy="157480"/>
            <a:chOff x="1233001" y="4389090"/>
            <a:chExt cx="10935335" cy="157480"/>
          </a:xfrm>
        </p:grpSpPr>
        <p:sp>
          <p:nvSpPr>
            <p:cNvPr id="1235" name="Google Shape;1235;p31"/>
            <p:cNvSpPr/>
            <p:nvPr/>
          </p:nvSpPr>
          <p:spPr>
            <a:xfrm>
              <a:off x="1233001" y="4467339"/>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6" name="Google Shape;1236;p31"/>
            <p:cNvSpPr/>
            <p:nvPr/>
          </p:nvSpPr>
          <p:spPr>
            <a:xfrm>
              <a:off x="1233001" y="4389090"/>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37" name="Google Shape;1237;p31"/>
          <p:cNvSpPr txBox="1"/>
          <p:nvPr/>
        </p:nvSpPr>
        <p:spPr>
          <a:xfrm>
            <a:off x="1220299" y="3201904"/>
            <a:ext cx="9707245" cy="609600"/>
          </a:xfrm>
          <a:prstGeom prst="rect">
            <a:avLst/>
          </a:prstGeom>
          <a:noFill/>
          <a:ln>
            <a:noFill/>
          </a:ln>
        </p:spPr>
        <p:txBody>
          <a:bodyPr spcFirstLastPara="1" wrap="square" lIns="0" tIns="12700" rIns="0" bIns="0" anchor="t" anchorCtr="0">
            <a:spAutoFit/>
          </a:bodyPr>
          <a:lstStyle/>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The actual or threatened physical intrusion of a sexual nature, whether by force, or under unequal or  coercive conditions.</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241"/>
        <p:cNvGrpSpPr/>
        <p:nvPr/>
      </p:nvGrpSpPr>
      <p:grpSpPr>
        <a:xfrm>
          <a:off x="0" y="0"/>
          <a:ext cx="0" cy="0"/>
          <a:chOff x="0" y="0"/>
          <a:chExt cx="0" cy="0"/>
        </a:xfrm>
      </p:grpSpPr>
      <p:sp>
        <p:nvSpPr>
          <p:cNvPr id="1242" name="Google Shape;1242;p32"/>
          <p:cNvSpPr/>
          <p:nvPr/>
        </p:nvSpPr>
        <p:spPr>
          <a:xfrm>
            <a:off x="0" y="3708"/>
            <a:ext cx="504190" cy="6854825"/>
          </a:xfrm>
          <a:custGeom>
            <a:avLst/>
            <a:gdLst/>
            <a:ahLst/>
            <a:cxnLst/>
            <a:rect l="l" t="t" r="r" b="b"/>
            <a:pathLst>
              <a:path w="504190" h="6854825" extrusionOk="0">
                <a:moveTo>
                  <a:pt x="503999" y="0"/>
                </a:moveTo>
                <a:lnTo>
                  <a:pt x="0" y="0"/>
                </a:lnTo>
                <a:lnTo>
                  <a:pt x="0" y="6854291"/>
                </a:lnTo>
                <a:lnTo>
                  <a:pt x="503999" y="6854291"/>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43" name="Google Shape;1243;p32"/>
          <p:cNvGrpSpPr/>
          <p:nvPr/>
        </p:nvGrpSpPr>
        <p:grpSpPr>
          <a:xfrm>
            <a:off x="10288918" y="6230746"/>
            <a:ext cx="305562" cy="294640"/>
            <a:chOff x="10288918" y="6230746"/>
            <a:chExt cx="305562" cy="294640"/>
          </a:xfrm>
        </p:grpSpPr>
        <p:pic>
          <p:nvPicPr>
            <p:cNvPr id="1244" name="Google Shape;1244;p32"/>
            <p:cNvPicPr preferRelativeResize="0"/>
            <p:nvPr/>
          </p:nvPicPr>
          <p:blipFill rotWithShape="1">
            <a:blip r:embed="rId3">
              <a:alphaModFix/>
            </a:blip>
            <a:srcRect/>
            <a:stretch/>
          </p:blipFill>
          <p:spPr>
            <a:xfrm>
              <a:off x="10288918" y="6230746"/>
              <a:ext cx="305562" cy="294640"/>
            </a:xfrm>
            <a:prstGeom prst="rect">
              <a:avLst/>
            </a:prstGeom>
            <a:noFill/>
            <a:ln>
              <a:noFill/>
            </a:ln>
          </p:spPr>
        </p:pic>
        <p:pic>
          <p:nvPicPr>
            <p:cNvPr id="1245" name="Google Shape;1245;p32"/>
            <p:cNvPicPr preferRelativeResize="0"/>
            <p:nvPr/>
          </p:nvPicPr>
          <p:blipFill rotWithShape="1">
            <a:blip r:embed="rId4">
              <a:alphaModFix/>
            </a:blip>
            <a:srcRect/>
            <a:stretch/>
          </p:blipFill>
          <p:spPr>
            <a:xfrm>
              <a:off x="10494600" y="6363017"/>
              <a:ext cx="2596" cy="24974"/>
            </a:xfrm>
            <a:prstGeom prst="rect">
              <a:avLst/>
            </a:prstGeom>
            <a:noFill/>
            <a:ln>
              <a:noFill/>
            </a:ln>
          </p:spPr>
        </p:pic>
        <p:pic>
          <p:nvPicPr>
            <p:cNvPr id="1246" name="Google Shape;1246;p32"/>
            <p:cNvPicPr preferRelativeResize="0"/>
            <p:nvPr/>
          </p:nvPicPr>
          <p:blipFill rotWithShape="1">
            <a:blip r:embed="rId5">
              <a:alphaModFix/>
            </a:blip>
            <a:srcRect/>
            <a:stretch/>
          </p:blipFill>
          <p:spPr>
            <a:xfrm>
              <a:off x="10328376" y="6313500"/>
              <a:ext cx="62687" cy="60477"/>
            </a:xfrm>
            <a:prstGeom prst="rect">
              <a:avLst/>
            </a:prstGeom>
            <a:noFill/>
            <a:ln>
              <a:noFill/>
            </a:ln>
          </p:spPr>
        </p:pic>
        <p:pic>
          <p:nvPicPr>
            <p:cNvPr id="1247" name="Google Shape;1247;p32"/>
            <p:cNvPicPr preferRelativeResize="0"/>
            <p:nvPr/>
          </p:nvPicPr>
          <p:blipFill rotWithShape="1">
            <a:blip r:embed="rId6">
              <a:alphaModFix/>
            </a:blip>
            <a:srcRect/>
            <a:stretch/>
          </p:blipFill>
          <p:spPr>
            <a:xfrm>
              <a:off x="10498074" y="6313500"/>
              <a:ext cx="56108" cy="37452"/>
            </a:xfrm>
            <a:prstGeom prst="rect">
              <a:avLst/>
            </a:prstGeom>
            <a:noFill/>
            <a:ln>
              <a:noFill/>
            </a:ln>
          </p:spPr>
        </p:pic>
        <p:pic>
          <p:nvPicPr>
            <p:cNvPr id="1248" name="Google Shape;1248;p32"/>
            <p:cNvPicPr preferRelativeResize="0"/>
            <p:nvPr/>
          </p:nvPicPr>
          <p:blipFill rotWithShape="1">
            <a:blip r:embed="rId7">
              <a:alphaModFix/>
            </a:blip>
            <a:srcRect/>
            <a:stretch/>
          </p:blipFill>
          <p:spPr>
            <a:xfrm>
              <a:off x="10310126" y="6384823"/>
              <a:ext cx="103644" cy="98577"/>
            </a:xfrm>
            <a:prstGeom prst="rect">
              <a:avLst/>
            </a:prstGeom>
            <a:noFill/>
            <a:ln>
              <a:noFill/>
            </a:ln>
          </p:spPr>
        </p:pic>
        <p:sp>
          <p:nvSpPr>
            <p:cNvPr id="1249" name="Google Shape;1249;p32"/>
            <p:cNvSpPr/>
            <p:nvPr/>
          </p:nvSpPr>
          <p:spPr>
            <a:xfrm>
              <a:off x="10389350" y="6379400"/>
              <a:ext cx="6350" cy="46990"/>
            </a:xfrm>
            <a:custGeom>
              <a:avLst/>
              <a:gdLst/>
              <a:ahLst/>
              <a:cxnLst/>
              <a:rect l="l" t="t" r="r" b="b"/>
              <a:pathLst>
                <a:path w="6350" h="46989" extrusionOk="0">
                  <a:moveTo>
                    <a:pt x="1562" y="45466"/>
                  </a:moveTo>
                  <a:lnTo>
                    <a:pt x="0" y="46875"/>
                  </a:lnTo>
                  <a:lnTo>
                    <a:pt x="1562" y="45466"/>
                  </a:lnTo>
                  <a:close/>
                </a:path>
                <a:path w="6350" h="46989" extrusionOk="0">
                  <a:moveTo>
                    <a:pt x="2197" y="7683"/>
                  </a:moveTo>
                  <a:lnTo>
                    <a:pt x="2006" y="1549"/>
                  </a:lnTo>
                  <a:lnTo>
                    <a:pt x="1879" y="0"/>
                  </a:lnTo>
                  <a:lnTo>
                    <a:pt x="1993" y="4622"/>
                  </a:lnTo>
                  <a:lnTo>
                    <a:pt x="2197" y="7683"/>
                  </a:lnTo>
                  <a:close/>
                </a:path>
                <a:path w="6350" h="46989" extrusionOk="0">
                  <a:moveTo>
                    <a:pt x="6159" y="40728"/>
                  </a:moveTo>
                  <a:lnTo>
                    <a:pt x="4622" y="42430"/>
                  </a:lnTo>
                  <a:lnTo>
                    <a:pt x="6159" y="40728"/>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0" name="Google Shape;1250;p32"/>
            <p:cNvSpPr/>
            <p:nvPr/>
          </p:nvSpPr>
          <p:spPr>
            <a:xfrm>
              <a:off x="10382062" y="6377873"/>
              <a:ext cx="15240" cy="50165"/>
            </a:xfrm>
            <a:custGeom>
              <a:avLst/>
              <a:gdLst/>
              <a:ahLst/>
              <a:cxnLst/>
              <a:rect l="l" t="t" r="r" b="b"/>
              <a:pathLst>
                <a:path w="15240" h="50164" extrusionOk="0">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1" name="Google Shape;1251;p32"/>
            <p:cNvSpPr/>
            <p:nvPr/>
          </p:nvSpPr>
          <p:spPr>
            <a:xfrm>
              <a:off x="10387749" y="6328079"/>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38"/>
                  </a:moveTo>
                  <a:lnTo>
                    <a:pt x="3594" y="43573"/>
                  </a:lnTo>
                  <a:lnTo>
                    <a:pt x="3479" y="46596"/>
                  </a:lnTo>
                  <a:lnTo>
                    <a:pt x="3479" y="48094"/>
                  </a:lnTo>
                  <a:lnTo>
                    <a:pt x="3606" y="46469"/>
                  </a:lnTo>
                  <a:lnTo>
                    <a:pt x="3708" y="43408"/>
                  </a:lnTo>
                  <a:lnTo>
                    <a:pt x="3708" y="41960"/>
                  </a:lnTo>
                  <a:lnTo>
                    <a:pt x="3797" y="40538"/>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2" name="Google Shape;1252;p32"/>
            <p:cNvSpPr/>
            <p:nvPr/>
          </p:nvSpPr>
          <p:spPr>
            <a:xfrm>
              <a:off x="10382055" y="6328082"/>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extrusionOk="0">
                  <a:moveTo>
                    <a:pt x="9631" y="40538"/>
                  </a:moveTo>
                  <a:lnTo>
                    <a:pt x="9486" y="40538"/>
                  </a:lnTo>
                  <a:lnTo>
                    <a:pt x="9359" y="44830"/>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3" name="Google Shape;1253;p32"/>
            <p:cNvSpPr/>
            <p:nvPr/>
          </p:nvSpPr>
          <p:spPr>
            <a:xfrm>
              <a:off x="10399167" y="6444297"/>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4" name="Google Shape;1254;p32"/>
            <p:cNvSpPr/>
            <p:nvPr/>
          </p:nvSpPr>
          <p:spPr>
            <a:xfrm>
              <a:off x="10396011" y="6440385"/>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5" name="Google Shape;1255;p32"/>
            <p:cNvSpPr/>
            <p:nvPr/>
          </p:nvSpPr>
          <p:spPr>
            <a:xfrm>
              <a:off x="10414835" y="6337505"/>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6" name="Google Shape;1256;p32"/>
            <p:cNvSpPr/>
            <p:nvPr/>
          </p:nvSpPr>
          <p:spPr>
            <a:xfrm>
              <a:off x="10400409" y="6315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7" name="Google Shape;1257;p32"/>
            <p:cNvSpPr/>
            <p:nvPr/>
          </p:nvSpPr>
          <p:spPr>
            <a:xfrm>
              <a:off x="10465042" y="6457645"/>
              <a:ext cx="5715" cy="8890"/>
            </a:xfrm>
            <a:custGeom>
              <a:avLst/>
              <a:gdLst/>
              <a:ahLst/>
              <a:cxnLst/>
              <a:rect l="l" t="t" r="r" b="b"/>
              <a:pathLst>
                <a:path w="5715" h="8889" extrusionOk="0">
                  <a:moveTo>
                    <a:pt x="1524" y="6540"/>
                  </a:moveTo>
                  <a:lnTo>
                    <a:pt x="508" y="7962"/>
                  </a:lnTo>
                  <a:lnTo>
                    <a:pt x="0" y="8636"/>
                  </a:lnTo>
                  <a:lnTo>
                    <a:pt x="520" y="7962"/>
                  </a:lnTo>
                  <a:lnTo>
                    <a:pt x="1524" y="6540"/>
                  </a:lnTo>
                  <a:close/>
                </a:path>
                <a:path w="5715" h="8889" extrusionOk="0">
                  <a:moveTo>
                    <a:pt x="4483" y="2324"/>
                  </a:moveTo>
                  <a:lnTo>
                    <a:pt x="1524" y="6540"/>
                  </a:lnTo>
                  <a:lnTo>
                    <a:pt x="3390" y="3911"/>
                  </a:lnTo>
                  <a:lnTo>
                    <a:pt x="4483" y="2324"/>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8" name="Google Shape;1258;p32"/>
            <p:cNvSpPr/>
            <p:nvPr/>
          </p:nvSpPr>
          <p:spPr>
            <a:xfrm>
              <a:off x="10449519" y="6443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9" name="Google Shape;1259;p32"/>
            <p:cNvSpPr/>
            <p:nvPr/>
          </p:nvSpPr>
          <p:spPr>
            <a:xfrm>
              <a:off x="10442905" y="6279946"/>
              <a:ext cx="22225" cy="14604"/>
            </a:xfrm>
            <a:custGeom>
              <a:avLst/>
              <a:gdLst/>
              <a:ahLst/>
              <a:cxnLst/>
              <a:rect l="l" t="t" r="r" b="b"/>
              <a:pathLst>
                <a:path w="22225" h="14604" extrusionOk="0">
                  <a:moveTo>
                    <a:pt x="12" y="14084"/>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0" name="Google Shape;1260;p32"/>
            <p:cNvSpPr/>
            <p:nvPr/>
          </p:nvSpPr>
          <p:spPr>
            <a:xfrm>
              <a:off x="10442910" y="6279941"/>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1" name="Google Shape;1261;p32"/>
            <p:cNvSpPr/>
            <p:nvPr/>
          </p:nvSpPr>
          <p:spPr>
            <a:xfrm>
              <a:off x="10497751" y="6350958"/>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2" name="Google Shape;1262;p32"/>
            <p:cNvSpPr/>
            <p:nvPr/>
          </p:nvSpPr>
          <p:spPr>
            <a:xfrm>
              <a:off x="10488887" y="6328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3" name="Google Shape;1263;p32"/>
            <p:cNvSpPr/>
            <p:nvPr/>
          </p:nvSpPr>
          <p:spPr>
            <a:xfrm>
              <a:off x="10497744" y="6394148"/>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4" name="Google Shape;1264;p32"/>
            <p:cNvSpPr/>
            <p:nvPr/>
          </p:nvSpPr>
          <p:spPr>
            <a:xfrm>
              <a:off x="10488887" y="6377807"/>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5" name="Google Shape;1265;p32"/>
            <p:cNvSpPr/>
            <p:nvPr/>
          </p:nvSpPr>
          <p:spPr>
            <a:xfrm>
              <a:off x="10459607" y="6332793"/>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9"/>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6" name="Google Shape;1266;p32"/>
            <p:cNvSpPr/>
            <p:nvPr/>
          </p:nvSpPr>
          <p:spPr>
            <a:xfrm>
              <a:off x="10448885" y="6312172"/>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7"/>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7" name="Google Shape;1267;p32"/>
            <p:cNvSpPr/>
            <p:nvPr/>
          </p:nvSpPr>
          <p:spPr>
            <a:xfrm>
              <a:off x="10457303" y="6475693"/>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8" name="Google Shape;1268;p32"/>
            <p:cNvSpPr/>
            <p:nvPr/>
          </p:nvSpPr>
          <p:spPr>
            <a:xfrm>
              <a:off x="10442909" y="6475696"/>
              <a:ext cx="24130" cy="21590"/>
            </a:xfrm>
            <a:custGeom>
              <a:avLst/>
              <a:gdLst/>
              <a:ahLst/>
              <a:cxnLst/>
              <a:rect l="l" t="t" r="r" b="b"/>
              <a:pathLst>
                <a:path w="24129" h="21589" extrusionOk="0">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69" name="Google Shape;1269;p32"/>
          <p:cNvGrpSpPr/>
          <p:nvPr/>
        </p:nvGrpSpPr>
        <p:grpSpPr>
          <a:xfrm>
            <a:off x="10654982" y="6222291"/>
            <a:ext cx="1092835" cy="283931"/>
            <a:chOff x="10654982" y="6222291"/>
            <a:chExt cx="1092835" cy="283931"/>
          </a:xfrm>
        </p:grpSpPr>
        <p:sp>
          <p:nvSpPr>
            <p:cNvPr id="1270" name="Google Shape;1270;p32"/>
            <p:cNvSpPr/>
            <p:nvPr/>
          </p:nvSpPr>
          <p:spPr>
            <a:xfrm>
              <a:off x="11100362" y="6222291"/>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1" name="Google Shape;1271;p32"/>
            <p:cNvSpPr/>
            <p:nvPr/>
          </p:nvSpPr>
          <p:spPr>
            <a:xfrm>
              <a:off x="10654982" y="6259207"/>
              <a:ext cx="1092835" cy="247015"/>
            </a:xfrm>
            <a:custGeom>
              <a:avLst/>
              <a:gdLst/>
              <a:ahLst/>
              <a:cxnLst/>
              <a:rect l="l" t="t" r="r" b="b"/>
              <a:pathLst>
                <a:path w="1092834" h="247015" extrusionOk="0">
                  <a:moveTo>
                    <a:pt x="94538" y="228561"/>
                  </a:moveTo>
                  <a:lnTo>
                    <a:pt x="80200" y="214071"/>
                  </a:lnTo>
                  <a:lnTo>
                    <a:pt x="74244" y="219036"/>
                  </a:lnTo>
                  <a:lnTo>
                    <a:pt x="68110" y="222808"/>
                  </a:lnTo>
                  <a:lnTo>
                    <a:pt x="61290" y="225221"/>
                  </a:lnTo>
                  <a:lnTo>
                    <a:pt x="53276" y="226072"/>
                  </a:lnTo>
                  <a:lnTo>
                    <a:pt x="41224" y="223507"/>
                  </a:lnTo>
                  <a:lnTo>
                    <a:pt x="31826" y="216560"/>
                  </a:lnTo>
                  <a:lnTo>
                    <a:pt x="25730" y="206311"/>
                  </a:lnTo>
                  <a:lnTo>
                    <a:pt x="23558" y="193878"/>
                  </a:lnTo>
                  <a:lnTo>
                    <a:pt x="25768" y="181190"/>
                  </a:lnTo>
                  <a:lnTo>
                    <a:pt x="31940" y="171043"/>
                  </a:lnTo>
                  <a:lnTo>
                    <a:pt x="41338" y="164185"/>
                  </a:lnTo>
                  <a:lnTo>
                    <a:pt x="53276" y="161671"/>
                  </a:lnTo>
                  <a:lnTo>
                    <a:pt x="60579" y="162471"/>
                  </a:lnTo>
                  <a:lnTo>
                    <a:pt x="67246" y="164769"/>
                  </a:lnTo>
                  <a:lnTo>
                    <a:pt x="73482" y="168402"/>
                  </a:lnTo>
                  <a:lnTo>
                    <a:pt x="79463" y="173240"/>
                  </a:lnTo>
                  <a:lnTo>
                    <a:pt x="93814" y="156705"/>
                  </a:lnTo>
                  <a:lnTo>
                    <a:pt x="86207" y="150279"/>
                  </a:lnTo>
                  <a:lnTo>
                    <a:pt x="77292" y="145288"/>
                  </a:lnTo>
                  <a:lnTo>
                    <a:pt x="66535" y="142049"/>
                  </a:lnTo>
                  <a:lnTo>
                    <a:pt x="53416" y="140893"/>
                  </a:lnTo>
                  <a:lnTo>
                    <a:pt x="31800" y="145072"/>
                  </a:lnTo>
                  <a:lnTo>
                    <a:pt x="14909" y="156464"/>
                  </a:lnTo>
                  <a:lnTo>
                    <a:pt x="3924" y="173304"/>
                  </a:lnTo>
                  <a:lnTo>
                    <a:pt x="0" y="193878"/>
                  </a:lnTo>
                  <a:lnTo>
                    <a:pt x="3962" y="214807"/>
                  </a:lnTo>
                  <a:lnTo>
                    <a:pt x="14960" y="231533"/>
                  </a:lnTo>
                  <a:lnTo>
                    <a:pt x="31610" y="242760"/>
                  </a:lnTo>
                  <a:lnTo>
                    <a:pt x="52539" y="246849"/>
                  </a:lnTo>
                  <a:lnTo>
                    <a:pt x="65951" y="245579"/>
                  </a:lnTo>
                  <a:lnTo>
                    <a:pt x="77000" y="241935"/>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26"/>
                  </a:lnTo>
                  <a:lnTo>
                    <a:pt x="31826" y="75666"/>
                  </a:lnTo>
                  <a:lnTo>
                    <a:pt x="25730" y="65430"/>
                  </a:lnTo>
                  <a:lnTo>
                    <a:pt x="23558" y="52984"/>
                  </a:lnTo>
                  <a:lnTo>
                    <a:pt x="25768" y="40297"/>
                  </a:lnTo>
                  <a:lnTo>
                    <a:pt x="31940" y="30149"/>
                  </a:lnTo>
                  <a:lnTo>
                    <a:pt x="41338" y="23304"/>
                  </a:lnTo>
                  <a:lnTo>
                    <a:pt x="53276" y="20777"/>
                  </a:lnTo>
                  <a:lnTo>
                    <a:pt x="60579" y="21577"/>
                  </a:lnTo>
                  <a:lnTo>
                    <a:pt x="67246" y="23876"/>
                  </a:lnTo>
                  <a:lnTo>
                    <a:pt x="73482" y="27520"/>
                  </a:lnTo>
                  <a:lnTo>
                    <a:pt x="79463" y="32346"/>
                  </a:lnTo>
                  <a:lnTo>
                    <a:pt x="93814" y="15811"/>
                  </a:lnTo>
                  <a:lnTo>
                    <a:pt x="86207" y="9398"/>
                  </a:lnTo>
                  <a:lnTo>
                    <a:pt x="77292" y="4394"/>
                  </a:lnTo>
                  <a:lnTo>
                    <a:pt x="66535" y="1155"/>
                  </a:lnTo>
                  <a:lnTo>
                    <a:pt x="53416" y="0"/>
                  </a:lnTo>
                  <a:lnTo>
                    <a:pt x="31800" y="4191"/>
                  </a:lnTo>
                  <a:lnTo>
                    <a:pt x="14909" y="15570"/>
                  </a:lnTo>
                  <a:lnTo>
                    <a:pt x="3924" y="32423"/>
                  </a:lnTo>
                  <a:lnTo>
                    <a:pt x="0" y="52984"/>
                  </a:lnTo>
                  <a:lnTo>
                    <a:pt x="3962" y="73926"/>
                  </a:lnTo>
                  <a:lnTo>
                    <a:pt x="14960" y="90652"/>
                  </a:lnTo>
                  <a:lnTo>
                    <a:pt x="31610" y="101866"/>
                  </a:lnTo>
                  <a:lnTo>
                    <a:pt x="52539" y="105956"/>
                  </a:lnTo>
                  <a:lnTo>
                    <a:pt x="65951" y="104686"/>
                  </a:lnTo>
                  <a:lnTo>
                    <a:pt x="77000" y="101041"/>
                  </a:lnTo>
                  <a:lnTo>
                    <a:pt x="86309" y="95288"/>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30"/>
                  </a:lnTo>
                  <a:lnTo>
                    <a:pt x="187477" y="10007"/>
                  </a:lnTo>
                  <a:lnTo>
                    <a:pt x="187477" y="53276"/>
                  </a:lnTo>
                  <a:lnTo>
                    <a:pt x="185216" y="65671"/>
                  </a:lnTo>
                  <a:lnTo>
                    <a:pt x="178904" y="75819"/>
                  </a:lnTo>
                  <a:lnTo>
                    <a:pt x="169189" y="82664"/>
                  </a:lnTo>
                  <a:lnTo>
                    <a:pt x="156743" y="85178"/>
                  </a:lnTo>
                  <a:lnTo>
                    <a:pt x="144233" y="82613"/>
                  </a:lnTo>
                  <a:lnTo>
                    <a:pt x="134416" y="75666"/>
                  </a:lnTo>
                  <a:lnTo>
                    <a:pt x="128003" y="65430"/>
                  </a:lnTo>
                  <a:lnTo>
                    <a:pt x="125768" y="53276"/>
                  </a:lnTo>
                  <a:lnTo>
                    <a:pt x="125717" y="52692"/>
                  </a:lnTo>
                  <a:lnTo>
                    <a:pt x="127965" y="40297"/>
                  </a:lnTo>
                  <a:lnTo>
                    <a:pt x="134277" y="30149"/>
                  </a:lnTo>
                  <a:lnTo>
                    <a:pt x="143992" y="23304"/>
                  </a:lnTo>
                  <a:lnTo>
                    <a:pt x="156451" y="20789"/>
                  </a:lnTo>
                  <a:lnTo>
                    <a:pt x="168948" y="23355"/>
                  </a:lnTo>
                  <a:lnTo>
                    <a:pt x="178765" y="30302"/>
                  </a:lnTo>
                  <a:lnTo>
                    <a:pt x="185178" y="40551"/>
                  </a:lnTo>
                  <a:lnTo>
                    <a:pt x="187413" y="52692"/>
                  </a:lnTo>
                  <a:lnTo>
                    <a:pt x="187477" y="53276"/>
                  </a:lnTo>
                  <a:lnTo>
                    <a:pt x="187477" y="10007"/>
                  </a:lnTo>
                  <a:lnTo>
                    <a:pt x="178562" y="4140"/>
                  </a:lnTo>
                  <a:lnTo>
                    <a:pt x="156743" y="0"/>
                  </a:lnTo>
                  <a:lnTo>
                    <a:pt x="134874" y="4191"/>
                  </a:lnTo>
                  <a:lnTo>
                    <a:pt x="117589" y="15570"/>
                  </a:lnTo>
                  <a:lnTo>
                    <a:pt x="106235" y="32423"/>
                  </a:lnTo>
                  <a:lnTo>
                    <a:pt x="102209" y="52692"/>
                  </a:lnTo>
                  <a:lnTo>
                    <a:pt x="102158" y="53276"/>
                  </a:lnTo>
                  <a:lnTo>
                    <a:pt x="106184" y="73799"/>
                  </a:lnTo>
                  <a:lnTo>
                    <a:pt x="117449" y="90538"/>
                  </a:lnTo>
                  <a:lnTo>
                    <a:pt x="134620" y="101815"/>
                  </a:lnTo>
                  <a:lnTo>
                    <a:pt x="156451" y="105956"/>
                  </a:lnTo>
                  <a:lnTo>
                    <a:pt x="178308" y="101777"/>
                  </a:lnTo>
                  <a:lnTo>
                    <a:pt x="195592" y="90385"/>
                  </a:lnTo>
                  <a:lnTo>
                    <a:pt x="199110" y="85178"/>
                  </a:lnTo>
                  <a:lnTo>
                    <a:pt x="206946" y="73545"/>
                  </a:lnTo>
                  <a:lnTo>
                    <a:pt x="210972" y="53276"/>
                  </a:lnTo>
                  <a:lnTo>
                    <a:pt x="211035" y="52692"/>
                  </a:lnTo>
                  <a:close/>
                </a:path>
                <a:path w="1092834" h="247015" extrusionOk="0">
                  <a:moveTo>
                    <a:pt x="313347" y="142659"/>
                  </a:moveTo>
                  <a:lnTo>
                    <a:pt x="291096" y="142659"/>
                  </a:lnTo>
                  <a:lnTo>
                    <a:pt x="291096" y="205727"/>
                  </a:lnTo>
                  <a:lnTo>
                    <a:pt x="243090" y="142659"/>
                  </a:lnTo>
                  <a:lnTo>
                    <a:pt x="222313" y="142659"/>
                  </a:lnTo>
                  <a:lnTo>
                    <a:pt x="222313" y="245097"/>
                  </a:lnTo>
                  <a:lnTo>
                    <a:pt x="244563" y="245097"/>
                  </a:lnTo>
                  <a:lnTo>
                    <a:pt x="244563" y="179971"/>
                  </a:lnTo>
                  <a:lnTo>
                    <a:pt x="294170" y="245097"/>
                  </a:lnTo>
                  <a:lnTo>
                    <a:pt x="313347" y="245097"/>
                  </a:lnTo>
                  <a:lnTo>
                    <a:pt x="313347" y="142659"/>
                  </a:lnTo>
                  <a:close/>
                </a:path>
                <a:path w="1092834" h="247015" extrusionOk="0">
                  <a:moveTo>
                    <a:pt x="332498" y="52692"/>
                  </a:moveTo>
                  <a:lnTo>
                    <a:pt x="328460" y="32169"/>
                  </a:lnTo>
                  <a:lnTo>
                    <a:pt x="320814" y="20789"/>
                  </a:lnTo>
                  <a:lnTo>
                    <a:pt x="317207" y="15430"/>
                  </a:lnTo>
                  <a:lnTo>
                    <a:pt x="308940" y="10007"/>
                  </a:lnTo>
                  <a:lnTo>
                    <a:pt x="308940" y="53276"/>
                  </a:lnTo>
                  <a:lnTo>
                    <a:pt x="306692" y="65671"/>
                  </a:lnTo>
                  <a:lnTo>
                    <a:pt x="300380" y="75819"/>
                  </a:lnTo>
                  <a:lnTo>
                    <a:pt x="290664" y="82664"/>
                  </a:lnTo>
                  <a:lnTo>
                    <a:pt x="278206" y="85178"/>
                  </a:lnTo>
                  <a:lnTo>
                    <a:pt x="265709" y="82613"/>
                  </a:lnTo>
                  <a:lnTo>
                    <a:pt x="255892" y="75666"/>
                  </a:lnTo>
                  <a:lnTo>
                    <a:pt x="249478" y="65430"/>
                  </a:lnTo>
                  <a:lnTo>
                    <a:pt x="247230" y="53276"/>
                  </a:lnTo>
                  <a:lnTo>
                    <a:pt x="247180" y="52692"/>
                  </a:lnTo>
                  <a:lnTo>
                    <a:pt x="249428" y="40297"/>
                  </a:lnTo>
                  <a:lnTo>
                    <a:pt x="255739" y="30149"/>
                  </a:lnTo>
                  <a:lnTo>
                    <a:pt x="265455" y="23304"/>
                  </a:lnTo>
                  <a:lnTo>
                    <a:pt x="277914" y="20789"/>
                  </a:lnTo>
                  <a:lnTo>
                    <a:pt x="290423" y="23355"/>
                  </a:lnTo>
                  <a:lnTo>
                    <a:pt x="300228" y="30302"/>
                  </a:lnTo>
                  <a:lnTo>
                    <a:pt x="306641" y="40551"/>
                  </a:lnTo>
                  <a:lnTo>
                    <a:pt x="308889" y="52692"/>
                  </a:lnTo>
                  <a:lnTo>
                    <a:pt x="308940" y="53276"/>
                  </a:lnTo>
                  <a:lnTo>
                    <a:pt x="308940" y="10007"/>
                  </a:lnTo>
                  <a:lnTo>
                    <a:pt x="300024" y="4140"/>
                  </a:lnTo>
                  <a:lnTo>
                    <a:pt x="278206" y="0"/>
                  </a:lnTo>
                  <a:lnTo>
                    <a:pt x="256336" y="4191"/>
                  </a:lnTo>
                  <a:lnTo>
                    <a:pt x="239064" y="15570"/>
                  </a:lnTo>
                  <a:lnTo>
                    <a:pt x="227711" y="32423"/>
                  </a:lnTo>
                  <a:lnTo>
                    <a:pt x="223685" y="52692"/>
                  </a:lnTo>
                  <a:lnTo>
                    <a:pt x="223621" y="53276"/>
                  </a:lnTo>
                  <a:lnTo>
                    <a:pt x="227660" y="73799"/>
                  </a:lnTo>
                  <a:lnTo>
                    <a:pt x="238912" y="90538"/>
                  </a:lnTo>
                  <a:lnTo>
                    <a:pt x="256095" y="101815"/>
                  </a:lnTo>
                  <a:lnTo>
                    <a:pt x="277914" y="105956"/>
                  </a:lnTo>
                  <a:lnTo>
                    <a:pt x="299783" y="101777"/>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05460" y="71183"/>
                  </a:lnTo>
                  <a:lnTo>
                    <a:pt x="418617" y="64363"/>
                  </a:lnTo>
                  <a:lnTo>
                    <a:pt x="427215" y="53416"/>
                  </a:lnTo>
                  <a:lnTo>
                    <a:pt x="427469" y="53098"/>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86"/>
                  </a:moveTo>
                  <a:lnTo>
                    <a:pt x="538099" y="173456"/>
                  </a:lnTo>
                  <a:lnTo>
                    <a:pt x="530860" y="162991"/>
                  </a:lnTo>
                  <a:lnTo>
                    <a:pt x="526935" y="157302"/>
                  </a:lnTo>
                  <a:lnTo>
                    <a:pt x="518528" y="152057"/>
                  </a:lnTo>
                  <a:lnTo>
                    <a:pt x="518528" y="194170"/>
                  </a:lnTo>
                  <a:lnTo>
                    <a:pt x="516293" y="206603"/>
                  </a:lnTo>
                  <a:lnTo>
                    <a:pt x="510006" y="216268"/>
                  </a:lnTo>
                  <a:lnTo>
                    <a:pt x="500253" y="222529"/>
                  </a:lnTo>
                  <a:lnTo>
                    <a:pt x="487654" y="224764"/>
                  </a:lnTo>
                  <a:lnTo>
                    <a:pt x="470230" y="224764"/>
                  </a:lnTo>
                  <a:lnTo>
                    <a:pt x="470230" y="162991"/>
                  </a:lnTo>
                  <a:lnTo>
                    <a:pt x="487654" y="162991"/>
                  </a:lnTo>
                  <a:lnTo>
                    <a:pt x="518464" y="193586"/>
                  </a:lnTo>
                  <a:lnTo>
                    <a:pt x="518528" y="194170"/>
                  </a:lnTo>
                  <a:lnTo>
                    <a:pt x="518528" y="152057"/>
                  </a:lnTo>
                  <a:lnTo>
                    <a:pt x="509739" y="146558"/>
                  </a:lnTo>
                  <a:lnTo>
                    <a:pt x="487654" y="142659"/>
                  </a:lnTo>
                  <a:lnTo>
                    <a:pt x="447700" y="142659"/>
                  </a:lnTo>
                  <a:lnTo>
                    <a:pt x="447700" y="245097"/>
                  </a:lnTo>
                  <a:lnTo>
                    <a:pt x="487654" y="245097"/>
                  </a:lnTo>
                  <a:lnTo>
                    <a:pt x="526935" y="230289"/>
                  </a:lnTo>
                  <a:lnTo>
                    <a:pt x="542023" y="194170"/>
                  </a:lnTo>
                  <a:lnTo>
                    <a:pt x="542086" y="193586"/>
                  </a:lnTo>
                  <a:close/>
                </a:path>
                <a:path w="1092834" h="247015" extrusionOk="0">
                  <a:moveTo>
                    <a:pt x="628129" y="104203"/>
                  </a:moveTo>
                  <a:lnTo>
                    <a:pt x="605713" y="71424"/>
                  </a:lnTo>
                  <a:lnTo>
                    <a:pt x="603110" y="67614"/>
                  </a:lnTo>
                  <a:lnTo>
                    <a:pt x="612038" y="62941"/>
                  </a:lnTo>
                  <a:lnTo>
                    <a:pt x="618972" y="56134"/>
                  </a:lnTo>
                  <a:lnTo>
                    <a:pt x="621271" y="51523"/>
                  </a:lnTo>
                  <a:lnTo>
                    <a:pt x="623468" y="47117"/>
                  </a:lnTo>
                  <a:lnTo>
                    <a:pt x="624941" y="36741"/>
                  </a:lnTo>
                  <a:lnTo>
                    <a:pt x="625068" y="35572"/>
                  </a:lnTo>
                  <a:lnTo>
                    <a:pt x="622554" y="22110"/>
                  </a:lnTo>
                  <a:lnTo>
                    <a:pt x="622427" y="21399"/>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30"/>
                  </a:lnTo>
                  <a:lnTo>
                    <a:pt x="960932" y="10007"/>
                  </a:lnTo>
                  <a:lnTo>
                    <a:pt x="960932" y="53276"/>
                  </a:lnTo>
                  <a:lnTo>
                    <a:pt x="958684" y="65671"/>
                  </a:lnTo>
                  <a:lnTo>
                    <a:pt x="952373" y="75819"/>
                  </a:lnTo>
                  <a:lnTo>
                    <a:pt x="942657" y="82664"/>
                  </a:lnTo>
                  <a:lnTo>
                    <a:pt x="930198" y="85178"/>
                  </a:lnTo>
                  <a:lnTo>
                    <a:pt x="917689" y="82613"/>
                  </a:lnTo>
                  <a:lnTo>
                    <a:pt x="907884" y="75666"/>
                  </a:lnTo>
                  <a:lnTo>
                    <a:pt x="901471" y="65430"/>
                  </a:lnTo>
                  <a:lnTo>
                    <a:pt x="899223" y="53276"/>
                  </a:lnTo>
                  <a:lnTo>
                    <a:pt x="899172" y="52692"/>
                  </a:lnTo>
                  <a:lnTo>
                    <a:pt x="901420" y="40297"/>
                  </a:lnTo>
                  <a:lnTo>
                    <a:pt x="907732" y="30149"/>
                  </a:lnTo>
                  <a:lnTo>
                    <a:pt x="917448" y="23304"/>
                  </a:lnTo>
                  <a:lnTo>
                    <a:pt x="929906" y="20789"/>
                  </a:lnTo>
                  <a:lnTo>
                    <a:pt x="942416" y="23355"/>
                  </a:lnTo>
                  <a:lnTo>
                    <a:pt x="952220" y="30302"/>
                  </a:lnTo>
                  <a:lnTo>
                    <a:pt x="958634" y="40551"/>
                  </a:lnTo>
                  <a:lnTo>
                    <a:pt x="960882" y="52692"/>
                  </a:lnTo>
                  <a:lnTo>
                    <a:pt x="960932" y="53276"/>
                  </a:lnTo>
                  <a:lnTo>
                    <a:pt x="960932" y="10007"/>
                  </a:lnTo>
                  <a:lnTo>
                    <a:pt x="952017" y="4140"/>
                  </a:lnTo>
                  <a:lnTo>
                    <a:pt x="930198" y="0"/>
                  </a:lnTo>
                  <a:lnTo>
                    <a:pt x="908329" y="4191"/>
                  </a:lnTo>
                  <a:lnTo>
                    <a:pt x="891044" y="15570"/>
                  </a:lnTo>
                  <a:lnTo>
                    <a:pt x="879690" y="32423"/>
                  </a:lnTo>
                  <a:lnTo>
                    <a:pt x="875665" y="52692"/>
                  </a:lnTo>
                  <a:lnTo>
                    <a:pt x="875601" y="53276"/>
                  </a:lnTo>
                  <a:lnTo>
                    <a:pt x="879640" y="73799"/>
                  </a:lnTo>
                  <a:lnTo>
                    <a:pt x="890905" y="90538"/>
                  </a:lnTo>
                  <a:lnTo>
                    <a:pt x="908088" y="101815"/>
                  </a:lnTo>
                  <a:lnTo>
                    <a:pt x="929906" y="105956"/>
                  </a:lnTo>
                  <a:lnTo>
                    <a:pt x="951776" y="101777"/>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72" name="Google Shape;1272;p32"/>
          <p:cNvPicPr preferRelativeResize="0"/>
          <p:nvPr/>
        </p:nvPicPr>
        <p:blipFill rotWithShape="1">
          <a:blip r:embed="rId8">
            <a:alphaModFix/>
          </a:blip>
          <a:srcRect/>
          <a:stretch/>
        </p:blipFill>
        <p:spPr>
          <a:xfrm>
            <a:off x="987768" y="5999899"/>
            <a:ext cx="725765" cy="631727"/>
          </a:xfrm>
          <a:prstGeom prst="rect">
            <a:avLst/>
          </a:prstGeom>
          <a:noFill/>
          <a:ln>
            <a:noFill/>
          </a:ln>
        </p:spPr>
      </p:pic>
      <p:sp>
        <p:nvSpPr>
          <p:cNvPr id="1273" name="Google Shape;1273;p32"/>
          <p:cNvSpPr txBox="1">
            <a:spLocks noGrp="1"/>
          </p:cNvSpPr>
          <p:nvPr>
            <p:ph type="title"/>
          </p:nvPr>
        </p:nvSpPr>
        <p:spPr>
          <a:xfrm>
            <a:off x="1220299" y="695119"/>
            <a:ext cx="672887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Terms </a:t>
            </a:r>
            <a:r>
              <a:rPr lang="en-US" dirty="0"/>
              <a:t>and definitions</a:t>
            </a:r>
            <a:endParaRPr dirty="0"/>
          </a:p>
        </p:txBody>
      </p:sp>
      <p:sp>
        <p:nvSpPr>
          <p:cNvPr id="1274" name="Google Shape;1274;p32"/>
          <p:cNvSpPr txBox="1"/>
          <p:nvPr/>
        </p:nvSpPr>
        <p:spPr>
          <a:xfrm>
            <a:off x="5701495" y="2215817"/>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abuse</a:t>
            </a:r>
            <a:endParaRPr sz="1700">
              <a:solidFill>
                <a:schemeClr val="dk1"/>
              </a:solidFill>
              <a:latin typeface="Helvetica Neue"/>
              <a:ea typeface="Helvetica Neue"/>
              <a:cs typeface="Helvetica Neue"/>
              <a:sym typeface="Helvetica Neue"/>
            </a:endParaRPr>
          </a:p>
        </p:txBody>
      </p:sp>
      <p:sp>
        <p:nvSpPr>
          <p:cNvPr id="1275" name="Google Shape;1275;p32"/>
          <p:cNvSpPr/>
          <p:nvPr/>
        </p:nvSpPr>
        <p:spPr>
          <a:xfrm>
            <a:off x="4851006" y="1977478"/>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6" name="Google Shape;1276;p32"/>
          <p:cNvSpPr txBox="1"/>
          <p:nvPr/>
        </p:nvSpPr>
        <p:spPr>
          <a:xfrm>
            <a:off x="1786655" y="2215817"/>
            <a:ext cx="197993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00AF7C"/>
                </a:solidFill>
                <a:latin typeface="Helvetica Neue"/>
                <a:ea typeface="Helvetica Neue"/>
                <a:cs typeface="Helvetica Neue"/>
                <a:sym typeface="Helvetica Neue"/>
              </a:rPr>
              <a:t>Sexual exploitation</a:t>
            </a:r>
            <a:endParaRPr sz="1700">
              <a:solidFill>
                <a:schemeClr val="dk1"/>
              </a:solidFill>
              <a:latin typeface="Helvetica Neue"/>
              <a:ea typeface="Helvetica Neue"/>
              <a:cs typeface="Helvetica Neue"/>
              <a:sym typeface="Helvetica Neue"/>
            </a:endParaRPr>
          </a:p>
        </p:txBody>
      </p:sp>
      <p:sp>
        <p:nvSpPr>
          <p:cNvPr id="1277" name="Google Shape;1277;p32"/>
          <p:cNvSpPr/>
          <p:nvPr/>
        </p:nvSpPr>
        <p:spPr>
          <a:xfrm>
            <a:off x="1227620" y="1977478"/>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8" name="Google Shape;1278;p32"/>
          <p:cNvSpPr/>
          <p:nvPr/>
        </p:nvSpPr>
        <p:spPr>
          <a:xfrm>
            <a:off x="8472614" y="1977478"/>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9" name="Google Shape;1279;p32"/>
          <p:cNvSpPr txBox="1"/>
          <p:nvPr/>
        </p:nvSpPr>
        <p:spPr>
          <a:xfrm>
            <a:off x="8469439" y="1974303"/>
            <a:ext cx="3104515" cy="814069"/>
          </a:xfrm>
          <a:prstGeom prst="rect">
            <a:avLst/>
          </a:prstGeom>
          <a:solidFill>
            <a:srgbClr val="00AF7C"/>
          </a:solidFill>
          <a:ln>
            <a:noFill/>
          </a:ln>
        </p:spPr>
        <p:txBody>
          <a:bodyPr spcFirstLastPara="1" wrap="square" lIns="0" tIns="5075" rIns="0" bIns="0" anchor="t" anchorCtr="0">
            <a:spAutoFit/>
          </a:bodyPr>
          <a:lstStyle/>
          <a:p>
            <a:pPr marL="0" marR="0" lvl="0" indent="0" algn="l" rtl="0">
              <a:lnSpc>
                <a:spcPct val="100000"/>
              </a:lnSpc>
              <a:spcBef>
                <a:spcPts val="0"/>
              </a:spcBef>
              <a:spcAft>
                <a:spcPts val="0"/>
              </a:spcAft>
              <a:buNone/>
            </a:pPr>
            <a:endParaRPr sz="1950">
              <a:solidFill>
                <a:schemeClr val="dk1"/>
              </a:solidFill>
              <a:latin typeface="Times"/>
              <a:ea typeface="Times"/>
              <a:cs typeface="Times"/>
              <a:sym typeface="Times"/>
            </a:endParaRPr>
          </a:p>
          <a:p>
            <a:pPr marL="57023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harassment</a:t>
            </a:r>
            <a:endParaRPr sz="1700">
              <a:solidFill>
                <a:schemeClr val="dk1"/>
              </a:solidFill>
              <a:latin typeface="Helvetica Neue"/>
              <a:ea typeface="Helvetica Neue"/>
              <a:cs typeface="Helvetica Neue"/>
              <a:sym typeface="Helvetica Neue"/>
            </a:endParaRPr>
          </a:p>
        </p:txBody>
      </p:sp>
      <p:grpSp>
        <p:nvGrpSpPr>
          <p:cNvPr id="1280" name="Google Shape;1280;p32"/>
          <p:cNvGrpSpPr/>
          <p:nvPr/>
        </p:nvGrpSpPr>
        <p:grpSpPr>
          <a:xfrm>
            <a:off x="1233001" y="4863703"/>
            <a:ext cx="10935335" cy="157480"/>
            <a:chOff x="1233001" y="4863703"/>
            <a:chExt cx="10935335" cy="157480"/>
          </a:xfrm>
        </p:grpSpPr>
        <p:sp>
          <p:nvSpPr>
            <p:cNvPr id="1281" name="Google Shape;1281;p32"/>
            <p:cNvSpPr/>
            <p:nvPr/>
          </p:nvSpPr>
          <p:spPr>
            <a:xfrm>
              <a:off x="1233001" y="4941952"/>
              <a:ext cx="10935335" cy="0"/>
            </a:xfrm>
            <a:custGeom>
              <a:avLst/>
              <a:gdLst/>
              <a:ahLst/>
              <a:cxnLst/>
              <a:rect l="l" t="t" r="r" b="b"/>
              <a:pathLst>
                <a:path w="10935335" h="120000" extrusionOk="0">
                  <a:moveTo>
                    <a:pt x="0" y="0"/>
                  </a:moveTo>
                  <a:lnTo>
                    <a:pt x="10935004"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2" name="Google Shape;1282;p32"/>
            <p:cNvSpPr/>
            <p:nvPr/>
          </p:nvSpPr>
          <p:spPr>
            <a:xfrm>
              <a:off x="1233001" y="4863703"/>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83" name="Google Shape;1283;p32"/>
          <p:cNvSpPr txBox="1"/>
          <p:nvPr/>
        </p:nvSpPr>
        <p:spPr>
          <a:xfrm>
            <a:off x="1220299" y="3199255"/>
            <a:ext cx="10206990" cy="1193800"/>
          </a:xfrm>
          <a:prstGeom prst="rect">
            <a:avLst/>
          </a:prstGeom>
          <a:noFill/>
          <a:ln>
            <a:noFill/>
          </a:ln>
        </p:spPr>
        <p:txBody>
          <a:bodyPr spcFirstLastPara="1" wrap="square" lIns="0" tIns="12700" rIns="0" bIns="0" anchor="t" anchorCtr="0">
            <a:spAutoFit/>
          </a:bodyPr>
          <a:lstStyle/>
          <a:p>
            <a:pPr marL="12700" marR="309245"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Unwelcome sexual advance, request for sexual favor, verbal or physical conduct or gesture of a sexual  nature that might reasonably be expected to be perceived to cause offense or humiliation to another.</a:t>
            </a:r>
            <a:endParaRPr sz="1700">
              <a:solidFill>
                <a:schemeClr val="dk1"/>
              </a:solidFill>
              <a:latin typeface="Helvetica Neue"/>
              <a:ea typeface="Helvetica Neue"/>
              <a:cs typeface="Helvetica Neue"/>
              <a:sym typeface="Helvetica Neue"/>
            </a:endParaRPr>
          </a:p>
          <a:p>
            <a:pPr marL="12700" marR="5080" lvl="0" indent="0" algn="l" rtl="0">
              <a:lnSpc>
                <a:spcPct val="112700"/>
              </a:lnSpc>
              <a:spcBef>
                <a:spcPts val="0"/>
              </a:spcBef>
              <a:spcAft>
                <a:spcPts val="0"/>
              </a:spcAft>
              <a:buNone/>
            </a:pPr>
            <a:r>
              <a:rPr lang="en-US" sz="1700">
                <a:solidFill>
                  <a:srgbClr val="2D5C9E"/>
                </a:solidFill>
                <a:latin typeface="Helvetica Neue"/>
                <a:ea typeface="Helvetica Neue"/>
                <a:cs typeface="Helvetica Neue"/>
                <a:sym typeface="Helvetica Neue"/>
              </a:rPr>
              <a:t>Sexual harassment is particularly serious when it interferes, is made a condition of employment or creates  an intimidating, hostile or offensive environment.</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289" name="Google Shape;1289;p33"/>
          <p:cNvGrpSpPr/>
          <p:nvPr/>
        </p:nvGrpSpPr>
        <p:grpSpPr>
          <a:xfrm>
            <a:off x="10288918" y="6227038"/>
            <a:ext cx="305562" cy="294640"/>
            <a:chOff x="10288918" y="6227038"/>
            <a:chExt cx="305562" cy="294640"/>
          </a:xfrm>
        </p:grpSpPr>
        <p:pic>
          <p:nvPicPr>
            <p:cNvPr id="1290" name="Google Shape;1290;p33"/>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291" name="Google Shape;1291;p33"/>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292" name="Google Shape;1292;p33"/>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293" name="Google Shape;1293;p33"/>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294" name="Google Shape;1294;p33"/>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295" name="Google Shape;1295;p33"/>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6" name="Google Shape;1296;p33"/>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7" name="Google Shape;1297;p33"/>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8" name="Google Shape;1298;p33"/>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9" name="Google Shape;1299;p33"/>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0" name="Google Shape;1300;p33"/>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1" name="Google Shape;1301;p33"/>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2" name="Google Shape;1302;p33"/>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3" name="Google Shape;1303;p33"/>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4" name="Google Shape;1304;p33"/>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5" name="Google Shape;1305;p33"/>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6" name="Google Shape;1306;p33"/>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7" name="Google Shape;1307;p33"/>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8" name="Google Shape;1308;p33"/>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9" name="Google Shape;1309;p33"/>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0" name="Google Shape;1310;p33"/>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1" name="Google Shape;1311;p33"/>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2" name="Google Shape;1312;p33"/>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3" name="Google Shape;1313;p33"/>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4" name="Google Shape;1314;p33"/>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15" name="Google Shape;1315;p33"/>
          <p:cNvGrpSpPr/>
          <p:nvPr/>
        </p:nvGrpSpPr>
        <p:grpSpPr>
          <a:xfrm>
            <a:off x="10654982" y="6218590"/>
            <a:ext cx="1092835" cy="283936"/>
            <a:chOff x="10654982" y="6218590"/>
            <a:chExt cx="1092835" cy="283936"/>
          </a:xfrm>
        </p:grpSpPr>
        <p:sp>
          <p:nvSpPr>
            <p:cNvPr id="1316" name="Google Shape;1316;p33"/>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7" name="Google Shape;1317;p33"/>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318" name="Google Shape;1318;p33"/>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1319" name="Google Shape;1319;p33"/>
          <p:cNvSpPr txBox="1">
            <a:spLocks noGrp="1"/>
          </p:cNvSpPr>
          <p:nvPr>
            <p:ph type="title"/>
          </p:nvPr>
        </p:nvSpPr>
        <p:spPr>
          <a:xfrm>
            <a:off x="1220299" y="691418"/>
            <a:ext cx="6728872"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Terms </a:t>
            </a:r>
            <a:r>
              <a:rPr lang="en-US" dirty="0"/>
              <a:t>and definitions</a:t>
            </a:r>
            <a:endParaRPr dirty="0"/>
          </a:p>
        </p:txBody>
      </p:sp>
      <p:sp>
        <p:nvSpPr>
          <p:cNvPr id="1320" name="Google Shape;1320;p33"/>
          <p:cNvSpPr/>
          <p:nvPr/>
        </p:nvSpPr>
        <p:spPr>
          <a:xfrm>
            <a:off x="4851006"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1" name="Google Shape;1321;p33"/>
          <p:cNvSpPr txBox="1"/>
          <p:nvPr/>
        </p:nvSpPr>
        <p:spPr>
          <a:xfrm>
            <a:off x="5701495" y="2211290"/>
            <a:ext cx="139700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abuse</a:t>
            </a:r>
            <a:endParaRPr sz="1700">
              <a:solidFill>
                <a:schemeClr val="dk1"/>
              </a:solidFill>
              <a:latin typeface="Helvetica Neue"/>
              <a:ea typeface="Helvetica Neue"/>
              <a:cs typeface="Helvetica Neue"/>
              <a:sym typeface="Helvetica Neue"/>
            </a:endParaRPr>
          </a:p>
        </p:txBody>
      </p:sp>
      <p:sp>
        <p:nvSpPr>
          <p:cNvPr id="1322" name="Google Shape;1322;p33"/>
          <p:cNvSpPr/>
          <p:nvPr/>
        </p:nvSpPr>
        <p:spPr>
          <a:xfrm>
            <a:off x="4851006" y="1973770"/>
            <a:ext cx="3098165" cy="807720"/>
          </a:xfrm>
          <a:custGeom>
            <a:avLst/>
            <a:gdLst/>
            <a:ahLst/>
            <a:cxnLst/>
            <a:rect l="l" t="t" r="r" b="b"/>
            <a:pathLst>
              <a:path w="3098165" h="807719" extrusionOk="0">
                <a:moveTo>
                  <a:pt x="0" y="807224"/>
                </a:moveTo>
                <a:lnTo>
                  <a:pt x="3097758" y="807224"/>
                </a:lnTo>
                <a:lnTo>
                  <a:pt x="3097758" y="0"/>
                </a:lnTo>
                <a:lnTo>
                  <a:pt x="0" y="0"/>
                </a:lnTo>
                <a:lnTo>
                  <a:pt x="0" y="807224"/>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3" name="Google Shape;1323;p33"/>
          <p:cNvSpPr/>
          <p:nvPr/>
        </p:nvSpPr>
        <p:spPr>
          <a:xfrm>
            <a:off x="1227620" y="1973770"/>
            <a:ext cx="3098165" cy="807720"/>
          </a:xfrm>
          <a:custGeom>
            <a:avLst/>
            <a:gdLst/>
            <a:ahLst/>
            <a:cxnLst/>
            <a:rect l="l" t="t" r="r" b="b"/>
            <a:pathLst>
              <a:path w="3098165" h="807719" extrusionOk="0">
                <a:moveTo>
                  <a:pt x="3097758" y="0"/>
                </a:moveTo>
                <a:lnTo>
                  <a:pt x="0" y="0"/>
                </a:lnTo>
                <a:lnTo>
                  <a:pt x="0" y="807224"/>
                </a:lnTo>
                <a:lnTo>
                  <a:pt x="3097758" y="807224"/>
                </a:lnTo>
                <a:lnTo>
                  <a:pt x="3097758"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4" name="Google Shape;1324;p33"/>
          <p:cNvSpPr txBox="1"/>
          <p:nvPr/>
        </p:nvSpPr>
        <p:spPr>
          <a:xfrm>
            <a:off x="1224000" y="1970151"/>
            <a:ext cx="3105150" cy="814705"/>
          </a:xfrm>
          <a:prstGeom prst="rect">
            <a:avLst/>
          </a:prstGeom>
          <a:solidFill>
            <a:srgbClr val="00AF7C"/>
          </a:solidFill>
          <a:ln>
            <a:noFill/>
          </a:ln>
        </p:spPr>
        <p:txBody>
          <a:bodyPr spcFirstLastPara="1" wrap="square" lIns="0" tIns="5700" rIns="0" bIns="0" anchor="t" anchorCtr="0">
            <a:spAutoFit/>
          </a:bodyPr>
          <a:lstStyle/>
          <a:p>
            <a:pPr marL="0" marR="0" lvl="0" indent="0" algn="l" rtl="0">
              <a:lnSpc>
                <a:spcPct val="100000"/>
              </a:lnSpc>
              <a:spcBef>
                <a:spcPts val="0"/>
              </a:spcBef>
              <a:spcAft>
                <a:spcPts val="0"/>
              </a:spcAft>
              <a:buNone/>
            </a:pPr>
            <a:endParaRPr sz="1950">
              <a:solidFill>
                <a:schemeClr val="dk1"/>
              </a:solidFill>
              <a:latin typeface="Times"/>
              <a:ea typeface="Times"/>
              <a:cs typeface="Times"/>
              <a:sym typeface="Times"/>
            </a:endParaRPr>
          </a:p>
          <a:p>
            <a:pPr marL="57531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exploitation</a:t>
            </a:r>
            <a:endParaRPr sz="1700">
              <a:solidFill>
                <a:schemeClr val="dk1"/>
              </a:solidFill>
              <a:latin typeface="Helvetica Neue"/>
              <a:ea typeface="Helvetica Neue"/>
              <a:cs typeface="Helvetica Neue"/>
              <a:sym typeface="Helvetica Neue"/>
            </a:endParaRPr>
          </a:p>
        </p:txBody>
      </p:sp>
      <p:sp>
        <p:nvSpPr>
          <p:cNvPr id="1325" name="Google Shape;1325;p33"/>
          <p:cNvSpPr txBox="1"/>
          <p:nvPr/>
        </p:nvSpPr>
        <p:spPr>
          <a:xfrm>
            <a:off x="8469439" y="1970595"/>
            <a:ext cx="3104515" cy="814069"/>
          </a:xfrm>
          <a:prstGeom prst="rect">
            <a:avLst/>
          </a:prstGeom>
          <a:solidFill>
            <a:srgbClr val="00AF7C"/>
          </a:solidFill>
          <a:ln>
            <a:noFill/>
          </a:ln>
        </p:spPr>
        <p:txBody>
          <a:bodyPr spcFirstLastPara="1" wrap="square" lIns="0" tIns="5075" rIns="0" bIns="0" anchor="t" anchorCtr="0">
            <a:spAutoFit/>
          </a:bodyPr>
          <a:lstStyle/>
          <a:p>
            <a:pPr marL="0" marR="0" lvl="0" indent="0" algn="l" rtl="0">
              <a:lnSpc>
                <a:spcPct val="100000"/>
              </a:lnSpc>
              <a:spcBef>
                <a:spcPts val="0"/>
              </a:spcBef>
              <a:spcAft>
                <a:spcPts val="0"/>
              </a:spcAft>
              <a:buNone/>
            </a:pPr>
            <a:endParaRPr sz="1950">
              <a:solidFill>
                <a:schemeClr val="dk1"/>
              </a:solidFill>
              <a:latin typeface="Times"/>
              <a:ea typeface="Times"/>
              <a:cs typeface="Times"/>
              <a:sym typeface="Times"/>
            </a:endParaRPr>
          </a:p>
          <a:p>
            <a:pPr marL="570230" marR="0" lvl="0" indent="0" algn="l" rtl="0">
              <a:lnSpc>
                <a:spcPct val="100000"/>
              </a:lnSpc>
              <a:spcBef>
                <a:spcPts val="0"/>
              </a:spcBef>
              <a:spcAft>
                <a:spcPts val="0"/>
              </a:spcAft>
              <a:buNone/>
            </a:pPr>
            <a:r>
              <a:rPr lang="en-US" sz="1700" b="1">
                <a:solidFill>
                  <a:srgbClr val="FFFFFF"/>
                </a:solidFill>
                <a:latin typeface="Helvetica Neue"/>
                <a:ea typeface="Helvetica Neue"/>
                <a:cs typeface="Helvetica Neue"/>
                <a:sym typeface="Helvetica Neue"/>
              </a:rPr>
              <a:t>Sexual harassment</a:t>
            </a:r>
            <a:endParaRPr sz="1700">
              <a:solidFill>
                <a:schemeClr val="dk1"/>
              </a:solidFill>
              <a:latin typeface="Helvetica Neue"/>
              <a:ea typeface="Helvetica Neue"/>
              <a:cs typeface="Helvetica Neue"/>
              <a:sym typeface="Helvetica Neue"/>
            </a:endParaRPr>
          </a:p>
        </p:txBody>
      </p:sp>
      <p:sp>
        <p:nvSpPr>
          <p:cNvPr id="1326" name="Google Shape;1326;p33"/>
          <p:cNvSpPr txBox="1"/>
          <p:nvPr/>
        </p:nvSpPr>
        <p:spPr>
          <a:xfrm>
            <a:off x="1220299" y="3228575"/>
            <a:ext cx="10271125" cy="11607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2D5C9E"/>
                </a:solidFill>
                <a:latin typeface="Helvetica Neue"/>
                <a:ea typeface="Helvetica Neue"/>
                <a:cs typeface="Helvetica Neue"/>
                <a:sym typeface="Helvetica Neue"/>
              </a:rPr>
              <a:t>How would you describe them in your own language?</a:t>
            </a:r>
            <a:endParaRPr sz="1700">
              <a:solidFill>
                <a:schemeClr val="dk1"/>
              </a:solidFill>
              <a:latin typeface="Helvetica Neue"/>
              <a:ea typeface="Helvetica Neue"/>
              <a:cs typeface="Helvetica Neue"/>
              <a:sym typeface="Helvetica Neue"/>
            </a:endParaRPr>
          </a:p>
          <a:p>
            <a:pPr marL="0" marR="0" lvl="0" indent="0" algn="l" rtl="0">
              <a:lnSpc>
                <a:spcPct val="100000"/>
              </a:lnSpc>
              <a:spcBef>
                <a:spcPts val="30"/>
              </a:spcBef>
              <a:spcAft>
                <a:spcPts val="0"/>
              </a:spcAft>
              <a:buNone/>
            </a:pPr>
            <a:endParaRPr sz="1900">
              <a:solidFill>
                <a:schemeClr val="dk1"/>
              </a:solidFill>
              <a:latin typeface="Helvetica Neue"/>
              <a:ea typeface="Helvetica Neue"/>
              <a:cs typeface="Helvetica Neue"/>
              <a:sym typeface="Helvetica Neue"/>
            </a:endParaRPr>
          </a:p>
          <a:p>
            <a:pPr marL="12700" marR="5080" lvl="0" indent="0" algn="l" rtl="0">
              <a:lnSpc>
                <a:spcPct val="112700"/>
              </a:lnSpc>
              <a:spcBef>
                <a:spcPts val="5"/>
              </a:spcBef>
              <a:spcAft>
                <a:spcPts val="0"/>
              </a:spcAft>
              <a:buNone/>
            </a:pPr>
            <a:r>
              <a:rPr lang="en-US" sz="1700">
                <a:solidFill>
                  <a:srgbClr val="2D5C9E"/>
                </a:solidFill>
                <a:latin typeface="Helvetica Neue"/>
                <a:ea typeface="Helvetica Neue"/>
                <a:cs typeface="Helvetica Neue"/>
                <a:sym typeface="Helvetica Neue"/>
              </a:rPr>
              <a:t>How would you describe them in plain language to others such as family members, neighbours and others  in our lives.</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2" name="Google Shape;1332;p34"/>
          <p:cNvGrpSpPr/>
          <p:nvPr/>
        </p:nvGrpSpPr>
        <p:grpSpPr>
          <a:xfrm>
            <a:off x="10295966" y="6233401"/>
            <a:ext cx="305549" cy="294640"/>
            <a:chOff x="10295966" y="6233401"/>
            <a:chExt cx="305549" cy="294640"/>
          </a:xfrm>
        </p:grpSpPr>
        <p:pic>
          <p:nvPicPr>
            <p:cNvPr id="1333" name="Google Shape;1333;p34"/>
            <p:cNvPicPr preferRelativeResize="0"/>
            <p:nvPr/>
          </p:nvPicPr>
          <p:blipFill rotWithShape="1">
            <a:blip r:embed="rId3">
              <a:alphaModFix/>
            </a:blip>
            <a:srcRect/>
            <a:stretch/>
          </p:blipFill>
          <p:spPr>
            <a:xfrm>
              <a:off x="10295966" y="6233401"/>
              <a:ext cx="305549" cy="294640"/>
            </a:xfrm>
            <a:prstGeom prst="rect">
              <a:avLst/>
            </a:prstGeom>
            <a:noFill/>
            <a:ln>
              <a:noFill/>
            </a:ln>
          </p:spPr>
        </p:pic>
        <p:pic>
          <p:nvPicPr>
            <p:cNvPr id="1334" name="Google Shape;1334;p34"/>
            <p:cNvPicPr preferRelativeResize="0"/>
            <p:nvPr/>
          </p:nvPicPr>
          <p:blipFill rotWithShape="1">
            <a:blip r:embed="rId4">
              <a:alphaModFix/>
            </a:blip>
            <a:srcRect/>
            <a:stretch/>
          </p:blipFill>
          <p:spPr>
            <a:xfrm>
              <a:off x="10317175" y="6387401"/>
              <a:ext cx="105105" cy="98653"/>
            </a:xfrm>
            <a:prstGeom prst="rect">
              <a:avLst/>
            </a:prstGeom>
            <a:noFill/>
            <a:ln>
              <a:noFill/>
            </a:ln>
          </p:spPr>
        </p:pic>
        <p:sp>
          <p:nvSpPr>
            <p:cNvPr id="1335" name="Google Shape;1335;p34"/>
            <p:cNvSpPr/>
            <p:nvPr/>
          </p:nvSpPr>
          <p:spPr>
            <a:xfrm>
              <a:off x="10396398"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6" name="Google Shape;1336;p34"/>
            <p:cNvSpPr/>
            <p:nvPr/>
          </p:nvSpPr>
          <p:spPr>
            <a:xfrm>
              <a:off x="10389109"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7" name="Google Shape;1337;p34"/>
            <p:cNvSpPr/>
            <p:nvPr/>
          </p:nvSpPr>
          <p:spPr>
            <a:xfrm>
              <a:off x="10394798"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8" name="Google Shape;1338;p34"/>
            <p:cNvSpPr/>
            <p:nvPr/>
          </p:nvSpPr>
          <p:spPr>
            <a:xfrm>
              <a:off x="10389104"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9" name="Google Shape;1339;p34"/>
            <p:cNvSpPr/>
            <p:nvPr/>
          </p:nvSpPr>
          <p:spPr>
            <a:xfrm>
              <a:off x="10406215"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0" name="Google Shape;1340;p34"/>
            <p:cNvSpPr/>
            <p:nvPr/>
          </p:nvSpPr>
          <p:spPr>
            <a:xfrm>
              <a:off x="10403058"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1" name="Google Shape;1341;p34"/>
            <p:cNvSpPr/>
            <p:nvPr/>
          </p:nvSpPr>
          <p:spPr>
            <a:xfrm>
              <a:off x="10421882"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2" name="Google Shape;1342;p34"/>
            <p:cNvSpPr/>
            <p:nvPr/>
          </p:nvSpPr>
          <p:spPr>
            <a:xfrm>
              <a:off x="10407458"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3" name="Google Shape;1343;p34"/>
            <p:cNvSpPr/>
            <p:nvPr/>
          </p:nvSpPr>
          <p:spPr>
            <a:xfrm>
              <a:off x="10472090"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4" name="Google Shape;1344;p34"/>
            <p:cNvSpPr/>
            <p:nvPr/>
          </p:nvSpPr>
          <p:spPr>
            <a:xfrm>
              <a:off x="10456566"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5" name="Google Shape;1345;p34"/>
            <p:cNvSpPr/>
            <p:nvPr/>
          </p:nvSpPr>
          <p:spPr>
            <a:xfrm>
              <a:off x="10449954"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6" name="Google Shape;1346;p34"/>
            <p:cNvSpPr/>
            <p:nvPr/>
          </p:nvSpPr>
          <p:spPr>
            <a:xfrm>
              <a:off x="10449958"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7" name="Google Shape;1347;p34"/>
            <p:cNvSpPr/>
            <p:nvPr/>
          </p:nvSpPr>
          <p:spPr>
            <a:xfrm>
              <a:off x="10504798"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8" name="Google Shape;1348;p34"/>
            <p:cNvSpPr/>
            <p:nvPr/>
          </p:nvSpPr>
          <p:spPr>
            <a:xfrm>
              <a:off x="10495934"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9" name="Google Shape;1349;p34"/>
            <p:cNvSpPr/>
            <p:nvPr/>
          </p:nvSpPr>
          <p:spPr>
            <a:xfrm>
              <a:off x="10504791"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0" name="Google Shape;1350;p34"/>
            <p:cNvSpPr/>
            <p:nvPr/>
          </p:nvSpPr>
          <p:spPr>
            <a:xfrm>
              <a:off x="10495934"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1" name="Google Shape;1351;p34"/>
            <p:cNvSpPr/>
            <p:nvPr/>
          </p:nvSpPr>
          <p:spPr>
            <a:xfrm>
              <a:off x="10466655"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2" name="Google Shape;1352;p34"/>
            <p:cNvSpPr/>
            <p:nvPr/>
          </p:nvSpPr>
          <p:spPr>
            <a:xfrm>
              <a:off x="10455934"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3" name="Google Shape;1353;p34"/>
            <p:cNvSpPr/>
            <p:nvPr/>
          </p:nvSpPr>
          <p:spPr>
            <a:xfrm>
              <a:off x="10464351"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4" name="Google Shape;1354;p34"/>
            <p:cNvSpPr/>
            <p:nvPr/>
          </p:nvSpPr>
          <p:spPr>
            <a:xfrm>
              <a:off x="10449957"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55" name="Google Shape;1355;p34"/>
          <p:cNvSpPr/>
          <p:nvPr/>
        </p:nvSpPr>
        <p:spPr>
          <a:xfrm>
            <a:off x="11107409"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6" name="Google Shape;1356;p34"/>
          <p:cNvSpPr/>
          <p:nvPr/>
        </p:nvSpPr>
        <p:spPr>
          <a:xfrm>
            <a:off x="10662031"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66" y="162471"/>
                </a:lnTo>
                <a:lnTo>
                  <a:pt x="67246" y="164757"/>
                </a:lnTo>
                <a:lnTo>
                  <a:pt x="73469"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66" y="21577"/>
                </a:lnTo>
                <a:lnTo>
                  <a:pt x="67246" y="23876"/>
                </a:lnTo>
                <a:lnTo>
                  <a:pt x="73469"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23" y="52692"/>
                </a:moveTo>
                <a:lnTo>
                  <a:pt x="206984" y="32169"/>
                </a:lnTo>
                <a:lnTo>
                  <a:pt x="199339" y="20789"/>
                </a:lnTo>
                <a:lnTo>
                  <a:pt x="195732" y="15417"/>
                </a:lnTo>
                <a:lnTo>
                  <a:pt x="187464" y="9994"/>
                </a:lnTo>
                <a:lnTo>
                  <a:pt x="187464" y="53276"/>
                </a:lnTo>
                <a:lnTo>
                  <a:pt x="185216" y="65671"/>
                </a:lnTo>
                <a:lnTo>
                  <a:pt x="178904" y="75806"/>
                </a:lnTo>
                <a:lnTo>
                  <a:pt x="169189" y="82664"/>
                </a:lnTo>
                <a:lnTo>
                  <a:pt x="156730" y="85178"/>
                </a:lnTo>
                <a:lnTo>
                  <a:pt x="144233" y="82613"/>
                </a:lnTo>
                <a:lnTo>
                  <a:pt x="134416" y="75666"/>
                </a:lnTo>
                <a:lnTo>
                  <a:pt x="128003" y="65417"/>
                </a:lnTo>
                <a:lnTo>
                  <a:pt x="125768" y="53276"/>
                </a:lnTo>
                <a:lnTo>
                  <a:pt x="125704" y="52692"/>
                </a:lnTo>
                <a:lnTo>
                  <a:pt x="127965" y="40297"/>
                </a:lnTo>
                <a:lnTo>
                  <a:pt x="134277" y="30149"/>
                </a:lnTo>
                <a:lnTo>
                  <a:pt x="143979" y="23304"/>
                </a:lnTo>
                <a:lnTo>
                  <a:pt x="156438" y="20789"/>
                </a:lnTo>
                <a:lnTo>
                  <a:pt x="168948" y="23342"/>
                </a:lnTo>
                <a:lnTo>
                  <a:pt x="178765" y="30302"/>
                </a:lnTo>
                <a:lnTo>
                  <a:pt x="185178" y="40538"/>
                </a:lnTo>
                <a:lnTo>
                  <a:pt x="187413" y="52692"/>
                </a:lnTo>
                <a:lnTo>
                  <a:pt x="187464" y="53276"/>
                </a:lnTo>
                <a:lnTo>
                  <a:pt x="187464" y="9994"/>
                </a:lnTo>
                <a:lnTo>
                  <a:pt x="178549" y="4140"/>
                </a:lnTo>
                <a:lnTo>
                  <a:pt x="156730" y="0"/>
                </a:lnTo>
                <a:lnTo>
                  <a:pt x="134874" y="4178"/>
                </a:lnTo>
                <a:lnTo>
                  <a:pt x="117589" y="15570"/>
                </a:lnTo>
                <a:lnTo>
                  <a:pt x="106235" y="32410"/>
                </a:lnTo>
                <a:lnTo>
                  <a:pt x="102209" y="52692"/>
                </a:lnTo>
                <a:lnTo>
                  <a:pt x="102146" y="53276"/>
                </a:lnTo>
                <a:lnTo>
                  <a:pt x="106184" y="73787"/>
                </a:lnTo>
                <a:lnTo>
                  <a:pt x="117449" y="90538"/>
                </a:lnTo>
                <a:lnTo>
                  <a:pt x="134620" y="101815"/>
                </a:lnTo>
                <a:lnTo>
                  <a:pt x="156438" y="105956"/>
                </a:lnTo>
                <a:lnTo>
                  <a:pt x="178308" y="101765"/>
                </a:lnTo>
                <a:lnTo>
                  <a:pt x="195592" y="90385"/>
                </a:lnTo>
                <a:lnTo>
                  <a:pt x="199097" y="85178"/>
                </a:lnTo>
                <a:lnTo>
                  <a:pt x="206946" y="73545"/>
                </a:lnTo>
                <a:lnTo>
                  <a:pt x="210972" y="53276"/>
                </a:lnTo>
                <a:lnTo>
                  <a:pt x="211023"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74" y="193573"/>
                </a:moveTo>
                <a:lnTo>
                  <a:pt x="538099" y="173456"/>
                </a:lnTo>
                <a:lnTo>
                  <a:pt x="530860" y="162979"/>
                </a:lnTo>
                <a:lnTo>
                  <a:pt x="526935" y="157302"/>
                </a:lnTo>
                <a:lnTo>
                  <a:pt x="518515" y="152044"/>
                </a:lnTo>
                <a:lnTo>
                  <a:pt x="518515" y="194157"/>
                </a:lnTo>
                <a:lnTo>
                  <a:pt x="516293" y="206590"/>
                </a:lnTo>
                <a:lnTo>
                  <a:pt x="509993" y="216268"/>
                </a:lnTo>
                <a:lnTo>
                  <a:pt x="500253" y="222529"/>
                </a:lnTo>
                <a:lnTo>
                  <a:pt x="487641" y="224751"/>
                </a:lnTo>
                <a:lnTo>
                  <a:pt x="470217" y="224751"/>
                </a:lnTo>
                <a:lnTo>
                  <a:pt x="470217" y="162979"/>
                </a:lnTo>
                <a:lnTo>
                  <a:pt x="487641" y="162979"/>
                </a:lnTo>
                <a:lnTo>
                  <a:pt x="518464" y="193573"/>
                </a:lnTo>
                <a:lnTo>
                  <a:pt x="518515" y="194157"/>
                </a:lnTo>
                <a:lnTo>
                  <a:pt x="518515" y="152044"/>
                </a:lnTo>
                <a:lnTo>
                  <a:pt x="509739" y="146558"/>
                </a:lnTo>
                <a:lnTo>
                  <a:pt x="487641" y="142646"/>
                </a:lnTo>
                <a:lnTo>
                  <a:pt x="447687" y="142646"/>
                </a:lnTo>
                <a:lnTo>
                  <a:pt x="447687" y="245084"/>
                </a:lnTo>
                <a:lnTo>
                  <a:pt x="487641" y="245084"/>
                </a:lnTo>
                <a:lnTo>
                  <a:pt x="509739" y="241134"/>
                </a:lnTo>
                <a:lnTo>
                  <a:pt x="526935" y="230289"/>
                </a:lnTo>
                <a:lnTo>
                  <a:pt x="530733" y="224751"/>
                </a:lnTo>
                <a:lnTo>
                  <a:pt x="538099" y="214033"/>
                </a:lnTo>
                <a:lnTo>
                  <a:pt x="542023" y="194157"/>
                </a:lnTo>
                <a:lnTo>
                  <a:pt x="542074" y="193573"/>
                </a:lnTo>
                <a:close/>
              </a:path>
              <a:path w="1092834" h="247015" extrusionOk="0">
                <a:moveTo>
                  <a:pt x="628129" y="104203"/>
                </a:moveTo>
                <a:lnTo>
                  <a:pt x="605713" y="71424"/>
                </a:lnTo>
                <a:lnTo>
                  <a:pt x="603110" y="67614"/>
                </a:lnTo>
                <a:lnTo>
                  <a:pt x="612025"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57" name="Google Shape;1357;p34"/>
          <p:cNvPicPr preferRelativeResize="0"/>
          <p:nvPr/>
        </p:nvPicPr>
        <p:blipFill rotWithShape="1">
          <a:blip r:embed="rId5">
            <a:alphaModFix/>
          </a:blip>
          <a:srcRect/>
          <a:stretch/>
        </p:blipFill>
        <p:spPr>
          <a:xfrm>
            <a:off x="994816" y="6002540"/>
            <a:ext cx="725766" cy="631734"/>
          </a:xfrm>
          <a:prstGeom prst="rect">
            <a:avLst/>
          </a:prstGeom>
          <a:noFill/>
          <a:ln>
            <a:noFill/>
          </a:ln>
        </p:spPr>
      </p:pic>
      <p:sp>
        <p:nvSpPr>
          <p:cNvPr id="1358" name="Google Shape;1358;p34"/>
          <p:cNvSpPr txBox="1">
            <a:spLocks noGrp="1"/>
          </p:cNvSpPr>
          <p:nvPr>
            <p:ph type="title"/>
          </p:nvPr>
        </p:nvSpPr>
        <p:spPr>
          <a:xfrm>
            <a:off x="1227347" y="697768"/>
            <a:ext cx="7833359"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Defining </a:t>
            </a:r>
            <a:r>
              <a:rPr lang="en-US"/>
              <a:t>sexual	misconduct</a:t>
            </a:r>
            <a:endParaRPr/>
          </a:p>
        </p:txBody>
      </p:sp>
      <p:graphicFrame>
        <p:nvGraphicFramePr>
          <p:cNvPr id="1359" name="Google Shape;1359;p34"/>
          <p:cNvGraphicFramePr/>
          <p:nvPr/>
        </p:nvGraphicFramePr>
        <p:xfrm>
          <a:off x="1264588" y="1907999"/>
          <a:ext cx="10302900" cy="3925550"/>
        </p:xfrm>
        <a:graphic>
          <a:graphicData uri="http://schemas.openxmlformats.org/drawingml/2006/table">
            <a:tbl>
              <a:tblPr firstRow="1" bandRow="1">
                <a:noFill/>
                <a:tableStyleId>{550E8229-ECA7-47EC-965E-BF7A0286A49C}</a:tableStyleId>
              </a:tblPr>
              <a:tblGrid>
                <a:gridCol w="1270000">
                  <a:extLst>
                    <a:ext uri="{9D8B030D-6E8A-4147-A177-3AD203B41FA5}">
                      <a16:colId xmlns:a16="http://schemas.microsoft.com/office/drawing/2014/main" val="20000"/>
                    </a:ext>
                  </a:extLst>
                </a:gridCol>
                <a:gridCol w="2973075">
                  <a:extLst>
                    <a:ext uri="{9D8B030D-6E8A-4147-A177-3AD203B41FA5}">
                      <a16:colId xmlns:a16="http://schemas.microsoft.com/office/drawing/2014/main" val="20001"/>
                    </a:ext>
                  </a:extLst>
                </a:gridCol>
                <a:gridCol w="3168025">
                  <a:extLst>
                    <a:ext uri="{9D8B030D-6E8A-4147-A177-3AD203B41FA5}">
                      <a16:colId xmlns:a16="http://schemas.microsoft.com/office/drawing/2014/main" val="20002"/>
                    </a:ext>
                  </a:extLst>
                </a:gridCol>
                <a:gridCol w="2891800">
                  <a:extLst>
                    <a:ext uri="{9D8B030D-6E8A-4147-A177-3AD203B41FA5}">
                      <a16:colId xmlns:a16="http://schemas.microsoft.com/office/drawing/2014/main" val="20003"/>
                    </a:ext>
                  </a:extLst>
                </a:gridCol>
              </a:tblGrid>
              <a:tr h="678825">
                <a:tc gridSpan="2">
                  <a:txBody>
                    <a:bodyPr/>
                    <a:lstStyle/>
                    <a:p>
                      <a:pPr marL="0" marR="0" lvl="0" indent="0" algn="l" rtl="0">
                        <a:lnSpc>
                          <a:spcPct val="100000"/>
                        </a:lnSpc>
                        <a:spcBef>
                          <a:spcPts val="0"/>
                        </a:spcBef>
                        <a:spcAft>
                          <a:spcPts val="0"/>
                        </a:spcAft>
                        <a:buNone/>
                      </a:pPr>
                      <a:endParaRPr sz="1800" u="none" strike="noStrike" cap="none">
                        <a:latin typeface="Times"/>
                        <a:ea typeface="Times"/>
                        <a:cs typeface="Times"/>
                        <a:sym typeface="Times"/>
                      </a:endParaRPr>
                    </a:p>
                    <a:p>
                      <a:pPr marL="1781175" marR="0" lvl="0" indent="0" algn="l" rtl="0">
                        <a:lnSpc>
                          <a:spcPct val="100000"/>
                        </a:lnSpc>
                        <a:spcBef>
                          <a:spcPts val="5"/>
                        </a:spcBef>
                        <a:spcAft>
                          <a:spcPts val="0"/>
                        </a:spcAft>
                        <a:buNone/>
                      </a:pPr>
                      <a:r>
                        <a:rPr lang="en-US" sz="1700" b="1" u="none" strike="noStrike" cap="none">
                          <a:solidFill>
                            <a:srgbClr val="FFFFFF"/>
                          </a:solidFill>
                          <a:latin typeface="Helvetica Neue"/>
                          <a:ea typeface="Helvetica Neue"/>
                          <a:cs typeface="Helvetica Neue"/>
                          <a:sym typeface="Helvetica Neue"/>
                        </a:rPr>
                        <a:t>Sexual exploitation</a:t>
                      </a:r>
                      <a:endParaRPr sz="1700" u="none" strike="noStrike" cap="none">
                        <a:latin typeface="Helvetica Neue"/>
                        <a:ea typeface="Helvetica Neue"/>
                        <a:cs typeface="Helvetica Neue"/>
                        <a:sym typeface="Helvetica Neue"/>
                      </a:endParaRPr>
                    </a:p>
                  </a:txBody>
                  <a:tcPr marL="0" marR="0" marT="1900" marB="0">
                    <a:lnR w="9525" cap="flat" cmpd="sng">
                      <a:solidFill>
                        <a:srgbClr val="FFFFFF"/>
                      </a:solidFill>
                      <a:prstDash val="solid"/>
                      <a:round/>
                      <a:headEnd type="none" w="sm" len="sm"/>
                      <a:tailEnd type="none" w="sm" len="sm"/>
                    </a:lnR>
                    <a:solidFill>
                      <a:srgbClr val="00AF7C"/>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800" u="none" strike="noStrike" cap="none">
                        <a:latin typeface="Times"/>
                        <a:ea typeface="Times"/>
                        <a:cs typeface="Times"/>
                        <a:sym typeface="Times"/>
                      </a:endParaRPr>
                    </a:p>
                    <a:p>
                      <a:pPr marL="897889" marR="0" lvl="0" indent="0" algn="l" rtl="0">
                        <a:lnSpc>
                          <a:spcPct val="100000"/>
                        </a:lnSpc>
                        <a:spcBef>
                          <a:spcPts val="5"/>
                        </a:spcBef>
                        <a:spcAft>
                          <a:spcPts val="0"/>
                        </a:spcAft>
                        <a:buNone/>
                      </a:pPr>
                      <a:r>
                        <a:rPr lang="en-US" sz="1700" b="1" u="none" strike="noStrike" cap="none">
                          <a:solidFill>
                            <a:srgbClr val="FFFFFF"/>
                          </a:solidFill>
                          <a:latin typeface="Helvetica Neue"/>
                          <a:ea typeface="Helvetica Neue"/>
                          <a:cs typeface="Helvetica Neue"/>
                          <a:sym typeface="Helvetica Neue"/>
                        </a:rPr>
                        <a:t>Sexual abuse</a:t>
                      </a:r>
                      <a:endParaRPr sz="1700" u="none" strike="noStrike" cap="none">
                        <a:latin typeface="Helvetica Neue"/>
                        <a:ea typeface="Helvetica Neue"/>
                        <a:cs typeface="Helvetica Neue"/>
                        <a:sym typeface="Helvetica Neue"/>
                      </a:endParaRPr>
                    </a:p>
                  </a:txBody>
                  <a:tcPr marL="0" marR="0" marT="19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00AF7C"/>
                    </a:solidFill>
                  </a:tcPr>
                </a:tc>
                <a:tc>
                  <a:txBody>
                    <a:bodyPr/>
                    <a:lstStyle/>
                    <a:p>
                      <a:pPr marL="0" marR="0" lvl="0" indent="0" algn="l" rtl="0">
                        <a:lnSpc>
                          <a:spcPct val="100000"/>
                        </a:lnSpc>
                        <a:spcBef>
                          <a:spcPts val="0"/>
                        </a:spcBef>
                        <a:spcAft>
                          <a:spcPts val="0"/>
                        </a:spcAft>
                        <a:buNone/>
                      </a:pPr>
                      <a:endParaRPr sz="1800" u="none" strike="noStrike" cap="none">
                        <a:latin typeface="Times"/>
                        <a:ea typeface="Times"/>
                        <a:cs typeface="Times"/>
                        <a:sym typeface="Times"/>
                      </a:endParaRPr>
                    </a:p>
                    <a:p>
                      <a:pPr marL="535940" marR="0" lvl="0" indent="0" algn="l" rtl="0">
                        <a:lnSpc>
                          <a:spcPct val="100000"/>
                        </a:lnSpc>
                        <a:spcBef>
                          <a:spcPts val="5"/>
                        </a:spcBef>
                        <a:spcAft>
                          <a:spcPts val="0"/>
                        </a:spcAft>
                        <a:buNone/>
                      </a:pPr>
                      <a:r>
                        <a:rPr lang="en-US" sz="1700" b="1" u="none" strike="noStrike" cap="none">
                          <a:solidFill>
                            <a:srgbClr val="FFFFFF"/>
                          </a:solidFill>
                          <a:latin typeface="Helvetica Neue"/>
                          <a:ea typeface="Helvetica Neue"/>
                          <a:cs typeface="Helvetica Neue"/>
                          <a:sym typeface="Helvetica Neue"/>
                        </a:rPr>
                        <a:t>Sexual harassment</a:t>
                      </a:r>
                      <a:endParaRPr sz="1700" u="none" strike="noStrike" cap="none">
                        <a:latin typeface="Helvetica Neue"/>
                        <a:ea typeface="Helvetica Neue"/>
                        <a:cs typeface="Helvetica Neue"/>
                        <a:sym typeface="Helvetica Neue"/>
                      </a:endParaRPr>
                    </a:p>
                  </a:txBody>
                  <a:tcPr marL="0" marR="0" marT="1900" marB="0">
                    <a:lnL w="9525" cap="flat" cmpd="sng">
                      <a:solidFill>
                        <a:srgbClr val="FFFFFF"/>
                      </a:solidFill>
                      <a:prstDash val="solid"/>
                      <a:round/>
                      <a:headEnd type="none" w="sm" len="sm"/>
                      <a:tailEnd type="none" w="sm" len="sm"/>
                    </a:lnL>
                    <a:solidFill>
                      <a:srgbClr val="00AF7C"/>
                    </a:solidFill>
                  </a:tcPr>
                </a:tc>
                <a:extLst>
                  <a:ext uri="{0D108BD9-81ED-4DB2-BD59-A6C34878D82A}">
                    <a16:rowId xmlns:a16="http://schemas.microsoft.com/office/drawing/2014/main" val="10000"/>
                  </a:ext>
                </a:extLst>
              </a:tr>
              <a:tr h="426075">
                <a:tc>
                  <a:txBody>
                    <a:bodyPr/>
                    <a:lstStyle/>
                    <a:p>
                      <a:pPr marL="50800" marR="0" lvl="0" indent="0" algn="l" rtl="0">
                        <a:lnSpc>
                          <a:spcPct val="100000"/>
                        </a:lnSpc>
                        <a:spcBef>
                          <a:spcPts val="0"/>
                        </a:spcBef>
                        <a:spcAft>
                          <a:spcPts val="0"/>
                        </a:spcAft>
                        <a:buNone/>
                      </a:pPr>
                      <a:r>
                        <a:rPr lang="en-US" sz="1700" b="1" u="none" strike="noStrike" cap="none">
                          <a:solidFill>
                            <a:srgbClr val="2D5C9E"/>
                          </a:solidFill>
                          <a:latin typeface="Helvetica Neue"/>
                          <a:ea typeface="Helvetica Neue"/>
                          <a:cs typeface="Helvetica Neue"/>
                          <a:sym typeface="Helvetica Neue"/>
                        </a:rPr>
                        <a:t>Who?</a:t>
                      </a:r>
                      <a:endParaRPr sz="1700" u="none" strike="noStrike" cap="none">
                        <a:latin typeface="Helvetica Neue"/>
                        <a:ea typeface="Helvetica Neue"/>
                        <a:cs typeface="Helvetica Neue"/>
                        <a:sym typeface="Helvetica Neue"/>
                      </a:endParaRPr>
                    </a:p>
                  </a:txBody>
                  <a:tcPr marL="0" marR="0" marT="102225" marB="0">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372110" marR="0" lvl="0" indent="-229234" algn="l" rtl="0">
                        <a:lnSpc>
                          <a:spcPct val="1000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Us + program participant</a:t>
                      </a:r>
                      <a:endParaRPr sz="1400" u="none" strike="noStrike" cap="none">
                        <a:latin typeface="Helvetica Neue"/>
                        <a:ea typeface="Helvetica Neue"/>
                        <a:cs typeface="Helvetica Neue"/>
                        <a:sym typeface="Helvetica Neue"/>
                      </a:endParaRPr>
                    </a:p>
                  </a:txBody>
                  <a:tcPr marL="0" marR="0" marT="12002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372110" marR="0" lvl="0" indent="-229234" algn="l" rtl="0">
                        <a:lnSpc>
                          <a:spcPct val="1000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Us + program participant</a:t>
                      </a:r>
                      <a:endParaRPr sz="1400" u="none" strike="noStrike" cap="none">
                        <a:latin typeface="Helvetica Neue"/>
                        <a:ea typeface="Helvetica Neue"/>
                        <a:cs typeface="Helvetica Neue"/>
                        <a:sym typeface="Helvetica Neue"/>
                      </a:endParaRPr>
                    </a:p>
                  </a:txBody>
                  <a:tcPr marL="0" marR="0" marT="12002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372110" marR="0" lvl="0" indent="-229234" algn="l" rtl="0">
                        <a:lnSpc>
                          <a:spcPct val="1000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Us + Us</a:t>
                      </a:r>
                      <a:endParaRPr sz="1400" u="none" strike="noStrike" cap="none">
                        <a:latin typeface="Helvetica Neue"/>
                        <a:ea typeface="Helvetica Neue"/>
                        <a:cs typeface="Helvetica Neue"/>
                        <a:sym typeface="Helvetica Neue"/>
                      </a:endParaRPr>
                    </a:p>
                  </a:txBody>
                  <a:tcPr marL="0" marR="0" marT="120025" marB="0">
                    <a:lnL w="9525" cap="flat" cmpd="sng">
                      <a:solidFill>
                        <a:srgbClr val="00AF7C"/>
                      </a:solidFill>
                      <a:prstDash val="solid"/>
                      <a:round/>
                      <a:headEnd type="none" w="sm" len="sm"/>
                      <a:tailEnd type="none" w="sm" len="sm"/>
                    </a:lnL>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1"/>
                  </a:ext>
                </a:extLst>
              </a:tr>
              <a:tr h="1248400">
                <a:tc>
                  <a:txBody>
                    <a:bodyPr/>
                    <a:lstStyle/>
                    <a:p>
                      <a:pPr marL="0" marR="0" lvl="0" indent="0" algn="l" rtl="0">
                        <a:lnSpc>
                          <a:spcPct val="100000"/>
                        </a:lnSpc>
                        <a:spcBef>
                          <a:spcPts val="0"/>
                        </a:spcBef>
                        <a:spcAft>
                          <a:spcPts val="0"/>
                        </a:spcAft>
                        <a:buNone/>
                      </a:pPr>
                      <a:endParaRPr sz="2000" u="none" strike="noStrike" cap="none">
                        <a:latin typeface="Times"/>
                        <a:ea typeface="Times"/>
                        <a:cs typeface="Times"/>
                        <a:sym typeface="Times"/>
                      </a:endParaRPr>
                    </a:p>
                    <a:p>
                      <a:pPr marL="0" marR="0" lvl="0" indent="0" algn="l" rtl="0">
                        <a:lnSpc>
                          <a:spcPct val="100000"/>
                        </a:lnSpc>
                        <a:spcBef>
                          <a:spcPts val="45"/>
                        </a:spcBef>
                        <a:spcAft>
                          <a:spcPts val="0"/>
                        </a:spcAft>
                        <a:buNone/>
                      </a:pPr>
                      <a:endParaRPr sz="2000" u="none" strike="noStrike" cap="none">
                        <a:latin typeface="Times"/>
                        <a:ea typeface="Times"/>
                        <a:cs typeface="Times"/>
                        <a:sym typeface="Times"/>
                      </a:endParaRPr>
                    </a:p>
                    <a:p>
                      <a:pPr marL="50800" marR="0" lvl="0" indent="0" algn="l" rtl="0">
                        <a:lnSpc>
                          <a:spcPct val="100000"/>
                        </a:lnSpc>
                        <a:spcBef>
                          <a:spcPts val="0"/>
                        </a:spcBef>
                        <a:spcAft>
                          <a:spcPts val="0"/>
                        </a:spcAft>
                        <a:buNone/>
                      </a:pPr>
                      <a:r>
                        <a:rPr lang="en-US" sz="1700" b="1" u="none" strike="noStrike" cap="none">
                          <a:solidFill>
                            <a:srgbClr val="2D5C9E"/>
                          </a:solidFill>
                          <a:latin typeface="Helvetica Neue"/>
                          <a:ea typeface="Helvetica Neue"/>
                          <a:cs typeface="Helvetica Neue"/>
                          <a:sym typeface="Helvetica Neue"/>
                        </a:rPr>
                        <a:t>What?</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u="none" strike="noStrike" cap="none">
                        <a:latin typeface="Times"/>
                        <a:ea typeface="Times"/>
                        <a:cs typeface="Times"/>
                        <a:sym typeface="Times"/>
                      </a:endParaRPr>
                    </a:p>
                    <a:p>
                      <a:pPr marL="372110" marR="567055"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Abuse of vulnerability,  differential power, or trust</a:t>
                      </a:r>
                      <a:endParaRPr sz="1400" u="none" strike="noStrike" cap="none">
                        <a:latin typeface="Helvetica Neue"/>
                        <a:ea typeface="Helvetica Neue"/>
                        <a:cs typeface="Helvetica Neue"/>
                        <a:sym typeface="Helvetica Neue"/>
                      </a:endParaRPr>
                    </a:p>
                    <a:p>
                      <a:pPr marL="372110" marR="511809"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Victim/survivor’s sexual  activity generates benefits</a:t>
                      </a:r>
                      <a:endParaRPr sz="1400" u="none" strike="noStrike" cap="none">
                        <a:latin typeface="Helvetica Neue"/>
                        <a:ea typeface="Helvetica Neue"/>
                        <a:cs typeface="Helvetica Neue"/>
                        <a:sym typeface="Helvetica Neue"/>
                      </a:endParaRPr>
                    </a:p>
                  </a:txBody>
                  <a:tcPr marL="0" marR="0" marT="12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u="none" strike="noStrike" cap="none">
                        <a:latin typeface="Times"/>
                        <a:ea typeface="Times"/>
                        <a:cs typeface="Times"/>
                        <a:sym typeface="Times"/>
                      </a:endParaRPr>
                    </a:p>
                    <a:p>
                      <a:pPr marL="372110" marR="485775" lvl="0" indent="-228600" algn="l" rtl="0">
                        <a:lnSpc>
                          <a:spcPct val="101200"/>
                        </a:lnSpc>
                        <a:spcBef>
                          <a:spcPts val="86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Physical intrusion of a sexual  nature</a:t>
                      </a:r>
                      <a:endParaRPr sz="1400" u="none" strike="noStrike" cap="none">
                        <a:latin typeface="Helvetica Neue"/>
                        <a:ea typeface="Helvetica Neue"/>
                        <a:cs typeface="Helvetica Neue"/>
                        <a:sym typeface="Helvetica Neue"/>
                      </a:endParaRPr>
                    </a:p>
                    <a:p>
                      <a:pPr marL="372110" marR="0" lvl="0" indent="-229234" algn="l"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Use of force or coercion</a:t>
                      </a:r>
                      <a:endParaRPr sz="1400" u="none" strike="noStrike" cap="none">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372110" marR="400050"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Unwelcome advance or  conduct of a sexual nature</a:t>
                      </a:r>
                      <a:endParaRPr sz="1400" u="none" strike="noStrike" cap="none">
                        <a:latin typeface="Helvetica Neue"/>
                        <a:ea typeface="Helvetica Neue"/>
                        <a:cs typeface="Helvetica Neue"/>
                        <a:sym typeface="Helvetica Neue"/>
                      </a:endParaRPr>
                    </a:p>
                    <a:p>
                      <a:pPr marL="372110" marR="389890"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Creates an intimidating  environment or becomes a  condition of employment</a:t>
                      </a:r>
                      <a:endParaRPr sz="1400" u="none" strike="noStrike" cap="none">
                        <a:latin typeface="Helvetica Neue"/>
                        <a:ea typeface="Helvetica Neue"/>
                        <a:cs typeface="Helvetica Neue"/>
                        <a:sym typeface="Helvetica Neue"/>
                      </a:endParaRPr>
                    </a:p>
                  </a:txBody>
                  <a:tcPr marL="0" marR="0" marT="96525"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2"/>
                  </a:ext>
                </a:extLst>
              </a:tr>
              <a:tr h="1572250">
                <a:tc>
                  <a:txBody>
                    <a:bodyPr/>
                    <a:lstStyle/>
                    <a:p>
                      <a:pPr marL="0" marR="0" lvl="0" indent="0" algn="l" rtl="0">
                        <a:lnSpc>
                          <a:spcPct val="100000"/>
                        </a:lnSpc>
                        <a:spcBef>
                          <a:spcPts val="0"/>
                        </a:spcBef>
                        <a:spcAft>
                          <a:spcPts val="0"/>
                        </a:spcAft>
                        <a:buNone/>
                      </a:pPr>
                      <a:endParaRPr sz="2000" u="none" strike="noStrike" cap="none">
                        <a:latin typeface="Times"/>
                        <a:ea typeface="Times"/>
                        <a:cs typeface="Times"/>
                        <a:sym typeface="Times"/>
                      </a:endParaRPr>
                    </a:p>
                    <a:p>
                      <a:pPr marL="0" marR="0" lvl="0" indent="0" algn="l" rtl="0">
                        <a:lnSpc>
                          <a:spcPct val="100000"/>
                        </a:lnSpc>
                        <a:spcBef>
                          <a:spcPts val="0"/>
                        </a:spcBef>
                        <a:spcAft>
                          <a:spcPts val="0"/>
                        </a:spcAft>
                        <a:buNone/>
                      </a:pPr>
                      <a:endParaRPr sz="2000" u="none" strike="noStrike" cap="none">
                        <a:latin typeface="Times"/>
                        <a:ea typeface="Times"/>
                        <a:cs typeface="Times"/>
                        <a:sym typeface="Times"/>
                      </a:endParaRPr>
                    </a:p>
                    <a:p>
                      <a:pPr marL="50800" marR="0" lvl="0" indent="0" algn="l" rtl="0">
                        <a:lnSpc>
                          <a:spcPct val="100000"/>
                        </a:lnSpc>
                        <a:spcBef>
                          <a:spcPts val="1745"/>
                        </a:spcBef>
                        <a:spcAft>
                          <a:spcPts val="0"/>
                        </a:spcAft>
                        <a:buNone/>
                      </a:pPr>
                      <a:r>
                        <a:rPr lang="en-US" sz="1700" b="1" u="none" strike="noStrike" cap="none">
                          <a:solidFill>
                            <a:srgbClr val="2D5C9E"/>
                          </a:solidFill>
                          <a:latin typeface="Helvetica Neue"/>
                          <a:ea typeface="Helvetica Neue"/>
                          <a:cs typeface="Helvetica Neue"/>
                          <a:sym typeface="Helvetica Neue"/>
                        </a:rPr>
                        <a:t>Examples?</a:t>
                      </a:r>
                      <a:endParaRPr sz="1700" u="none" strike="noStrike" cap="none">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600" u="none" strike="noStrike" cap="none">
                        <a:latin typeface="Times"/>
                        <a:ea typeface="Times"/>
                        <a:cs typeface="Times"/>
                        <a:sym typeface="Times"/>
                      </a:endParaRPr>
                    </a:p>
                    <a:p>
                      <a:pPr marL="372110" marR="243840"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Offering money, gifts, or a job  in exchange for sex</a:t>
                      </a:r>
                      <a:endParaRPr sz="1400" u="none" strike="noStrike" cap="none">
                        <a:latin typeface="Helvetica Neue"/>
                        <a:ea typeface="Helvetica Neue"/>
                        <a:cs typeface="Helvetica Neue"/>
                        <a:sym typeface="Helvetica Neue"/>
                      </a:endParaRPr>
                    </a:p>
                    <a:p>
                      <a:pPr marL="372110" marR="382905"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Withholding due services or  blackmailing for sex</a:t>
                      </a:r>
                      <a:endParaRPr sz="1400" u="none" strike="noStrike" cap="none">
                        <a:latin typeface="Helvetica Neue"/>
                        <a:ea typeface="Helvetica Neue"/>
                        <a:cs typeface="Helvetica Neue"/>
                        <a:sym typeface="Helvetica Neue"/>
                      </a:endParaRPr>
                    </a:p>
                    <a:p>
                      <a:pPr marL="372110" marR="0" lvl="0" indent="-229234" algn="l"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Hiring sex workers</a:t>
                      </a:r>
                      <a:endParaRPr sz="1400" u="none" strike="noStrike" cap="none">
                        <a:latin typeface="Helvetica Neue"/>
                        <a:ea typeface="Helvetica Neue"/>
                        <a:cs typeface="Helvetica Neue"/>
                        <a:sym typeface="Helvetica Neue"/>
                      </a:endParaRPr>
                    </a:p>
                    <a:p>
                      <a:pPr marL="372110" marR="0" lvl="0" indent="-229234" algn="l"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Threats of sexual exploitaion</a:t>
                      </a:r>
                      <a:endParaRPr sz="1400" u="none" strike="noStrike" cap="none">
                        <a:latin typeface="Helvetica Neue"/>
                        <a:ea typeface="Helvetica Neue"/>
                        <a:cs typeface="Helvetica Neue"/>
                        <a:sym typeface="Helvetica Neue"/>
                      </a:endParaRPr>
                    </a:p>
                  </a:txBody>
                  <a:tcPr marL="0" marR="0" marT="12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600" u="none" strike="noStrike" cap="none">
                        <a:latin typeface="Times"/>
                        <a:ea typeface="Times"/>
                        <a:cs typeface="Times"/>
                        <a:sym typeface="Times"/>
                      </a:endParaRPr>
                    </a:p>
                    <a:p>
                      <a:pPr marL="372110" marR="534670"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Unwanted kissing, touching,  grabbing or rubbing</a:t>
                      </a:r>
                      <a:endParaRPr sz="1400" u="none" strike="noStrike" cap="none">
                        <a:latin typeface="Helvetica Neue"/>
                        <a:ea typeface="Helvetica Neue"/>
                        <a:cs typeface="Helvetica Neue"/>
                        <a:sym typeface="Helvetica Neue"/>
                      </a:endParaRPr>
                    </a:p>
                    <a:p>
                      <a:pPr marL="372110" marR="353695" lvl="0" indent="-228600" algn="l"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Threats of an unwanted sexual  act</a:t>
                      </a:r>
                      <a:endParaRPr sz="1400" u="none" strike="noStrike" cap="none">
                        <a:latin typeface="Helvetica Neue"/>
                        <a:ea typeface="Helvetica Neue"/>
                        <a:cs typeface="Helvetica Neue"/>
                        <a:sym typeface="Helvetica Neue"/>
                      </a:endParaRPr>
                    </a:p>
                    <a:p>
                      <a:pPr marL="372110" marR="0" lvl="0" indent="-229234" algn="l"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Raping or attempted rape</a:t>
                      </a:r>
                      <a:endParaRPr sz="1400" u="none" strike="noStrike" cap="none">
                        <a:latin typeface="Helvetica Neue"/>
                        <a:ea typeface="Helvetica Neue"/>
                        <a:cs typeface="Helvetica Neue"/>
                        <a:sym typeface="Helvetica Neue"/>
                      </a:endParaRPr>
                    </a:p>
                    <a:p>
                      <a:pPr marL="372110" marR="0" lvl="0" indent="-229234" algn="l"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Any sexual activity with a child</a:t>
                      </a:r>
                      <a:endParaRPr sz="1400" u="none" strike="noStrike" cap="none">
                        <a:latin typeface="Helvetica Neue"/>
                        <a:ea typeface="Helvetica Neue"/>
                        <a:cs typeface="Helvetica Neue"/>
                        <a:sym typeface="Helvetica Neue"/>
                      </a:endParaRPr>
                    </a:p>
                  </a:txBody>
                  <a:tcPr marL="0" marR="0" marT="12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tcPr>
                </a:tc>
                <a:tc>
                  <a:txBody>
                    <a:bodyPr/>
                    <a:lstStyle/>
                    <a:p>
                      <a:pPr marL="372110" marR="163195" lvl="0" indent="-228600" algn="just"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Touching, kissing or speaking  inappropriately to a colleague  at work</a:t>
                      </a:r>
                      <a:endParaRPr sz="1400" u="none" strike="noStrike" cap="none">
                        <a:latin typeface="Helvetica Neue"/>
                        <a:ea typeface="Helvetica Neue"/>
                        <a:cs typeface="Helvetica Neue"/>
                        <a:sym typeface="Helvetica Neue"/>
                      </a:endParaRPr>
                    </a:p>
                    <a:p>
                      <a:pPr marL="372110" marR="374015" lvl="0" indent="-228600" algn="just" rtl="0">
                        <a:lnSpc>
                          <a:spcPct val="101200"/>
                        </a:lnSpc>
                        <a:spcBef>
                          <a:spcPts val="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Attempted or actual sexual  assault</a:t>
                      </a:r>
                      <a:endParaRPr sz="1400" u="none" strike="noStrike" cap="none">
                        <a:latin typeface="Helvetica Neue"/>
                        <a:ea typeface="Helvetica Neue"/>
                        <a:cs typeface="Helvetica Neue"/>
                        <a:sym typeface="Helvetica Neue"/>
                      </a:endParaRPr>
                    </a:p>
                    <a:p>
                      <a:pPr marL="372110" marR="0" lvl="0" indent="-229234" algn="just" rtl="0">
                        <a:lnSpc>
                          <a:spcPct val="100000"/>
                        </a:lnSpc>
                        <a:spcBef>
                          <a:spcPts val="20"/>
                        </a:spcBef>
                        <a:spcAft>
                          <a:spcPts val="0"/>
                        </a:spcAft>
                        <a:buClr>
                          <a:srgbClr val="2D5C9E"/>
                        </a:buClr>
                        <a:buSzPts val="1400"/>
                        <a:buFont typeface="Helvetica Neue"/>
                        <a:buChar char="•"/>
                      </a:pPr>
                      <a:r>
                        <a:rPr lang="en-US" sz="1400" u="none" strike="noStrike" cap="none">
                          <a:solidFill>
                            <a:srgbClr val="2D5C9E"/>
                          </a:solidFill>
                          <a:latin typeface="Helvetica Neue"/>
                          <a:ea typeface="Helvetica Neue"/>
                          <a:cs typeface="Helvetica Neue"/>
                          <a:sym typeface="Helvetica Neue"/>
                        </a:rPr>
                        <a:t>Raping or attempted rape</a:t>
                      </a:r>
                      <a:endParaRPr sz="1400" u="none" strike="noStrike" cap="none">
                        <a:latin typeface="Helvetica Neue"/>
                        <a:ea typeface="Helvetica Neue"/>
                        <a:cs typeface="Helvetica Neue"/>
                        <a:sym typeface="Helvetica Neue"/>
                      </a:endParaRPr>
                    </a:p>
                  </a:txBody>
                  <a:tcPr marL="0" marR="0" marT="96525"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
        <p:nvSpPr>
          <p:cNvPr id="1360" name="Google Shape;1360;p34"/>
          <p:cNvSpPr txBox="1"/>
          <p:nvPr/>
        </p:nvSpPr>
        <p:spPr>
          <a:xfrm>
            <a:off x="4583134" y="5993291"/>
            <a:ext cx="2944495"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i="1">
                <a:solidFill>
                  <a:srgbClr val="2D5C9E"/>
                </a:solidFill>
                <a:latin typeface="Helvetica Neue"/>
                <a:ea typeface="Helvetica Neue"/>
                <a:cs typeface="Helvetica Neue"/>
                <a:sym typeface="Helvetica Neue"/>
              </a:rPr>
              <a:t>Source: Saying No to sexual misconduct, IASC</a:t>
            </a:r>
            <a:endParaRPr sz="11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365"/>
        <p:cNvGrpSpPr/>
        <p:nvPr/>
      </p:nvGrpSpPr>
      <p:grpSpPr>
        <a:xfrm>
          <a:off x="0" y="0"/>
          <a:ext cx="0" cy="0"/>
          <a:chOff x="0" y="0"/>
          <a:chExt cx="0" cy="0"/>
        </a:xfrm>
      </p:grpSpPr>
      <p:grpSp>
        <p:nvGrpSpPr>
          <p:cNvPr id="1366" name="Google Shape;1366;p35"/>
          <p:cNvGrpSpPr/>
          <p:nvPr/>
        </p:nvGrpSpPr>
        <p:grpSpPr>
          <a:xfrm>
            <a:off x="0" y="0"/>
            <a:ext cx="12168314" cy="6858000"/>
            <a:chOff x="0" y="0"/>
            <a:chExt cx="12168314" cy="6858000"/>
          </a:xfrm>
        </p:grpSpPr>
        <p:sp>
          <p:nvSpPr>
            <p:cNvPr id="1367" name="Google Shape;1367;p35"/>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8" name="Google Shape;1368;p3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69" name="Google Shape;1369;p35"/>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370" name="Google Shape;1370;p35"/>
            <p:cNvPicPr preferRelativeResize="0"/>
            <p:nvPr/>
          </p:nvPicPr>
          <p:blipFill rotWithShape="1">
            <a:blip r:embed="rId4">
              <a:alphaModFix/>
            </a:blip>
            <a:srcRect/>
            <a:stretch/>
          </p:blipFill>
          <p:spPr>
            <a:xfrm>
              <a:off x="10310126" y="6401244"/>
              <a:ext cx="105105" cy="84810"/>
            </a:xfrm>
            <a:prstGeom prst="rect">
              <a:avLst/>
            </a:prstGeom>
            <a:noFill/>
            <a:ln>
              <a:noFill/>
            </a:ln>
          </p:spPr>
        </p:pic>
        <p:sp>
          <p:nvSpPr>
            <p:cNvPr id="1371" name="Google Shape;1371;p35"/>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2" name="Google Shape;1372;p35"/>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3" name="Google Shape;1373;p35"/>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4" name="Google Shape;1374;p35"/>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5" name="Google Shape;1375;p35"/>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6" name="Google Shape;1376;p35"/>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7" name="Google Shape;1377;p35"/>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8" name="Google Shape;1378;p35"/>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9" name="Google Shape;1379;p35"/>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0" name="Google Shape;1380;p35"/>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1" name="Google Shape;1381;p35"/>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2" name="Google Shape;1382;p35"/>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3" name="Google Shape;1383;p35"/>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4" name="Google Shape;1384;p35"/>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5" name="Google Shape;1385;p35"/>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6" name="Google Shape;1386;p35"/>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7" name="Google Shape;1387;p35"/>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8" name="Google Shape;1388;p35"/>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9" name="Google Shape;1389;p35"/>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0" name="Google Shape;1390;p35"/>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35"/>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2" name="Google Shape;1392;p35"/>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93" name="Google Shape;1393;p35"/>
            <p:cNvPicPr preferRelativeResize="0"/>
            <p:nvPr/>
          </p:nvPicPr>
          <p:blipFill rotWithShape="1">
            <a:blip r:embed="rId5">
              <a:alphaModFix/>
            </a:blip>
            <a:srcRect/>
            <a:stretch/>
          </p:blipFill>
          <p:spPr>
            <a:xfrm>
              <a:off x="987768" y="6002540"/>
              <a:ext cx="725765" cy="631734"/>
            </a:xfrm>
            <a:prstGeom prst="rect">
              <a:avLst/>
            </a:prstGeom>
            <a:noFill/>
            <a:ln>
              <a:noFill/>
            </a:ln>
          </p:spPr>
        </p:pic>
      </p:grpSp>
      <p:sp>
        <p:nvSpPr>
          <p:cNvPr id="1394" name="Google Shape;1394;p35"/>
          <p:cNvSpPr txBox="1">
            <a:spLocks noGrp="1"/>
          </p:cNvSpPr>
          <p:nvPr>
            <p:ph type="title"/>
          </p:nvPr>
        </p:nvSpPr>
        <p:spPr>
          <a:xfrm>
            <a:off x="1436300" y="697768"/>
            <a:ext cx="4647000" cy="1751762"/>
          </a:xfrm>
          <a:prstGeom prst="rect">
            <a:avLst/>
          </a:prstGeom>
          <a:noFill/>
          <a:ln>
            <a:noFill/>
          </a:ln>
        </p:spPr>
        <p:txBody>
          <a:bodyPr spcFirstLastPara="1" wrap="square" lIns="0" tIns="12700" rIns="0" bIns="0" anchor="t" anchorCtr="0">
            <a:spAutoFit/>
          </a:bodyPr>
          <a:lstStyle/>
          <a:p>
            <a:pPr marL="12700" lvl="0" indent="0" algn="l" rtl="0">
              <a:lnSpc>
                <a:spcPct val="112800"/>
              </a:lnSpc>
              <a:spcBef>
                <a:spcPts val="0"/>
              </a:spcBef>
              <a:spcAft>
                <a:spcPts val="0"/>
              </a:spcAft>
              <a:buNone/>
            </a:pPr>
            <a:r>
              <a:rPr lang="en-US" b="1" dirty="0">
                <a:solidFill>
                  <a:srgbClr val="FFFFFF"/>
                </a:solidFill>
                <a:latin typeface="Helvetica Neue"/>
                <a:ea typeface="Helvetica Neue"/>
                <a:cs typeface="Helvetica Neue"/>
                <a:sym typeface="Helvetica Neue"/>
              </a:rPr>
              <a:t>Identifying</a:t>
            </a:r>
            <a:endParaRPr lang="en-CA" dirty="0"/>
          </a:p>
          <a:p>
            <a:pPr marL="12700" lvl="0" indent="0" algn="l" rtl="0">
              <a:lnSpc>
                <a:spcPct val="112800"/>
              </a:lnSpc>
              <a:spcBef>
                <a:spcPts val="0"/>
              </a:spcBef>
              <a:spcAft>
                <a:spcPts val="0"/>
              </a:spcAft>
              <a:buNone/>
            </a:pPr>
            <a:r>
              <a:rPr lang="en-CA" dirty="0">
                <a:solidFill>
                  <a:srgbClr val="FFFFFF"/>
                </a:solidFill>
              </a:rPr>
              <a:t>SEA</a:t>
            </a:r>
            <a:endParaRPr lang="en-CA" dirty="0"/>
          </a:p>
        </p:txBody>
      </p:sp>
      <p:grpSp>
        <p:nvGrpSpPr>
          <p:cNvPr id="1395" name="Google Shape;1395;p35"/>
          <p:cNvGrpSpPr/>
          <p:nvPr/>
        </p:nvGrpSpPr>
        <p:grpSpPr>
          <a:xfrm>
            <a:off x="5100283" y="2078993"/>
            <a:ext cx="7068256" cy="3073202"/>
            <a:chOff x="5100283" y="2078993"/>
            <a:chExt cx="7068256" cy="3073202"/>
          </a:xfrm>
        </p:grpSpPr>
        <p:sp>
          <p:nvSpPr>
            <p:cNvPr id="1396" name="Google Shape;1396;p35"/>
            <p:cNvSpPr/>
            <p:nvPr/>
          </p:nvSpPr>
          <p:spPr>
            <a:xfrm>
              <a:off x="5100283" y="2078993"/>
              <a:ext cx="7068184" cy="1621790"/>
            </a:xfrm>
            <a:custGeom>
              <a:avLst/>
              <a:gdLst/>
              <a:ahLst/>
              <a:cxnLst/>
              <a:rect l="l" t="t" r="r" b="b"/>
              <a:pathLst>
                <a:path w="7068184" h="1621789" extrusionOk="0">
                  <a:moveTo>
                    <a:pt x="7067713" y="915414"/>
                  </a:moveTo>
                  <a:lnTo>
                    <a:pt x="7023154" y="885566"/>
                  </a:lnTo>
                  <a:lnTo>
                    <a:pt x="6983757" y="859801"/>
                  </a:lnTo>
                  <a:lnTo>
                    <a:pt x="6944016" y="834362"/>
                  </a:lnTo>
                  <a:lnTo>
                    <a:pt x="6903934" y="809252"/>
                  </a:lnTo>
                  <a:lnTo>
                    <a:pt x="6863513" y="784473"/>
                  </a:lnTo>
                  <a:lnTo>
                    <a:pt x="6822756" y="760027"/>
                  </a:lnTo>
                  <a:lnTo>
                    <a:pt x="6781668" y="735916"/>
                  </a:lnTo>
                  <a:lnTo>
                    <a:pt x="6740251" y="712145"/>
                  </a:lnTo>
                  <a:lnTo>
                    <a:pt x="6698508" y="688714"/>
                  </a:lnTo>
                  <a:lnTo>
                    <a:pt x="6656443" y="665628"/>
                  </a:lnTo>
                  <a:lnTo>
                    <a:pt x="6614059" y="642887"/>
                  </a:lnTo>
                  <a:lnTo>
                    <a:pt x="6571359" y="620495"/>
                  </a:lnTo>
                  <a:lnTo>
                    <a:pt x="6528346" y="598455"/>
                  </a:lnTo>
                  <a:lnTo>
                    <a:pt x="6485024" y="576768"/>
                  </a:lnTo>
                  <a:lnTo>
                    <a:pt x="6441395" y="555438"/>
                  </a:lnTo>
                  <a:lnTo>
                    <a:pt x="6397463" y="534467"/>
                  </a:lnTo>
                  <a:lnTo>
                    <a:pt x="6353231" y="513858"/>
                  </a:lnTo>
                  <a:lnTo>
                    <a:pt x="6308703" y="493613"/>
                  </a:lnTo>
                  <a:lnTo>
                    <a:pt x="6263881" y="473734"/>
                  </a:lnTo>
                  <a:lnTo>
                    <a:pt x="6218769" y="454225"/>
                  </a:lnTo>
                  <a:lnTo>
                    <a:pt x="6173369" y="435087"/>
                  </a:lnTo>
                  <a:lnTo>
                    <a:pt x="6127686" y="416324"/>
                  </a:lnTo>
                  <a:lnTo>
                    <a:pt x="6081723" y="397938"/>
                  </a:lnTo>
                  <a:lnTo>
                    <a:pt x="6035481" y="379931"/>
                  </a:lnTo>
                  <a:lnTo>
                    <a:pt x="5988966" y="362307"/>
                  </a:lnTo>
                  <a:lnTo>
                    <a:pt x="5942179" y="345067"/>
                  </a:lnTo>
                  <a:lnTo>
                    <a:pt x="5895125" y="328214"/>
                  </a:lnTo>
                  <a:lnTo>
                    <a:pt x="5847806" y="311751"/>
                  </a:lnTo>
                  <a:lnTo>
                    <a:pt x="5800226" y="295680"/>
                  </a:lnTo>
                  <a:lnTo>
                    <a:pt x="5752388" y="280004"/>
                  </a:lnTo>
                  <a:lnTo>
                    <a:pt x="5704294" y="264726"/>
                  </a:lnTo>
                  <a:lnTo>
                    <a:pt x="5655949" y="249847"/>
                  </a:lnTo>
                  <a:lnTo>
                    <a:pt x="5607355" y="235371"/>
                  </a:lnTo>
                  <a:lnTo>
                    <a:pt x="5558516" y="221300"/>
                  </a:lnTo>
                  <a:lnTo>
                    <a:pt x="5509435" y="207637"/>
                  </a:lnTo>
                  <a:lnTo>
                    <a:pt x="5460115" y="194384"/>
                  </a:lnTo>
                  <a:lnTo>
                    <a:pt x="5410559" y="181544"/>
                  </a:lnTo>
                  <a:lnTo>
                    <a:pt x="5360771" y="169119"/>
                  </a:lnTo>
                  <a:lnTo>
                    <a:pt x="5310753" y="157112"/>
                  </a:lnTo>
                  <a:lnTo>
                    <a:pt x="5260510" y="145525"/>
                  </a:lnTo>
                  <a:lnTo>
                    <a:pt x="5210043" y="134362"/>
                  </a:lnTo>
                  <a:lnTo>
                    <a:pt x="5159357" y="123624"/>
                  </a:lnTo>
                  <a:lnTo>
                    <a:pt x="5108454" y="113314"/>
                  </a:lnTo>
                  <a:lnTo>
                    <a:pt x="5057338" y="103435"/>
                  </a:lnTo>
                  <a:lnTo>
                    <a:pt x="5006012" y="93989"/>
                  </a:lnTo>
                  <a:lnTo>
                    <a:pt x="4954479" y="84979"/>
                  </a:lnTo>
                  <a:lnTo>
                    <a:pt x="4902743" y="76408"/>
                  </a:lnTo>
                  <a:lnTo>
                    <a:pt x="4850806" y="68277"/>
                  </a:lnTo>
                  <a:lnTo>
                    <a:pt x="4798672" y="60590"/>
                  </a:lnTo>
                  <a:lnTo>
                    <a:pt x="4746344" y="53349"/>
                  </a:lnTo>
                  <a:lnTo>
                    <a:pt x="4693825" y="46556"/>
                  </a:lnTo>
                  <a:lnTo>
                    <a:pt x="4641119" y="40215"/>
                  </a:lnTo>
                  <a:lnTo>
                    <a:pt x="4588228" y="34327"/>
                  </a:lnTo>
                  <a:lnTo>
                    <a:pt x="4535156" y="28896"/>
                  </a:lnTo>
                  <a:lnTo>
                    <a:pt x="4481906" y="23924"/>
                  </a:lnTo>
                  <a:lnTo>
                    <a:pt x="4428482" y="19413"/>
                  </a:lnTo>
                  <a:lnTo>
                    <a:pt x="4374885" y="15366"/>
                  </a:lnTo>
                  <a:lnTo>
                    <a:pt x="4321121" y="11785"/>
                  </a:lnTo>
                  <a:lnTo>
                    <a:pt x="4267192" y="8674"/>
                  </a:lnTo>
                  <a:lnTo>
                    <a:pt x="4213100" y="6034"/>
                  </a:lnTo>
                  <a:lnTo>
                    <a:pt x="4158850" y="3868"/>
                  </a:lnTo>
                  <a:lnTo>
                    <a:pt x="4104444" y="2180"/>
                  </a:lnTo>
                  <a:lnTo>
                    <a:pt x="4049887" y="970"/>
                  </a:lnTo>
                  <a:lnTo>
                    <a:pt x="3995180" y="243"/>
                  </a:lnTo>
                  <a:lnTo>
                    <a:pt x="3940327" y="0"/>
                  </a:lnTo>
                  <a:lnTo>
                    <a:pt x="3885598" y="241"/>
                  </a:lnTo>
                  <a:lnTo>
                    <a:pt x="3831014" y="966"/>
                  </a:lnTo>
                  <a:lnTo>
                    <a:pt x="3776578" y="2170"/>
                  </a:lnTo>
                  <a:lnTo>
                    <a:pt x="3722294" y="3851"/>
                  </a:lnTo>
                  <a:lnTo>
                    <a:pt x="3668165" y="6007"/>
                  </a:lnTo>
                  <a:lnTo>
                    <a:pt x="3614194" y="8635"/>
                  </a:lnTo>
                  <a:lnTo>
                    <a:pt x="3560383" y="11732"/>
                  </a:lnTo>
                  <a:lnTo>
                    <a:pt x="3506738" y="15297"/>
                  </a:lnTo>
                  <a:lnTo>
                    <a:pt x="3453259" y="19326"/>
                  </a:lnTo>
                  <a:lnTo>
                    <a:pt x="3399951" y="23817"/>
                  </a:lnTo>
                  <a:lnTo>
                    <a:pt x="3346818" y="28767"/>
                  </a:lnTo>
                  <a:lnTo>
                    <a:pt x="3293861" y="34174"/>
                  </a:lnTo>
                  <a:lnTo>
                    <a:pt x="3241084" y="40036"/>
                  </a:lnTo>
                  <a:lnTo>
                    <a:pt x="3188491" y="46349"/>
                  </a:lnTo>
                  <a:lnTo>
                    <a:pt x="3136085" y="53111"/>
                  </a:lnTo>
                  <a:lnTo>
                    <a:pt x="3083868" y="60321"/>
                  </a:lnTo>
                  <a:lnTo>
                    <a:pt x="3031844" y="67974"/>
                  </a:lnTo>
                  <a:lnTo>
                    <a:pt x="2980017" y="76069"/>
                  </a:lnTo>
                  <a:lnTo>
                    <a:pt x="2928389" y="84603"/>
                  </a:lnTo>
                  <a:lnTo>
                    <a:pt x="2876963" y="93573"/>
                  </a:lnTo>
                  <a:lnTo>
                    <a:pt x="2825743" y="102978"/>
                  </a:lnTo>
                  <a:lnTo>
                    <a:pt x="2774732" y="112814"/>
                  </a:lnTo>
                  <a:lnTo>
                    <a:pt x="2723934" y="123078"/>
                  </a:lnTo>
                  <a:lnTo>
                    <a:pt x="2673350" y="133769"/>
                  </a:lnTo>
                  <a:lnTo>
                    <a:pt x="2622985" y="144884"/>
                  </a:lnTo>
                  <a:lnTo>
                    <a:pt x="2572842" y="156421"/>
                  </a:lnTo>
                  <a:lnTo>
                    <a:pt x="2522924" y="168375"/>
                  </a:lnTo>
                  <a:lnTo>
                    <a:pt x="2473233" y="180746"/>
                  </a:lnTo>
                  <a:lnTo>
                    <a:pt x="2423774" y="193531"/>
                  </a:lnTo>
                  <a:lnTo>
                    <a:pt x="2374550" y="206727"/>
                  </a:lnTo>
                  <a:lnTo>
                    <a:pt x="2325563" y="220331"/>
                  </a:lnTo>
                  <a:lnTo>
                    <a:pt x="2276817" y="234341"/>
                  </a:lnTo>
                  <a:lnTo>
                    <a:pt x="2228314" y="248755"/>
                  </a:lnTo>
                  <a:lnTo>
                    <a:pt x="2180059" y="263570"/>
                  </a:lnTo>
                  <a:lnTo>
                    <a:pt x="2132055" y="278783"/>
                  </a:lnTo>
                  <a:lnTo>
                    <a:pt x="2084304" y="294392"/>
                  </a:lnTo>
                  <a:lnTo>
                    <a:pt x="2036810" y="310394"/>
                  </a:lnTo>
                  <a:lnTo>
                    <a:pt x="1989575" y="326787"/>
                  </a:lnTo>
                  <a:lnTo>
                    <a:pt x="1942604" y="343568"/>
                  </a:lnTo>
                  <a:lnTo>
                    <a:pt x="1895899" y="360735"/>
                  </a:lnTo>
                  <a:lnTo>
                    <a:pt x="1849464" y="378285"/>
                  </a:lnTo>
                  <a:lnTo>
                    <a:pt x="1803302" y="396215"/>
                  </a:lnTo>
                  <a:lnTo>
                    <a:pt x="1757415" y="414524"/>
                  </a:lnTo>
                  <a:lnTo>
                    <a:pt x="1711807" y="433208"/>
                  </a:lnTo>
                  <a:lnTo>
                    <a:pt x="1666482" y="452265"/>
                  </a:lnTo>
                  <a:lnTo>
                    <a:pt x="1621442" y="471692"/>
                  </a:lnTo>
                  <a:lnTo>
                    <a:pt x="1576691" y="491487"/>
                  </a:lnTo>
                  <a:lnTo>
                    <a:pt x="1532231" y="511648"/>
                  </a:lnTo>
                  <a:lnTo>
                    <a:pt x="1488067" y="532171"/>
                  </a:lnTo>
                  <a:lnTo>
                    <a:pt x="1444200" y="553055"/>
                  </a:lnTo>
                  <a:lnTo>
                    <a:pt x="1400636" y="574296"/>
                  </a:lnTo>
                  <a:lnTo>
                    <a:pt x="1357375" y="595892"/>
                  </a:lnTo>
                  <a:lnTo>
                    <a:pt x="1314423" y="617841"/>
                  </a:lnTo>
                  <a:lnTo>
                    <a:pt x="1271781" y="640141"/>
                  </a:lnTo>
                  <a:lnTo>
                    <a:pt x="1229454" y="662787"/>
                  </a:lnTo>
                  <a:lnTo>
                    <a:pt x="1187444" y="685779"/>
                  </a:lnTo>
                  <a:lnTo>
                    <a:pt x="1145754" y="709113"/>
                  </a:lnTo>
                  <a:lnTo>
                    <a:pt x="1104388" y="732787"/>
                  </a:lnTo>
                  <a:lnTo>
                    <a:pt x="1063349" y="756798"/>
                  </a:lnTo>
                  <a:lnTo>
                    <a:pt x="1022641" y="781144"/>
                  </a:lnTo>
                  <a:lnTo>
                    <a:pt x="982265" y="805822"/>
                  </a:lnTo>
                  <a:lnTo>
                    <a:pt x="942226" y="830831"/>
                  </a:lnTo>
                  <a:lnTo>
                    <a:pt x="902526" y="856166"/>
                  </a:lnTo>
                  <a:lnTo>
                    <a:pt x="863170" y="881826"/>
                  </a:lnTo>
                  <a:lnTo>
                    <a:pt x="824159" y="907808"/>
                  </a:lnTo>
                  <a:lnTo>
                    <a:pt x="785498" y="934109"/>
                  </a:lnTo>
                  <a:lnTo>
                    <a:pt x="747189" y="960728"/>
                  </a:lnTo>
                  <a:lnTo>
                    <a:pt x="709235" y="987661"/>
                  </a:lnTo>
                  <a:lnTo>
                    <a:pt x="671640" y="1014906"/>
                  </a:lnTo>
                  <a:lnTo>
                    <a:pt x="634408" y="1042460"/>
                  </a:lnTo>
                  <a:lnTo>
                    <a:pt x="597540" y="1070322"/>
                  </a:lnTo>
                  <a:lnTo>
                    <a:pt x="561041" y="1098487"/>
                  </a:lnTo>
                  <a:lnTo>
                    <a:pt x="524913" y="1126954"/>
                  </a:lnTo>
                  <a:lnTo>
                    <a:pt x="489160" y="1155721"/>
                  </a:lnTo>
                  <a:lnTo>
                    <a:pt x="453785" y="1184784"/>
                  </a:lnTo>
                  <a:lnTo>
                    <a:pt x="418791" y="1214141"/>
                  </a:lnTo>
                  <a:lnTo>
                    <a:pt x="384182" y="1243790"/>
                  </a:lnTo>
                  <a:lnTo>
                    <a:pt x="349959" y="1273728"/>
                  </a:lnTo>
                  <a:lnTo>
                    <a:pt x="316128" y="1303953"/>
                  </a:lnTo>
                  <a:lnTo>
                    <a:pt x="282690" y="1334461"/>
                  </a:lnTo>
                  <a:lnTo>
                    <a:pt x="249649" y="1365251"/>
                  </a:lnTo>
                  <a:lnTo>
                    <a:pt x="217009" y="1396320"/>
                  </a:lnTo>
                  <a:lnTo>
                    <a:pt x="184772" y="1427665"/>
                  </a:lnTo>
                  <a:lnTo>
                    <a:pt x="152941" y="1459284"/>
                  </a:lnTo>
                  <a:lnTo>
                    <a:pt x="121521" y="1491174"/>
                  </a:lnTo>
                  <a:lnTo>
                    <a:pt x="90513" y="1523333"/>
                  </a:lnTo>
                  <a:lnTo>
                    <a:pt x="59921" y="1555758"/>
                  </a:lnTo>
                  <a:lnTo>
                    <a:pt x="29749" y="1588446"/>
                  </a:lnTo>
                  <a:lnTo>
                    <a:pt x="0" y="1621396"/>
                  </a:lnTo>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7" name="Google Shape;1397;p35"/>
            <p:cNvSpPr/>
            <p:nvPr/>
          </p:nvSpPr>
          <p:spPr>
            <a:xfrm>
              <a:off x="5104799" y="3693600"/>
              <a:ext cx="7063740" cy="1458595"/>
            </a:xfrm>
            <a:custGeom>
              <a:avLst/>
              <a:gdLst/>
              <a:ahLst/>
              <a:cxnLst/>
              <a:rect l="l" t="t" r="r" b="b"/>
              <a:pathLst>
                <a:path w="7063740" h="1458595" extrusionOk="0">
                  <a:moveTo>
                    <a:pt x="0" y="0"/>
                  </a:moveTo>
                  <a:lnTo>
                    <a:pt x="30861" y="30611"/>
                  </a:lnTo>
                  <a:lnTo>
                    <a:pt x="62160" y="60973"/>
                  </a:lnTo>
                  <a:lnTo>
                    <a:pt x="93895" y="91083"/>
                  </a:lnTo>
                  <a:lnTo>
                    <a:pt x="126060" y="120940"/>
                  </a:lnTo>
                  <a:lnTo>
                    <a:pt x="158654" y="150539"/>
                  </a:lnTo>
                  <a:lnTo>
                    <a:pt x="191672" y="179880"/>
                  </a:lnTo>
                  <a:lnTo>
                    <a:pt x="225111" y="208958"/>
                  </a:lnTo>
                  <a:lnTo>
                    <a:pt x="258968" y="237772"/>
                  </a:lnTo>
                  <a:lnTo>
                    <a:pt x="293240" y="266319"/>
                  </a:lnTo>
                  <a:lnTo>
                    <a:pt x="327924" y="294597"/>
                  </a:lnTo>
                  <a:lnTo>
                    <a:pt x="363015" y="322602"/>
                  </a:lnTo>
                  <a:lnTo>
                    <a:pt x="398510" y="350332"/>
                  </a:lnTo>
                  <a:lnTo>
                    <a:pt x="434407" y="377785"/>
                  </a:lnTo>
                  <a:lnTo>
                    <a:pt x="470701" y="404958"/>
                  </a:lnTo>
                  <a:lnTo>
                    <a:pt x="507390" y="431848"/>
                  </a:lnTo>
                  <a:lnTo>
                    <a:pt x="544470" y="458454"/>
                  </a:lnTo>
                  <a:lnTo>
                    <a:pt x="581938" y="484771"/>
                  </a:lnTo>
                  <a:lnTo>
                    <a:pt x="619791" y="510799"/>
                  </a:lnTo>
                  <a:lnTo>
                    <a:pt x="658024" y="536533"/>
                  </a:lnTo>
                  <a:lnTo>
                    <a:pt x="696635" y="561972"/>
                  </a:lnTo>
                  <a:lnTo>
                    <a:pt x="735620" y="587113"/>
                  </a:lnTo>
                  <a:lnTo>
                    <a:pt x="774977" y="611954"/>
                  </a:lnTo>
                  <a:lnTo>
                    <a:pt x="814701" y="636491"/>
                  </a:lnTo>
                  <a:lnTo>
                    <a:pt x="854789" y="660723"/>
                  </a:lnTo>
                  <a:lnTo>
                    <a:pt x="895238" y="684646"/>
                  </a:lnTo>
                  <a:lnTo>
                    <a:pt x="936045" y="708258"/>
                  </a:lnTo>
                  <a:lnTo>
                    <a:pt x="977206" y="731557"/>
                  </a:lnTo>
                  <a:lnTo>
                    <a:pt x="1018718" y="754540"/>
                  </a:lnTo>
                  <a:lnTo>
                    <a:pt x="1060577" y="777204"/>
                  </a:lnTo>
                  <a:lnTo>
                    <a:pt x="1102780" y="799546"/>
                  </a:lnTo>
                  <a:lnTo>
                    <a:pt x="1145325" y="821565"/>
                  </a:lnTo>
                  <a:lnTo>
                    <a:pt x="1188206" y="843258"/>
                  </a:lnTo>
                  <a:lnTo>
                    <a:pt x="1231422" y="864621"/>
                  </a:lnTo>
                  <a:lnTo>
                    <a:pt x="1274969" y="885653"/>
                  </a:lnTo>
                  <a:lnTo>
                    <a:pt x="1318843" y="906351"/>
                  </a:lnTo>
                  <a:lnTo>
                    <a:pt x="1363041" y="926712"/>
                  </a:lnTo>
                  <a:lnTo>
                    <a:pt x="1407560" y="946734"/>
                  </a:lnTo>
                  <a:lnTo>
                    <a:pt x="1452396" y="966413"/>
                  </a:lnTo>
                  <a:lnTo>
                    <a:pt x="1497546" y="985749"/>
                  </a:lnTo>
                  <a:lnTo>
                    <a:pt x="1543007" y="1004737"/>
                  </a:lnTo>
                  <a:lnTo>
                    <a:pt x="1588775" y="1023376"/>
                  </a:lnTo>
                  <a:lnTo>
                    <a:pt x="1634847" y="1041662"/>
                  </a:lnTo>
                  <a:lnTo>
                    <a:pt x="1681219" y="1059594"/>
                  </a:lnTo>
                  <a:lnTo>
                    <a:pt x="1727889" y="1077168"/>
                  </a:lnTo>
                  <a:lnTo>
                    <a:pt x="1774852" y="1094382"/>
                  </a:lnTo>
                  <a:lnTo>
                    <a:pt x="1822106" y="1111234"/>
                  </a:lnTo>
                  <a:lnTo>
                    <a:pt x="1869648" y="1127721"/>
                  </a:lnTo>
                  <a:lnTo>
                    <a:pt x="1917473" y="1143840"/>
                  </a:lnTo>
                  <a:lnTo>
                    <a:pt x="1965578" y="1159588"/>
                  </a:lnTo>
                  <a:lnTo>
                    <a:pt x="2013961" y="1174964"/>
                  </a:lnTo>
                  <a:lnTo>
                    <a:pt x="2062617" y="1189964"/>
                  </a:lnTo>
                  <a:lnTo>
                    <a:pt x="2111544" y="1204587"/>
                  </a:lnTo>
                  <a:lnTo>
                    <a:pt x="2160738" y="1218828"/>
                  </a:lnTo>
                  <a:lnTo>
                    <a:pt x="2210195" y="1232687"/>
                  </a:lnTo>
                  <a:lnTo>
                    <a:pt x="2259913" y="1246160"/>
                  </a:lnTo>
                  <a:lnTo>
                    <a:pt x="2309888" y="1259244"/>
                  </a:lnTo>
                  <a:lnTo>
                    <a:pt x="2360116" y="1271938"/>
                  </a:lnTo>
                  <a:lnTo>
                    <a:pt x="2410595" y="1284237"/>
                  </a:lnTo>
                  <a:lnTo>
                    <a:pt x="2461320" y="1296141"/>
                  </a:lnTo>
                  <a:lnTo>
                    <a:pt x="2512289" y="1307647"/>
                  </a:lnTo>
                  <a:lnTo>
                    <a:pt x="2563499" y="1318750"/>
                  </a:lnTo>
                  <a:lnTo>
                    <a:pt x="2614945" y="1329451"/>
                  </a:lnTo>
                  <a:lnTo>
                    <a:pt x="2666625" y="1339744"/>
                  </a:lnTo>
                  <a:lnTo>
                    <a:pt x="2718534" y="1349629"/>
                  </a:lnTo>
                  <a:lnTo>
                    <a:pt x="2770671" y="1359102"/>
                  </a:lnTo>
                  <a:lnTo>
                    <a:pt x="2823031" y="1368161"/>
                  </a:lnTo>
                  <a:lnTo>
                    <a:pt x="2875611" y="1376803"/>
                  </a:lnTo>
                  <a:lnTo>
                    <a:pt x="2928408" y="1385026"/>
                  </a:lnTo>
                  <a:lnTo>
                    <a:pt x="2981419" y="1392827"/>
                  </a:lnTo>
                  <a:lnTo>
                    <a:pt x="3034639" y="1400203"/>
                  </a:lnTo>
                  <a:lnTo>
                    <a:pt x="3088066" y="1407153"/>
                  </a:lnTo>
                  <a:lnTo>
                    <a:pt x="3141697" y="1413673"/>
                  </a:lnTo>
                  <a:lnTo>
                    <a:pt x="3195527" y="1419760"/>
                  </a:lnTo>
                  <a:lnTo>
                    <a:pt x="3249554" y="1425413"/>
                  </a:lnTo>
                  <a:lnTo>
                    <a:pt x="3303774" y="1430628"/>
                  </a:lnTo>
                  <a:lnTo>
                    <a:pt x="3358184" y="1435404"/>
                  </a:lnTo>
                  <a:lnTo>
                    <a:pt x="3412781" y="1439736"/>
                  </a:lnTo>
                  <a:lnTo>
                    <a:pt x="3467561" y="1443624"/>
                  </a:lnTo>
                  <a:lnTo>
                    <a:pt x="3522521" y="1447064"/>
                  </a:lnTo>
                  <a:lnTo>
                    <a:pt x="3577657" y="1450054"/>
                  </a:lnTo>
                  <a:lnTo>
                    <a:pt x="3632966" y="1452591"/>
                  </a:lnTo>
                  <a:lnTo>
                    <a:pt x="3688445" y="1454672"/>
                  </a:lnTo>
                  <a:lnTo>
                    <a:pt x="3744091" y="1456295"/>
                  </a:lnTo>
                  <a:lnTo>
                    <a:pt x="3799900" y="1457458"/>
                  </a:lnTo>
                  <a:lnTo>
                    <a:pt x="3855868" y="1458158"/>
                  </a:lnTo>
                  <a:lnTo>
                    <a:pt x="3911993" y="1458391"/>
                  </a:lnTo>
                  <a:lnTo>
                    <a:pt x="3967979" y="1458160"/>
                  </a:lnTo>
                  <a:lnTo>
                    <a:pt x="4023812" y="1457469"/>
                  </a:lnTo>
                  <a:lnTo>
                    <a:pt x="4079490" y="1456321"/>
                  </a:lnTo>
                  <a:lnTo>
                    <a:pt x="4135010" y="1454717"/>
                  </a:lnTo>
                  <a:lnTo>
                    <a:pt x="4190367" y="1452661"/>
                  </a:lnTo>
                  <a:lnTo>
                    <a:pt x="4245558" y="1450155"/>
                  </a:lnTo>
                  <a:lnTo>
                    <a:pt x="4300581" y="1447201"/>
                  </a:lnTo>
                  <a:lnTo>
                    <a:pt x="4355430" y="1443801"/>
                  </a:lnTo>
                  <a:lnTo>
                    <a:pt x="4410104" y="1439959"/>
                  </a:lnTo>
                  <a:lnTo>
                    <a:pt x="4464599" y="1435677"/>
                  </a:lnTo>
                  <a:lnTo>
                    <a:pt x="4518911" y="1430957"/>
                  </a:lnTo>
                  <a:lnTo>
                    <a:pt x="4573037" y="1425802"/>
                  </a:lnTo>
                  <a:lnTo>
                    <a:pt x="4626973" y="1420214"/>
                  </a:lnTo>
                  <a:lnTo>
                    <a:pt x="4680716" y="1414196"/>
                  </a:lnTo>
                  <a:lnTo>
                    <a:pt x="4734263" y="1407750"/>
                  </a:lnTo>
                  <a:lnTo>
                    <a:pt x="4787610" y="1400878"/>
                  </a:lnTo>
                  <a:lnTo>
                    <a:pt x="4840754" y="1393584"/>
                  </a:lnTo>
                  <a:lnTo>
                    <a:pt x="4893691" y="1385869"/>
                  </a:lnTo>
                  <a:lnTo>
                    <a:pt x="4946418" y="1377737"/>
                  </a:lnTo>
                  <a:lnTo>
                    <a:pt x="4998932" y="1369189"/>
                  </a:lnTo>
                  <a:lnTo>
                    <a:pt x="5051229" y="1360228"/>
                  </a:lnTo>
                  <a:lnTo>
                    <a:pt x="5103306" y="1350857"/>
                  </a:lnTo>
                  <a:lnTo>
                    <a:pt x="5155159" y="1341077"/>
                  </a:lnTo>
                  <a:lnTo>
                    <a:pt x="5206785" y="1330893"/>
                  </a:lnTo>
                  <a:lnTo>
                    <a:pt x="5258180" y="1320305"/>
                  </a:lnTo>
                  <a:lnTo>
                    <a:pt x="5309342" y="1309317"/>
                  </a:lnTo>
                  <a:lnTo>
                    <a:pt x="5360266" y="1297930"/>
                  </a:lnTo>
                  <a:lnTo>
                    <a:pt x="5410949" y="1286149"/>
                  </a:lnTo>
                  <a:lnTo>
                    <a:pt x="5461388" y="1273974"/>
                  </a:lnTo>
                  <a:lnTo>
                    <a:pt x="5511580" y="1261408"/>
                  </a:lnTo>
                  <a:lnTo>
                    <a:pt x="5561521" y="1248455"/>
                  </a:lnTo>
                  <a:lnTo>
                    <a:pt x="5611207" y="1235115"/>
                  </a:lnTo>
                  <a:lnTo>
                    <a:pt x="5660636" y="1221393"/>
                  </a:lnTo>
                  <a:lnTo>
                    <a:pt x="5709803" y="1207290"/>
                  </a:lnTo>
                  <a:lnTo>
                    <a:pt x="5758706" y="1192809"/>
                  </a:lnTo>
                  <a:lnTo>
                    <a:pt x="5807340" y="1177952"/>
                  </a:lnTo>
                  <a:lnTo>
                    <a:pt x="5855703" y="1162721"/>
                  </a:lnTo>
                  <a:lnTo>
                    <a:pt x="5903792" y="1147121"/>
                  </a:lnTo>
                  <a:lnTo>
                    <a:pt x="5951602" y="1131151"/>
                  </a:lnTo>
                  <a:lnTo>
                    <a:pt x="5999130" y="1114817"/>
                  </a:lnTo>
                  <a:lnTo>
                    <a:pt x="6046373" y="1098118"/>
                  </a:lnTo>
                  <a:lnTo>
                    <a:pt x="6093328" y="1081059"/>
                  </a:lnTo>
                  <a:lnTo>
                    <a:pt x="6139990" y="1063642"/>
                  </a:lnTo>
                  <a:lnTo>
                    <a:pt x="6186358" y="1045869"/>
                  </a:lnTo>
                  <a:lnTo>
                    <a:pt x="6232426" y="1027742"/>
                  </a:lnTo>
                  <a:lnTo>
                    <a:pt x="6278193" y="1009265"/>
                  </a:lnTo>
                  <a:lnTo>
                    <a:pt x="6323653" y="990439"/>
                  </a:lnTo>
                  <a:lnTo>
                    <a:pt x="6368805" y="971267"/>
                  </a:lnTo>
                  <a:lnTo>
                    <a:pt x="6413645" y="951752"/>
                  </a:lnTo>
                  <a:lnTo>
                    <a:pt x="6458168" y="931895"/>
                  </a:lnTo>
                  <a:lnTo>
                    <a:pt x="6502372" y="911701"/>
                  </a:lnTo>
                  <a:lnTo>
                    <a:pt x="6546254" y="891170"/>
                  </a:lnTo>
                  <a:lnTo>
                    <a:pt x="6589810" y="870306"/>
                  </a:lnTo>
                  <a:lnTo>
                    <a:pt x="6633036" y="849111"/>
                  </a:lnTo>
                  <a:lnTo>
                    <a:pt x="6675929" y="827587"/>
                  </a:lnTo>
                  <a:lnTo>
                    <a:pt x="6718486" y="805737"/>
                  </a:lnTo>
                  <a:lnTo>
                    <a:pt x="6760703" y="783564"/>
                  </a:lnTo>
                  <a:lnTo>
                    <a:pt x="6802577" y="761069"/>
                  </a:lnTo>
                  <a:lnTo>
                    <a:pt x="6844105" y="738256"/>
                  </a:lnTo>
                  <a:lnTo>
                    <a:pt x="6885282" y="715127"/>
                  </a:lnTo>
                  <a:lnTo>
                    <a:pt x="6926106" y="691684"/>
                  </a:lnTo>
                  <a:lnTo>
                    <a:pt x="6966574" y="667929"/>
                  </a:lnTo>
                  <a:lnTo>
                    <a:pt x="7006681" y="643867"/>
                  </a:lnTo>
                  <a:lnTo>
                    <a:pt x="7046425" y="619498"/>
                  </a:lnTo>
                  <a:lnTo>
                    <a:pt x="7063197" y="608988"/>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8" name="Google Shape;1398;p35"/>
            <p:cNvSpPr/>
            <p:nvPr/>
          </p:nvSpPr>
          <p:spPr>
            <a:xfrm>
              <a:off x="10251541" y="2213244"/>
              <a:ext cx="695960" cy="2820035"/>
            </a:xfrm>
            <a:custGeom>
              <a:avLst/>
              <a:gdLst/>
              <a:ahLst/>
              <a:cxnLst/>
              <a:rect l="l" t="t" r="r" b="b"/>
              <a:pathLst>
                <a:path w="695959" h="2820035" extrusionOk="0">
                  <a:moveTo>
                    <a:pt x="0" y="2819552"/>
                  </a:moveTo>
                  <a:lnTo>
                    <a:pt x="38187" y="2787408"/>
                  </a:lnTo>
                  <a:lnTo>
                    <a:pt x="75509" y="2754321"/>
                  </a:lnTo>
                  <a:lnTo>
                    <a:pt x="111945" y="2720314"/>
                  </a:lnTo>
                  <a:lnTo>
                    <a:pt x="147476" y="2685410"/>
                  </a:lnTo>
                  <a:lnTo>
                    <a:pt x="182082" y="2649631"/>
                  </a:lnTo>
                  <a:lnTo>
                    <a:pt x="215744" y="2613000"/>
                  </a:lnTo>
                  <a:lnTo>
                    <a:pt x="248442" y="2575541"/>
                  </a:lnTo>
                  <a:lnTo>
                    <a:pt x="280157" y="2537275"/>
                  </a:lnTo>
                  <a:lnTo>
                    <a:pt x="310868" y="2498227"/>
                  </a:lnTo>
                  <a:lnTo>
                    <a:pt x="340556" y="2458417"/>
                  </a:lnTo>
                  <a:lnTo>
                    <a:pt x="369202" y="2417871"/>
                  </a:lnTo>
                  <a:lnTo>
                    <a:pt x="396786" y="2376609"/>
                  </a:lnTo>
                  <a:lnTo>
                    <a:pt x="423288" y="2334656"/>
                  </a:lnTo>
                  <a:lnTo>
                    <a:pt x="448688" y="2292034"/>
                  </a:lnTo>
                  <a:lnTo>
                    <a:pt x="472968" y="2248765"/>
                  </a:lnTo>
                  <a:lnTo>
                    <a:pt x="496107" y="2204873"/>
                  </a:lnTo>
                  <a:lnTo>
                    <a:pt x="518085" y="2160381"/>
                  </a:lnTo>
                  <a:lnTo>
                    <a:pt x="538884" y="2115311"/>
                  </a:lnTo>
                  <a:lnTo>
                    <a:pt x="558483" y="2069686"/>
                  </a:lnTo>
                  <a:lnTo>
                    <a:pt x="576863" y="2023529"/>
                  </a:lnTo>
                  <a:lnTo>
                    <a:pt x="594004" y="1976863"/>
                  </a:lnTo>
                  <a:lnTo>
                    <a:pt x="609886" y="1929711"/>
                  </a:lnTo>
                  <a:lnTo>
                    <a:pt x="624491" y="1882095"/>
                  </a:lnTo>
                  <a:lnTo>
                    <a:pt x="637798" y="1834038"/>
                  </a:lnTo>
                  <a:lnTo>
                    <a:pt x="649787" y="1785564"/>
                  </a:lnTo>
                  <a:lnTo>
                    <a:pt x="660439" y="1736695"/>
                  </a:lnTo>
                  <a:lnTo>
                    <a:pt x="669735" y="1687453"/>
                  </a:lnTo>
                  <a:lnTo>
                    <a:pt x="677655" y="1637862"/>
                  </a:lnTo>
                  <a:lnTo>
                    <a:pt x="684178" y="1587945"/>
                  </a:lnTo>
                  <a:lnTo>
                    <a:pt x="689287" y="1537724"/>
                  </a:lnTo>
                  <a:lnTo>
                    <a:pt x="692959" y="1487222"/>
                  </a:lnTo>
                  <a:lnTo>
                    <a:pt x="695178" y="1436463"/>
                  </a:lnTo>
                  <a:lnTo>
                    <a:pt x="695921" y="1385468"/>
                  </a:lnTo>
                  <a:lnTo>
                    <a:pt x="695200" y="1334651"/>
                  </a:lnTo>
                  <a:lnTo>
                    <a:pt x="693046" y="1284135"/>
                  </a:lnTo>
                  <a:lnTo>
                    <a:pt x="689477" y="1233941"/>
                  </a:lnTo>
                  <a:lnTo>
                    <a:pt x="684511" y="1184085"/>
                  </a:lnTo>
                  <a:lnTo>
                    <a:pt x="678165" y="1134586"/>
                  </a:lnTo>
                  <a:lnTo>
                    <a:pt x="670455" y="1085463"/>
                  </a:lnTo>
                  <a:lnTo>
                    <a:pt x="661400" y="1036733"/>
                  </a:lnTo>
                  <a:lnTo>
                    <a:pt x="651016" y="988416"/>
                  </a:lnTo>
                  <a:lnTo>
                    <a:pt x="639320" y="940529"/>
                  </a:lnTo>
                  <a:lnTo>
                    <a:pt x="626331" y="893090"/>
                  </a:lnTo>
                  <a:lnTo>
                    <a:pt x="612065" y="846119"/>
                  </a:lnTo>
                  <a:lnTo>
                    <a:pt x="596539" y="799632"/>
                  </a:lnTo>
                  <a:lnTo>
                    <a:pt x="579770" y="753649"/>
                  </a:lnTo>
                  <a:lnTo>
                    <a:pt x="561777" y="708188"/>
                  </a:lnTo>
                  <a:lnTo>
                    <a:pt x="542576" y="663268"/>
                  </a:lnTo>
                  <a:lnTo>
                    <a:pt x="522184" y="618905"/>
                  </a:lnTo>
                  <a:lnTo>
                    <a:pt x="500618" y="575120"/>
                  </a:lnTo>
                  <a:lnTo>
                    <a:pt x="477897" y="531930"/>
                  </a:lnTo>
                  <a:lnTo>
                    <a:pt x="454037" y="489353"/>
                  </a:lnTo>
                  <a:lnTo>
                    <a:pt x="429055" y="447407"/>
                  </a:lnTo>
                  <a:lnTo>
                    <a:pt x="402968" y="406112"/>
                  </a:lnTo>
                  <a:lnTo>
                    <a:pt x="375794" y="365485"/>
                  </a:lnTo>
                  <a:lnTo>
                    <a:pt x="347551" y="325545"/>
                  </a:lnTo>
                  <a:lnTo>
                    <a:pt x="318255" y="286309"/>
                  </a:lnTo>
                  <a:lnTo>
                    <a:pt x="287923" y="247797"/>
                  </a:lnTo>
                  <a:lnTo>
                    <a:pt x="256573" y="210026"/>
                  </a:lnTo>
                  <a:lnTo>
                    <a:pt x="224222" y="173015"/>
                  </a:lnTo>
                  <a:lnTo>
                    <a:pt x="190887" y="136783"/>
                  </a:lnTo>
                  <a:lnTo>
                    <a:pt x="156586" y="101346"/>
                  </a:lnTo>
                  <a:lnTo>
                    <a:pt x="121336" y="66725"/>
                  </a:lnTo>
                  <a:lnTo>
                    <a:pt x="85153" y="32937"/>
                  </a:lnTo>
                  <a:lnTo>
                    <a:pt x="48056" y="0"/>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9" name="Google Shape;1399;p35"/>
            <p:cNvSpPr/>
            <p:nvPr/>
          </p:nvSpPr>
          <p:spPr>
            <a:xfrm>
              <a:off x="7835727" y="2458763"/>
              <a:ext cx="2386330" cy="2348865"/>
            </a:xfrm>
            <a:custGeom>
              <a:avLst/>
              <a:gdLst/>
              <a:ahLst/>
              <a:cxnLst/>
              <a:rect l="l" t="t" r="r" b="b"/>
              <a:pathLst>
                <a:path w="2386329" h="2348865" extrusionOk="0">
                  <a:moveTo>
                    <a:pt x="1192974" y="2348509"/>
                  </a:moveTo>
                  <a:lnTo>
                    <a:pt x="1242148" y="2347529"/>
                  </a:lnTo>
                  <a:lnTo>
                    <a:pt x="1290817" y="2344616"/>
                  </a:lnTo>
                  <a:lnTo>
                    <a:pt x="1338940" y="2339807"/>
                  </a:lnTo>
                  <a:lnTo>
                    <a:pt x="1386481" y="2333140"/>
                  </a:lnTo>
                  <a:lnTo>
                    <a:pt x="1433400" y="2324652"/>
                  </a:lnTo>
                  <a:lnTo>
                    <a:pt x="1479660" y="2314382"/>
                  </a:lnTo>
                  <a:lnTo>
                    <a:pt x="1525222" y="2302367"/>
                  </a:lnTo>
                  <a:lnTo>
                    <a:pt x="1570047" y="2288645"/>
                  </a:lnTo>
                  <a:lnTo>
                    <a:pt x="1614097" y="2273253"/>
                  </a:lnTo>
                  <a:lnTo>
                    <a:pt x="1657334" y="2256231"/>
                  </a:lnTo>
                  <a:lnTo>
                    <a:pt x="1699720" y="2237614"/>
                  </a:lnTo>
                  <a:lnTo>
                    <a:pt x="1741215" y="2217441"/>
                  </a:lnTo>
                  <a:lnTo>
                    <a:pt x="1781782" y="2195750"/>
                  </a:lnTo>
                  <a:lnTo>
                    <a:pt x="1821383" y="2172579"/>
                  </a:lnTo>
                  <a:lnTo>
                    <a:pt x="1859978" y="2147965"/>
                  </a:lnTo>
                  <a:lnTo>
                    <a:pt x="1897530" y="2121947"/>
                  </a:lnTo>
                  <a:lnTo>
                    <a:pt x="1934000" y="2094561"/>
                  </a:lnTo>
                  <a:lnTo>
                    <a:pt x="1969350" y="2065846"/>
                  </a:lnTo>
                  <a:lnTo>
                    <a:pt x="2003541" y="2035839"/>
                  </a:lnTo>
                  <a:lnTo>
                    <a:pt x="2036535" y="2004579"/>
                  </a:lnTo>
                  <a:lnTo>
                    <a:pt x="2068294" y="1972102"/>
                  </a:lnTo>
                  <a:lnTo>
                    <a:pt x="2098779" y="1938448"/>
                  </a:lnTo>
                  <a:lnTo>
                    <a:pt x="2127952" y="1903653"/>
                  </a:lnTo>
                  <a:lnTo>
                    <a:pt x="2155774" y="1867755"/>
                  </a:lnTo>
                  <a:lnTo>
                    <a:pt x="2182208" y="1830792"/>
                  </a:lnTo>
                  <a:lnTo>
                    <a:pt x="2207214" y="1792803"/>
                  </a:lnTo>
                  <a:lnTo>
                    <a:pt x="2230755" y="1753824"/>
                  </a:lnTo>
                  <a:lnTo>
                    <a:pt x="2252791" y="1713893"/>
                  </a:lnTo>
                  <a:lnTo>
                    <a:pt x="2273285" y="1673049"/>
                  </a:lnTo>
                  <a:lnTo>
                    <a:pt x="2292199" y="1631328"/>
                  </a:lnTo>
                  <a:lnTo>
                    <a:pt x="2309493" y="1588770"/>
                  </a:lnTo>
                  <a:lnTo>
                    <a:pt x="2325130" y="1545410"/>
                  </a:lnTo>
                  <a:lnTo>
                    <a:pt x="2339071" y="1501289"/>
                  </a:lnTo>
                  <a:lnTo>
                    <a:pt x="2351278" y="1456442"/>
                  </a:lnTo>
                  <a:lnTo>
                    <a:pt x="2361712" y="1410908"/>
                  </a:lnTo>
                  <a:lnTo>
                    <a:pt x="2370335" y="1364725"/>
                  </a:lnTo>
                  <a:lnTo>
                    <a:pt x="2377108" y="1317930"/>
                  </a:lnTo>
                  <a:lnTo>
                    <a:pt x="2381994" y="1270562"/>
                  </a:lnTo>
                  <a:lnTo>
                    <a:pt x="2384953" y="1222657"/>
                  </a:lnTo>
                  <a:lnTo>
                    <a:pt x="2385948" y="1174254"/>
                  </a:lnTo>
                  <a:lnTo>
                    <a:pt x="2384953" y="1125852"/>
                  </a:lnTo>
                  <a:lnTo>
                    <a:pt x="2381994" y="1077948"/>
                  </a:lnTo>
                  <a:lnTo>
                    <a:pt x="2377108" y="1030581"/>
                  </a:lnTo>
                  <a:lnTo>
                    <a:pt x="2370335" y="983786"/>
                  </a:lnTo>
                  <a:lnTo>
                    <a:pt x="2361712" y="937604"/>
                  </a:lnTo>
                  <a:lnTo>
                    <a:pt x="2351278" y="892071"/>
                  </a:lnTo>
                  <a:lnTo>
                    <a:pt x="2339071" y="847224"/>
                  </a:lnTo>
                  <a:lnTo>
                    <a:pt x="2325130" y="803103"/>
                  </a:lnTo>
                  <a:lnTo>
                    <a:pt x="2309493" y="759744"/>
                  </a:lnTo>
                  <a:lnTo>
                    <a:pt x="2292199" y="717186"/>
                  </a:lnTo>
                  <a:lnTo>
                    <a:pt x="2273285" y="675465"/>
                  </a:lnTo>
                  <a:lnTo>
                    <a:pt x="2252791" y="634621"/>
                  </a:lnTo>
                  <a:lnTo>
                    <a:pt x="2230755" y="594690"/>
                  </a:lnTo>
                  <a:lnTo>
                    <a:pt x="2207214" y="555711"/>
                  </a:lnTo>
                  <a:lnTo>
                    <a:pt x="2182208" y="517722"/>
                  </a:lnTo>
                  <a:lnTo>
                    <a:pt x="2155774" y="480759"/>
                  </a:lnTo>
                  <a:lnTo>
                    <a:pt x="2127952" y="444861"/>
                  </a:lnTo>
                  <a:lnTo>
                    <a:pt x="2098779" y="410066"/>
                  </a:lnTo>
                  <a:lnTo>
                    <a:pt x="2068294" y="376411"/>
                  </a:lnTo>
                  <a:lnTo>
                    <a:pt x="2036535" y="343935"/>
                  </a:lnTo>
                  <a:lnTo>
                    <a:pt x="2003541" y="312674"/>
                  </a:lnTo>
                  <a:lnTo>
                    <a:pt x="1969350" y="282667"/>
                  </a:lnTo>
                  <a:lnTo>
                    <a:pt x="1934000" y="253952"/>
                  </a:lnTo>
                  <a:lnTo>
                    <a:pt x="1897530" y="226565"/>
                  </a:lnTo>
                  <a:lnTo>
                    <a:pt x="1859978" y="200546"/>
                  </a:lnTo>
                  <a:lnTo>
                    <a:pt x="1821383" y="175932"/>
                  </a:lnTo>
                  <a:lnTo>
                    <a:pt x="1781782" y="152761"/>
                  </a:lnTo>
                  <a:lnTo>
                    <a:pt x="1741215" y="131070"/>
                  </a:lnTo>
                  <a:lnTo>
                    <a:pt x="1699720" y="110897"/>
                  </a:lnTo>
                  <a:lnTo>
                    <a:pt x="1657334" y="92280"/>
                  </a:lnTo>
                  <a:lnTo>
                    <a:pt x="1614097" y="75256"/>
                  </a:lnTo>
                  <a:lnTo>
                    <a:pt x="1570047" y="59865"/>
                  </a:lnTo>
                  <a:lnTo>
                    <a:pt x="1525222" y="46142"/>
                  </a:lnTo>
                  <a:lnTo>
                    <a:pt x="1479660" y="34127"/>
                  </a:lnTo>
                  <a:lnTo>
                    <a:pt x="1433400" y="23857"/>
                  </a:lnTo>
                  <a:lnTo>
                    <a:pt x="1386481" y="15369"/>
                  </a:lnTo>
                  <a:lnTo>
                    <a:pt x="1338940" y="8701"/>
                  </a:lnTo>
                  <a:lnTo>
                    <a:pt x="1290817" y="3892"/>
                  </a:lnTo>
                  <a:lnTo>
                    <a:pt x="1242148" y="979"/>
                  </a:lnTo>
                  <a:lnTo>
                    <a:pt x="1192974" y="0"/>
                  </a:lnTo>
                  <a:lnTo>
                    <a:pt x="1143800" y="979"/>
                  </a:lnTo>
                  <a:lnTo>
                    <a:pt x="1095131" y="3892"/>
                  </a:lnTo>
                  <a:lnTo>
                    <a:pt x="1047008" y="8701"/>
                  </a:lnTo>
                  <a:lnTo>
                    <a:pt x="999467" y="15369"/>
                  </a:lnTo>
                  <a:lnTo>
                    <a:pt x="952548" y="23857"/>
                  </a:lnTo>
                  <a:lnTo>
                    <a:pt x="906288" y="34127"/>
                  </a:lnTo>
                  <a:lnTo>
                    <a:pt x="860726" y="46142"/>
                  </a:lnTo>
                  <a:lnTo>
                    <a:pt x="815901" y="59865"/>
                  </a:lnTo>
                  <a:lnTo>
                    <a:pt x="771851" y="75256"/>
                  </a:lnTo>
                  <a:lnTo>
                    <a:pt x="728614" y="92280"/>
                  </a:lnTo>
                  <a:lnTo>
                    <a:pt x="686228" y="110897"/>
                  </a:lnTo>
                  <a:lnTo>
                    <a:pt x="644733" y="131070"/>
                  </a:lnTo>
                  <a:lnTo>
                    <a:pt x="604166" y="152761"/>
                  </a:lnTo>
                  <a:lnTo>
                    <a:pt x="564565" y="175932"/>
                  </a:lnTo>
                  <a:lnTo>
                    <a:pt x="525970" y="200546"/>
                  </a:lnTo>
                  <a:lnTo>
                    <a:pt x="488418" y="226565"/>
                  </a:lnTo>
                  <a:lnTo>
                    <a:pt x="451948" y="253952"/>
                  </a:lnTo>
                  <a:lnTo>
                    <a:pt x="416598" y="282667"/>
                  </a:lnTo>
                  <a:lnTo>
                    <a:pt x="382407" y="312674"/>
                  </a:lnTo>
                  <a:lnTo>
                    <a:pt x="349413" y="343935"/>
                  </a:lnTo>
                  <a:lnTo>
                    <a:pt x="317654" y="376411"/>
                  </a:lnTo>
                  <a:lnTo>
                    <a:pt x="287169" y="410066"/>
                  </a:lnTo>
                  <a:lnTo>
                    <a:pt x="257996" y="444861"/>
                  </a:lnTo>
                  <a:lnTo>
                    <a:pt x="230174" y="480759"/>
                  </a:lnTo>
                  <a:lnTo>
                    <a:pt x="203740" y="517722"/>
                  </a:lnTo>
                  <a:lnTo>
                    <a:pt x="178734" y="555711"/>
                  </a:lnTo>
                  <a:lnTo>
                    <a:pt x="155193" y="594690"/>
                  </a:lnTo>
                  <a:lnTo>
                    <a:pt x="133157" y="634621"/>
                  </a:lnTo>
                  <a:lnTo>
                    <a:pt x="112663" y="675465"/>
                  </a:lnTo>
                  <a:lnTo>
                    <a:pt x="93749" y="717186"/>
                  </a:lnTo>
                  <a:lnTo>
                    <a:pt x="76455" y="759744"/>
                  </a:lnTo>
                  <a:lnTo>
                    <a:pt x="60818" y="803103"/>
                  </a:lnTo>
                  <a:lnTo>
                    <a:pt x="46877" y="847224"/>
                  </a:lnTo>
                  <a:lnTo>
                    <a:pt x="34670" y="892071"/>
                  </a:lnTo>
                  <a:lnTo>
                    <a:pt x="24236" y="937604"/>
                  </a:lnTo>
                  <a:lnTo>
                    <a:pt x="15613" y="983786"/>
                  </a:lnTo>
                  <a:lnTo>
                    <a:pt x="8840" y="1030581"/>
                  </a:lnTo>
                  <a:lnTo>
                    <a:pt x="3954" y="1077948"/>
                  </a:lnTo>
                  <a:lnTo>
                    <a:pt x="995" y="1125852"/>
                  </a:lnTo>
                  <a:lnTo>
                    <a:pt x="0" y="1174254"/>
                  </a:lnTo>
                  <a:lnTo>
                    <a:pt x="995" y="1222657"/>
                  </a:lnTo>
                  <a:lnTo>
                    <a:pt x="3954" y="1270562"/>
                  </a:lnTo>
                  <a:lnTo>
                    <a:pt x="8840" y="1317930"/>
                  </a:lnTo>
                  <a:lnTo>
                    <a:pt x="15613" y="1364725"/>
                  </a:lnTo>
                  <a:lnTo>
                    <a:pt x="24236" y="1410908"/>
                  </a:lnTo>
                  <a:lnTo>
                    <a:pt x="34670" y="1456442"/>
                  </a:lnTo>
                  <a:lnTo>
                    <a:pt x="46877" y="1501289"/>
                  </a:lnTo>
                  <a:lnTo>
                    <a:pt x="60818" y="1545410"/>
                  </a:lnTo>
                  <a:lnTo>
                    <a:pt x="76455" y="1588770"/>
                  </a:lnTo>
                  <a:lnTo>
                    <a:pt x="93749" y="1631328"/>
                  </a:lnTo>
                  <a:lnTo>
                    <a:pt x="112663" y="1673049"/>
                  </a:lnTo>
                  <a:lnTo>
                    <a:pt x="133157" y="1713893"/>
                  </a:lnTo>
                  <a:lnTo>
                    <a:pt x="155193" y="1753824"/>
                  </a:lnTo>
                  <a:lnTo>
                    <a:pt x="178734" y="1792803"/>
                  </a:lnTo>
                  <a:lnTo>
                    <a:pt x="203740" y="1830792"/>
                  </a:lnTo>
                  <a:lnTo>
                    <a:pt x="230174" y="1867755"/>
                  </a:lnTo>
                  <a:lnTo>
                    <a:pt x="257996" y="1903653"/>
                  </a:lnTo>
                  <a:lnTo>
                    <a:pt x="287169" y="1938448"/>
                  </a:lnTo>
                  <a:lnTo>
                    <a:pt x="317654" y="1972102"/>
                  </a:lnTo>
                  <a:lnTo>
                    <a:pt x="349413" y="2004579"/>
                  </a:lnTo>
                  <a:lnTo>
                    <a:pt x="382407" y="2035839"/>
                  </a:lnTo>
                  <a:lnTo>
                    <a:pt x="416598" y="2065846"/>
                  </a:lnTo>
                  <a:lnTo>
                    <a:pt x="451948" y="2094561"/>
                  </a:lnTo>
                  <a:lnTo>
                    <a:pt x="488418" y="2121947"/>
                  </a:lnTo>
                  <a:lnTo>
                    <a:pt x="525970" y="2147965"/>
                  </a:lnTo>
                  <a:lnTo>
                    <a:pt x="564565" y="2172579"/>
                  </a:lnTo>
                  <a:lnTo>
                    <a:pt x="604166" y="2195750"/>
                  </a:lnTo>
                  <a:lnTo>
                    <a:pt x="644733" y="2217441"/>
                  </a:lnTo>
                  <a:lnTo>
                    <a:pt x="686228" y="2237614"/>
                  </a:lnTo>
                  <a:lnTo>
                    <a:pt x="728614" y="2256231"/>
                  </a:lnTo>
                  <a:lnTo>
                    <a:pt x="771851" y="2273253"/>
                  </a:lnTo>
                  <a:lnTo>
                    <a:pt x="815901" y="2288645"/>
                  </a:lnTo>
                  <a:lnTo>
                    <a:pt x="860726" y="2302367"/>
                  </a:lnTo>
                  <a:lnTo>
                    <a:pt x="906288" y="2314382"/>
                  </a:lnTo>
                  <a:lnTo>
                    <a:pt x="952548" y="2324652"/>
                  </a:lnTo>
                  <a:lnTo>
                    <a:pt x="999467" y="2333140"/>
                  </a:lnTo>
                  <a:lnTo>
                    <a:pt x="1047008" y="2339807"/>
                  </a:lnTo>
                  <a:lnTo>
                    <a:pt x="1095131" y="2344616"/>
                  </a:lnTo>
                  <a:lnTo>
                    <a:pt x="1143800" y="2347529"/>
                  </a:lnTo>
                  <a:lnTo>
                    <a:pt x="1192974" y="2348509"/>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0" name="Google Shape;1400;p35"/>
            <p:cNvSpPr/>
            <p:nvPr/>
          </p:nvSpPr>
          <p:spPr>
            <a:xfrm>
              <a:off x="7141668" y="2203202"/>
              <a:ext cx="737870" cy="2851785"/>
            </a:xfrm>
            <a:custGeom>
              <a:avLst/>
              <a:gdLst/>
              <a:ahLst/>
              <a:cxnLst/>
              <a:rect l="l" t="t" r="r" b="b"/>
              <a:pathLst>
                <a:path w="737870" h="2851785" extrusionOk="0">
                  <a:moveTo>
                    <a:pt x="670331" y="0"/>
                  </a:moveTo>
                  <a:lnTo>
                    <a:pt x="632008" y="33027"/>
                  </a:lnTo>
                  <a:lnTo>
                    <a:pt x="594625" y="66890"/>
                  </a:lnTo>
                  <a:lnTo>
                    <a:pt x="558198" y="101573"/>
                  </a:lnTo>
                  <a:lnTo>
                    <a:pt x="522746" y="137061"/>
                  </a:lnTo>
                  <a:lnTo>
                    <a:pt x="488288" y="173337"/>
                  </a:lnTo>
                  <a:lnTo>
                    <a:pt x="454841" y="210388"/>
                  </a:lnTo>
                  <a:lnTo>
                    <a:pt x="422424" y="248198"/>
                  </a:lnTo>
                  <a:lnTo>
                    <a:pt x="391056" y="286752"/>
                  </a:lnTo>
                  <a:lnTo>
                    <a:pt x="360753" y="326034"/>
                  </a:lnTo>
                  <a:lnTo>
                    <a:pt x="331535" y="366029"/>
                  </a:lnTo>
                  <a:lnTo>
                    <a:pt x="303420" y="406722"/>
                  </a:lnTo>
                  <a:lnTo>
                    <a:pt x="276425" y="448098"/>
                  </a:lnTo>
                  <a:lnTo>
                    <a:pt x="250570" y="490141"/>
                  </a:lnTo>
                  <a:lnTo>
                    <a:pt x="225872" y="532836"/>
                  </a:lnTo>
                  <a:lnTo>
                    <a:pt x="202350" y="576169"/>
                  </a:lnTo>
                  <a:lnTo>
                    <a:pt x="180022" y="620123"/>
                  </a:lnTo>
                  <a:lnTo>
                    <a:pt x="158906" y="664684"/>
                  </a:lnTo>
                  <a:lnTo>
                    <a:pt x="139020" y="709836"/>
                  </a:lnTo>
                  <a:lnTo>
                    <a:pt x="120382" y="755564"/>
                  </a:lnTo>
                  <a:lnTo>
                    <a:pt x="103011" y="801853"/>
                  </a:lnTo>
                  <a:lnTo>
                    <a:pt x="86926" y="848687"/>
                  </a:lnTo>
                  <a:lnTo>
                    <a:pt x="72143" y="896052"/>
                  </a:lnTo>
                  <a:lnTo>
                    <a:pt x="58682" y="943931"/>
                  </a:lnTo>
                  <a:lnTo>
                    <a:pt x="46560" y="992311"/>
                  </a:lnTo>
                  <a:lnTo>
                    <a:pt x="35796" y="1041175"/>
                  </a:lnTo>
                  <a:lnTo>
                    <a:pt x="26408" y="1090509"/>
                  </a:lnTo>
                  <a:lnTo>
                    <a:pt x="18415" y="1140297"/>
                  </a:lnTo>
                  <a:lnTo>
                    <a:pt x="11834" y="1190523"/>
                  </a:lnTo>
                  <a:lnTo>
                    <a:pt x="6684" y="1241173"/>
                  </a:lnTo>
                  <a:lnTo>
                    <a:pt x="2982" y="1292232"/>
                  </a:lnTo>
                  <a:lnTo>
                    <a:pt x="748" y="1343684"/>
                  </a:lnTo>
                  <a:lnTo>
                    <a:pt x="0" y="1395514"/>
                  </a:lnTo>
                  <a:lnTo>
                    <a:pt x="746" y="1446674"/>
                  </a:lnTo>
                  <a:lnTo>
                    <a:pt x="2971" y="1497526"/>
                  </a:lnTo>
                  <a:lnTo>
                    <a:pt x="6657" y="1548051"/>
                  </a:lnTo>
                  <a:lnTo>
                    <a:pt x="11782" y="1598230"/>
                  </a:lnTo>
                  <a:lnTo>
                    <a:pt x="18328" y="1648046"/>
                  </a:lnTo>
                  <a:lnTo>
                    <a:pt x="26275" y="1697480"/>
                  </a:lnTo>
                  <a:lnTo>
                    <a:pt x="35603" y="1746513"/>
                  </a:lnTo>
                  <a:lnTo>
                    <a:pt x="46292" y="1795127"/>
                  </a:lnTo>
                  <a:lnTo>
                    <a:pt x="58324" y="1843303"/>
                  </a:lnTo>
                  <a:lnTo>
                    <a:pt x="71677" y="1891024"/>
                  </a:lnTo>
                  <a:lnTo>
                    <a:pt x="86333" y="1938270"/>
                  </a:lnTo>
                  <a:lnTo>
                    <a:pt x="102273" y="1985023"/>
                  </a:lnTo>
                  <a:lnTo>
                    <a:pt x="119475" y="2031266"/>
                  </a:lnTo>
                  <a:lnTo>
                    <a:pt x="137921" y="2076978"/>
                  </a:lnTo>
                  <a:lnTo>
                    <a:pt x="157592" y="2122143"/>
                  </a:lnTo>
                  <a:lnTo>
                    <a:pt x="178467" y="2166741"/>
                  </a:lnTo>
                  <a:lnTo>
                    <a:pt x="200526" y="2210754"/>
                  </a:lnTo>
                  <a:lnTo>
                    <a:pt x="223751" y="2254163"/>
                  </a:lnTo>
                  <a:lnTo>
                    <a:pt x="248121" y="2296951"/>
                  </a:lnTo>
                  <a:lnTo>
                    <a:pt x="273617" y="2339099"/>
                  </a:lnTo>
                  <a:lnTo>
                    <a:pt x="300219" y="2380588"/>
                  </a:lnTo>
                  <a:lnTo>
                    <a:pt x="327908" y="2421400"/>
                  </a:lnTo>
                  <a:lnTo>
                    <a:pt x="356664" y="2461516"/>
                  </a:lnTo>
                  <a:lnTo>
                    <a:pt x="386467" y="2500918"/>
                  </a:lnTo>
                  <a:lnTo>
                    <a:pt x="417298" y="2539588"/>
                  </a:lnTo>
                  <a:lnTo>
                    <a:pt x="449137" y="2577507"/>
                  </a:lnTo>
                  <a:lnTo>
                    <a:pt x="481964" y="2614657"/>
                  </a:lnTo>
                  <a:lnTo>
                    <a:pt x="515760" y="2651020"/>
                  </a:lnTo>
                  <a:lnTo>
                    <a:pt x="550506" y="2686576"/>
                  </a:lnTo>
                  <a:lnTo>
                    <a:pt x="586180" y="2721307"/>
                  </a:lnTo>
                  <a:lnTo>
                    <a:pt x="622765" y="2755196"/>
                  </a:lnTo>
                  <a:lnTo>
                    <a:pt x="660239" y="2788223"/>
                  </a:lnTo>
                  <a:lnTo>
                    <a:pt x="698584" y="2820370"/>
                  </a:lnTo>
                  <a:lnTo>
                    <a:pt x="737781" y="2851619"/>
                  </a:lnTo>
                </a:path>
              </a:pathLst>
            </a:custGeom>
            <a:noFill/>
            <a:ln w="12700"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01" name="Google Shape;1401;p35"/>
            <p:cNvPicPr preferRelativeResize="0"/>
            <p:nvPr/>
          </p:nvPicPr>
          <p:blipFill rotWithShape="1">
            <a:blip r:embed="rId6">
              <a:alphaModFix/>
            </a:blip>
            <a:srcRect/>
            <a:stretch/>
          </p:blipFill>
          <p:spPr>
            <a:xfrm>
              <a:off x="9180552" y="3226053"/>
              <a:ext cx="642703" cy="643328"/>
            </a:xfrm>
            <a:prstGeom prst="rect">
              <a:avLst/>
            </a:prstGeom>
            <a:noFill/>
            <a:ln>
              <a:noFill/>
            </a:ln>
          </p:spPr>
        </p:pic>
        <p:pic>
          <p:nvPicPr>
            <p:cNvPr id="1402" name="Google Shape;1402;p35"/>
            <p:cNvPicPr preferRelativeResize="0"/>
            <p:nvPr/>
          </p:nvPicPr>
          <p:blipFill rotWithShape="1">
            <a:blip r:embed="rId7">
              <a:alphaModFix/>
            </a:blip>
            <a:srcRect/>
            <a:stretch/>
          </p:blipFill>
          <p:spPr>
            <a:xfrm>
              <a:off x="9873865" y="3627627"/>
              <a:ext cx="241985" cy="242141"/>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36"/>
          <p:cNvGrpSpPr/>
          <p:nvPr/>
        </p:nvGrpSpPr>
        <p:grpSpPr>
          <a:xfrm>
            <a:off x="10288918" y="6233401"/>
            <a:ext cx="305562" cy="294640"/>
            <a:chOff x="10288918" y="6233401"/>
            <a:chExt cx="305562" cy="294640"/>
          </a:xfrm>
        </p:grpSpPr>
        <p:pic>
          <p:nvPicPr>
            <p:cNvPr id="1409" name="Google Shape;1409;p36"/>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10" name="Google Shape;1410;p36"/>
            <p:cNvPicPr preferRelativeResize="0"/>
            <p:nvPr/>
          </p:nvPicPr>
          <p:blipFill rotWithShape="1">
            <a:blip r:embed="rId4">
              <a:alphaModFix/>
            </a:blip>
            <a:srcRect/>
            <a:stretch/>
          </p:blipFill>
          <p:spPr>
            <a:xfrm>
              <a:off x="10310127" y="6401244"/>
              <a:ext cx="105105" cy="84810"/>
            </a:xfrm>
            <a:prstGeom prst="rect">
              <a:avLst/>
            </a:prstGeom>
            <a:noFill/>
            <a:ln>
              <a:noFill/>
            </a:ln>
          </p:spPr>
        </p:pic>
        <p:sp>
          <p:nvSpPr>
            <p:cNvPr id="1411" name="Google Shape;1411;p36"/>
            <p:cNvSpPr/>
            <p:nvPr/>
          </p:nvSpPr>
          <p:spPr>
            <a:xfrm>
              <a:off x="10389350"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2" name="Google Shape;1412;p36"/>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3" name="Google Shape;1413;p36"/>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4" name="Google Shape;1414;p36"/>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5" name="Google Shape;1415;p36"/>
            <p:cNvSpPr/>
            <p:nvPr/>
          </p:nvSpPr>
          <p:spPr>
            <a:xfrm>
              <a:off x="10399167"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6" name="Google Shape;1416;p36"/>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7" name="Google Shape;1417;p36"/>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8" name="Google Shape;1418;p36"/>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9" name="Google Shape;1419;p36"/>
            <p:cNvSpPr/>
            <p:nvPr/>
          </p:nvSpPr>
          <p:spPr>
            <a:xfrm>
              <a:off x="10465042"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0" name="Google Shape;1420;p36"/>
            <p:cNvSpPr/>
            <p:nvPr/>
          </p:nvSpPr>
          <p:spPr>
            <a:xfrm>
              <a:off x="10449519" y="644613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1" name="Google Shape;1421;p36"/>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2" name="Google Shape;1422;p36"/>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3" name="Google Shape;1423;p36"/>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4" name="Google Shape;1424;p36"/>
            <p:cNvSpPr/>
            <p:nvPr/>
          </p:nvSpPr>
          <p:spPr>
            <a:xfrm>
              <a:off x="10488887" y="633072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5" name="Google Shape;1425;p36"/>
            <p:cNvSpPr/>
            <p:nvPr/>
          </p:nvSpPr>
          <p:spPr>
            <a:xfrm>
              <a:off x="10497744"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6" name="Google Shape;1426;p36"/>
            <p:cNvSpPr/>
            <p:nvPr/>
          </p:nvSpPr>
          <p:spPr>
            <a:xfrm>
              <a:off x="10488887"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7" name="Google Shape;1427;p36"/>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8" name="Google Shape;1428;p36"/>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9" name="Google Shape;1429;p36"/>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0" name="Google Shape;1430;p36"/>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31" name="Google Shape;1431;p36"/>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2" name="Google Shape;1432;p36"/>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33" name="Google Shape;1433;p36"/>
          <p:cNvPicPr preferRelativeResize="0"/>
          <p:nvPr/>
        </p:nvPicPr>
        <p:blipFill rotWithShape="1">
          <a:blip r:embed="rId5">
            <a:alphaModFix/>
          </a:blip>
          <a:srcRect/>
          <a:stretch/>
        </p:blipFill>
        <p:spPr>
          <a:xfrm>
            <a:off x="987768" y="6002540"/>
            <a:ext cx="725765" cy="631734"/>
          </a:xfrm>
          <a:prstGeom prst="rect">
            <a:avLst/>
          </a:prstGeom>
          <a:noFill/>
          <a:ln>
            <a:noFill/>
          </a:ln>
        </p:spPr>
      </p:pic>
      <p:sp>
        <p:nvSpPr>
          <p:cNvPr id="1434" name="Google Shape;1434;p36"/>
          <p:cNvSpPr txBox="1">
            <a:spLocks noGrp="1"/>
          </p:cNvSpPr>
          <p:nvPr>
            <p:ph type="title"/>
          </p:nvPr>
        </p:nvSpPr>
        <p:spPr>
          <a:xfrm>
            <a:off x="1220299" y="697768"/>
            <a:ext cx="3796201"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Case </a:t>
            </a:r>
            <a:r>
              <a:rPr lang="en-US" dirty="0"/>
              <a:t>studies</a:t>
            </a:r>
            <a:endParaRPr dirty="0"/>
          </a:p>
        </p:txBody>
      </p:sp>
      <p:sp>
        <p:nvSpPr>
          <p:cNvPr id="1435" name="Google Shape;1435;p36"/>
          <p:cNvSpPr txBox="1"/>
          <p:nvPr/>
        </p:nvSpPr>
        <p:spPr>
          <a:xfrm>
            <a:off x="1220299" y="2254152"/>
            <a:ext cx="5317490" cy="11607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In groups:</a:t>
            </a:r>
            <a:endParaRPr sz="1700">
              <a:solidFill>
                <a:schemeClr val="dk1"/>
              </a:solidFill>
              <a:latin typeface="Helvetica Neue"/>
              <a:ea typeface="Helvetica Neue"/>
              <a:cs typeface="Helvetica Neue"/>
              <a:sym typeface="Helvetica Neue"/>
            </a:endParaRPr>
          </a:p>
          <a:p>
            <a:pPr marL="0" marR="0" lvl="0" indent="0" algn="l" rtl="0">
              <a:lnSpc>
                <a:spcPct val="100000"/>
              </a:lnSpc>
              <a:spcBef>
                <a:spcPts val="55"/>
              </a:spcBef>
              <a:spcAft>
                <a:spcPts val="0"/>
              </a:spcAft>
              <a:buNone/>
            </a:pPr>
            <a:endParaRPr sz="2050">
              <a:solidFill>
                <a:schemeClr val="dk1"/>
              </a:solidFill>
              <a:latin typeface="Helvetica Neue"/>
              <a:ea typeface="Helvetica Neue"/>
              <a:cs typeface="Helvetica Neue"/>
              <a:sym typeface="Helvetica Neue"/>
            </a:endParaRPr>
          </a:p>
          <a:p>
            <a:pPr marL="241300" marR="0" lvl="0" indent="-228600" algn="l" rtl="0">
              <a:lnSpc>
                <a:spcPct val="100000"/>
              </a:lnSpc>
              <a:spcBef>
                <a:spcPts val="0"/>
              </a:spcBef>
              <a:spcAft>
                <a:spcPts val="0"/>
              </a:spcAft>
              <a:buClr>
                <a:srgbClr val="2D5C9E"/>
              </a:buClr>
              <a:buSzPts val="1700"/>
              <a:buFont typeface="Helvetica Neue"/>
              <a:buChar char="•"/>
            </a:pPr>
            <a:r>
              <a:rPr lang="en-US" sz="1700">
                <a:solidFill>
                  <a:srgbClr val="2D5C9E"/>
                </a:solidFill>
                <a:latin typeface="Helvetica Neue"/>
                <a:ea typeface="Helvetica Neue"/>
                <a:cs typeface="Helvetica Neue"/>
                <a:sym typeface="Helvetica Neue"/>
              </a:rPr>
              <a:t>name a notetaker and a rapporteur</a:t>
            </a:r>
            <a:endParaRPr sz="1700">
              <a:solidFill>
                <a:schemeClr val="dk1"/>
              </a:solidFill>
              <a:latin typeface="Helvetica Neue"/>
              <a:ea typeface="Helvetica Neue"/>
              <a:cs typeface="Helvetica Neue"/>
              <a:sym typeface="Helvetica Neue"/>
            </a:endParaRPr>
          </a:p>
          <a:p>
            <a:pPr marL="241300" marR="0" lvl="0" indent="-228600" algn="l" rtl="0">
              <a:lnSpc>
                <a:spcPct val="100000"/>
              </a:lnSpc>
              <a:spcBef>
                <a:spcPts val="260"/>
              </a:spcBef>
              <a:spcAft>
                <a:spcPts val="0"/>
              </a:spcAft>
              <a:buClr>
                <a:srgbClr val="2D5C9E"/>
              </a:buClr>
              <a:buSzPts val="1700"/>
              <a:buFont typeface="Helvetica Neue"/>
              <a:buChar char="•"/>
            </a:pPr>
            <a:r>
              <a:rPr lang="en-US" sz="1700">
                <a:solidFill>
                  <a:srgbClr val="2D5C9E"/>
                </a:solidFill>
                <a:latin typeface="Helvetica Neue"/>
                <a:ea typeface="Helvetica Neue"/>
                <a:cs typeface="Helvetica Neue"/>
                <a:sym typeface="Helvetica Neue"/>
              </a:rPr>
              <a:t>discuss the case study using the handout as a guide</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439"/>
        <p:cNvGrpSpPr/>
        <p:nvPr/>
      </p:nvGrpSpPr>
      <p:grpSpPr>
        <a:xfrm>
          <a:off x="0" y="0"/>
          <a:ext cx="0" cy="0"/>
          <a:chOff x="0" y="0"/>
          <a:chExt cx="0" cy="0"/>
        </a:xfrm>
      </p:grpSpPr>
      <p:grpSp>
        <p:nvGrpSpPr>
          <p:cNvPr id="1440" name="Google Shape;1440;p37"/>
          <p:cNvGrpSpPr/>
          <p:nvPr/>
        </p:nvGrpSpPr>
        <p:grpSpPr>
          <a:xfrm>
            <a:off x="0" y="0"/>
            <a:ext cx="12168314" cy="6858000"/>
            <a:chOff x="0" y="0"/>
            <a:chExt cx="12168314" cy="6858000"/>
          </a:xfrm>
        </p:grpSpPr>
        <p:sp>
          <p:nvSpPr>
            <p:cNvPr id="1441" name="Google Shape;1441;p37"/>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2" name="Google Shape;1442;p3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43" name="Google Shape;1443;p37"/>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44" name="Google Shape;1444;p37"/>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445" name="Google Shape;1445;p37"/>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446" name="Google Shape;1446;p37"/>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447" name="Google Shape;1447;p37"/>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448" name="Google Shape;1448;p37"/>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9" name="Google Shape;1449;p37"/>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0" name="Google Shape;1450;p37"/>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1" name="Google Shape;1451;p37"/>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2" name="Google Shape;1452;p37"/>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3" name="Google Shape;1453;p37"/>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4" name="Google Shape;1454;p37"/>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5" name="Google Shape;1455;p37"/>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6" name="Google Shape;1456;p37"/>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7" name="Google Shape;1457;p37"/>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8" name="Google Shape;1458;p37"/>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9" name="Google Shape;1459;p37"/>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0" name="Google Shape;1460;p37"/>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1" name="Google Shape;1461;p37"/>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2" name="Google Shape;1462;p37"/>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3" name="Google Shape;1463;p37"/>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4" name="Google Shape;1464;p37"/>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5" name="Google Shape;1465;p37"/>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6" name="Google Shape;1466;p37"/>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7" name="Google Shape;1467;p37"/>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8" name="Google Shape;1468;p37"/>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9" name="Google Shape;1469;p37"/>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70" name="Google Shape;1470;p37"/>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471" name="Google Shape;1471;p37"/>
          <p:cNvSpPr txBox="1">
            <a:spLocks noGrp="1"/>
          </p:cNvSpPr>
          <p:nvPr>
            <p:ph type="title"/>
          </p:nvPr>
        </p:nvSpPr>
        <p:spPr>
          <a:xfrm>
            <a:off x="1436300" y="697768"/>
            <a:ext cx="3504000"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FFFFFF"/>
                </a:solidFill>
                <a:latin typeface="Helvetica Neue"/>
                <a:ea typeface="Helvetica Neue"/>
                <a:cs typeface="Helvetica Neue"/>
                <a:sym typeface="Helvetica Neue"/>
              </a:rPr>
              <a:t>Conclusion</a:t>
            </a:r>
            <a:endParaRPr/>
          </a:p>
        </p:txBody>
      </p:sp>
      <p:grpSp>
        <p:nvGrpSpPr>
          <p:cNvPr id="1472" name="Google Shape;1472;p37"/>
          <p:cNvGrpSpPr/>
          <p:nvPr/>
        </p:nvGrpSpPr>
        <p:grpSpPr>
          <a:xfrm>
            <a:off x="5871447" y="790279"/>
            <a:ext cx="5048250" cy="5048250"/>
            <a:chOff x="5871447" y="790279"/>
            <a:chExt cx="5048250" cy="5048250"/>
          </a:xfrm>
        </p:grpSpPr>
        <p:sp>
          <p:nvSpPr>
            <p:cNvPr id="1473" name="Google Shape;1473;p37"/>
            <p:cNvSpPr/>
            <p:nvPr/>
          </p:nvSpPr>
          <p:spPr>
            <a:xfrm>
              <a:off x="5871447" y="790279"/>
              <a:ext cx="5048250" cy="5048250"/>
            </a:xfrm>
            <a:custGeom>
              <a:avLst/>
              <a:gdLst/>
              <a:ahLst/>
              <a:cxnLst/>
              <a:rect l="l" t="t" r="r" b="b"/>
              <a:pathLst>
                <a:path w="5048250" h="5048250" extrusionOk="0">
                  <a:moveTo>
                    <a:pt x="2524099" y="5048199"/>
                  </a:moveTo>
                  <a:lnTo>
                    <a:pt x="2572620" y="5047742"/>
                  </a:lnTo>
                  <a:lnTo>
                    <a:pt x="2620918" y="5046376"/>
                  </a:lnTo>
                  <a:lnTo>
                    <a:pt x="2668985" y="5044110"/>
                  </a:lnTo>
                  <a:lnTo>
                    <a:pt x="2716814" y="5040952"/>
                  </a:lnTo>
                  <a:lnTo>
                    <a:pt x="2764397" y="5036909"/>
                  </a:lnTo>
                  <a:lnTo>
                    <a:pt x="2811724" y="5031991"/>
                  </a:lnTo>
                  <a:lnTo>
                    <a:pt x="2858788" y="5026204"/>
                  </a:lnTo>
                  <a:lnTo>
                    <a:pt x="2905581" y="5019559"/>
                  </a:lnTo>
                  <a:lnTo>
                    <a:pt x="2952094" y="5012061"/>
                  </a:lnTo>
                  <a:lnTo>
                    <a:pt x="2998320" y="5003721"/>
                  </a:lnTo>
                  <a:lnTo>
                    <a:pt x="3044249" y="4994545"/>
                  </a:lnTo>
                  <a:lnTo>
                    <a:pt x="3089875" y="4984543"/>
                  </a:lnTo>
                  <a:lnTo>
                    <a:pt x="3135189" y="4973722"/>
                  </a:lnTo>
                  <a:lnTo>
                    <a:pt x="3180182" y="4962090"/>
                  </a:lnTo>
                  <a:lnTo>
                    <a:pt x="3224847" y="4949656"/>
                  </a:lnTo>
                  <a:lnTo>
                    <a:pt x="3269175" y="4936427"/>
                  </a:lnTo>
                  <a:lnTo>
                    <a:pt x="3313158" y="4922413"/>
                  </a:lnTo>
                  <a:lnTo>
                    <a:pt x="3356788" y="4907621"/>
                  </a:lnTo>
                  <a:lnTo>
                    <a:pt x="3400057" y="4892058"/>
                  </a:lnTo>
                  <a:lnTo>
                    <a:pt x="3442956" y="4875735"/>
                  </a:lnTo>
                  <a:lnTo>
                    <a:pt x="3485478" y="4858658"/>
                  </a:lnTo>
                  <a:lnTo>
                    <a:pt x="3527615" y="4840836"/>
                  </a:lnTo>
                  <a:lnTo>
                    <a:pt x="3569357" y="4822276"/>
                  </a:lnTo>
                  <a:lnTo>
                    <a:pt x="3610698" y="4802988"/>
                  </a:lnTo>
                  <a:lnTo>
                    <a:pt x="3651628" y="4782979"/>
                  </a:lnTo>
                  <a:lnTo>
                    <a:pt x="3692140" y="4762258"/>
                  </a:lnTo>
                  <a:lnTo>
                    <a:pt x="3732225" y="4740832"/>
                  </a:lnTo>
                  <a:lnTo>
                    <a:pt x="3771875" y="4718711"/>
                  </a:lnTo>
                  <a:lnTo>
                    <a:pt x="3811083" y="4695901"/>
                  </a:lnTo>
                  <a:lnTo>
                    <a:pt x="3849839" y="4672411"/>
                  </a:lnTo>
                  <a:lnTo>
                    <a:pt x="3888137" y="4648250"/>
                  </a:lnTo>
                  <a:lnTo>
                    <a:pt x="3925967" y="4623425"/>
                  </a:lnTo>
                  <a:lnTo>
                    <a:pt x="3963321" y="4597945"/>
                  </a:lnTo>
                  <a:lnTo>
                    <a:pt x="4000191" y="4571817"/>
                  </a:lnTo>
                  <a:lnTo>
                    <a:pt x="4036570" y="4545051"/>
                  </a:lnTo>
                  <a:lnTo>
                    <a:pt x="4072449" y="4517654"/>
                  </a:lnTo>
                  <a:lnTo>
                    <a:pt x="4107819" y="4489634"/>
                  </a:lnTo>
                  <a:lnTo>
                    <a:pt x="4142673" y="4460999"/>
                  </a:lnTo>
                  <a:lnTo>
                    <a:pt x="4177002" y="4431759"/>
                  </a:lnTo>
                  <a:lnTo>
                    <a:pt x="4210798" y="4401920"/>
                  </a:lnTo>
                  <a:lnTo>
                    <a:pt x="4244054" y="4371491"/>
                  </a:lnTo>
                  <a:lnTo>
                    <a:pt x="4276760" y="4340481"/>
                  </a:lnTo>
                  <a:lnTo>
                    <a:pt x="4308909" y="4308897"/>
                  </a:lnTo>
                  <a:lnTo>
                    <a:pt x="4340493" y="4276747"/>
                  </a:lnTo>
                  <a:lnTo>
                    <a:pt x="4371503" y="4244040"/>
                  </a:lnTo>
                  <a:lnTo>
                    <a:pt x="4401931" y="4210784"/>
                  </a:lnTo>
                  <a:lnTo>
                    <a:pt x="4431770" y="4176987"/>
                  </a:lnTo>
                  <a:lnTo>
                    <a:pt x="4461010" y="4142658"/>
                  </a:lnTo>
                  <a:lnTo>
                    <a:pt x="4489644" y="4107803"/>
                  </a:lnTo>
                  <a:lnTo>
                    <a:pt x="4517663" y="4072433"/>
                  </a:lnTo>
                  <a:lnTo>
                    <a:pt x="4545060" y="4036554"/>
                  </a:lnTo>
                  <a:lnTo>
                    <a:pt x="4571826" y="4000175"/>
                  </a:lnTo>
                  <a:lnTo>
                    <a:pt x="4597953" y="3963304"/>
                  </a:lnTo>
                  <a:lnTo>
                    <a:pt x="4623433" y="3925949"/>
                  </a:lnTo>
                  <a:lnTo>
                    <a:pt x="4648257" y="3888119"/>
                  </a:lnTo>
                  <a:lnTo>
                    <a:pt x="4672418" y="3849821"/>
                  </a:lnTo>
                  <a:lnTo>
                    <a:pt x="4695907" y="3811064"/>
                  </a:lnTo>
                  <a:lnTo>
                    <a:pt x="4718717" y="3771856"/>
                  </a:lnTo>
                  <a:lnTo>
                    <a:pt x="4740838" y="3732205"/>
                  </a:lnTo>
                  <a:lnTo>
                    <a:pt x="4762264" y="3692120"/>
                  </a:lnTo>
                  <a:lnTo>
                    <a:pt x="4782985" y="3651608"/>
                  </a:lnTo>
                  <a:lnTo>
                    <a:pt x="4802993" y="3610677"/>
                  </a:lnTo>
                  <a:lnTo>
                    <a:pt x="4822281" y="3569336"/>
                  </a:lnTo>
                  <a:lnTo>
                    <a:pt x="4840840" y="3527593"/>
                  </a:lnTo>
                  <a:lnTo>
                    <a:pt x="4858662" y="3485457"/>
                  </a:lnTo>
                  <a:lnTo>
                    <a:pt x="4875738" y="3442934"/>
                  </a:lnTo>
                  <a:lnTo>
                    <a:pt x="4892062" y="3400035"/>
                  </a:lnTo>
                  <a:lnTo>
                    <a:pt x="4907623" y="3356765"/>
                  </a:lnTo>
                  <a:lnTo>
                    <a:pt x="4922415" y="3313135"/>
                  </a:lnTo>
                  <a:lnTo>
                    <a:pt x="4936430" y="3269152"/>
                  </a:lnTo>
                  <a:lnTo>
                    <a:pt x="4949658" y="3224823"/>
                  </a:lnTo>
                  <a:lnTo>
                    <a:pt x="4962092" y="3180158"/>
                  </a:lnTo>
                  <a:lnTo>
                    <a:pt x="4973723" y="3135165"/>
                  </a:lnTo>
                  <a:lnTo>
                    <a:pt x="4984544" y="3089851"/>
                  </a:lnTo>
                  <a:lnTo>
                    <a:pt x="4994547" y="3044225"/>
                  </a:lnTo>
                  <a:lnTo>
                    <a:pt x="5003722" y="2998295"/>
                  </a:lnTo>
                  <a:lnTo>
                    <a:pt x="5012062" y="2952069"/>
                  </a:lnTo>
                  <a:lnTo>
                    <a:pt x="5019559" y="2905556"/>
                  </a:lnTo>
                  <a:lnTo>
                    <a:pt x="5026205" y="2858763"/>
                  </a:lnTo>
                  <a:lnTo>
                    <a:pt x="5031991" y="2811699"/>
                  </a:lnTo>
                  <a:lnTo>
                    <a:pt x="5036909" y="2764372"/>
                  </a:lnTo>
                  <a:lnTo>
                    <a:pt x="5040952" y="2716789"/>
                  </a:lnTo>
                  <a:lnTo>
                    <a:pt x="5044110" y="2668960"/>
                  </a:lnTo>
                  <a:lnTo>
                    <a:pt x="5046376" y="2620892"/>
                  </a:lnTo>
                  <a:lnTo>
                    <a:pt x="5047742" y="2572594"/>
                  </a:lnTo>
                  <a:lnTo>
                    <a:pt x="5048199" y="2524074"/>
                  </a:lnTo>
                  <a:lnTo>
                    <a:pt x="5047742" y="2475553"/>
                  </a:lnTo>
                  <a:lnTo>
                    <a:pt x="5046376" y="2427255"/>
                  </a:lnTo>
                  <a:lnTo>
                    <a:pt x="5044110" y="2379187"/>
                  </a:lnTo>
                  <a:lnTo>
                    <a:pt x="5040952" y="2331359"/>
                  </a:lnTo>
                  <a:lnTo>
                    <a:pt x="5036909" y="2283776"/>
                  </a:lnTo>
                  <a:lnTo>
                    <a:pt x="5031991" y="2236449"/>
                  </a:lnTo>
                  <a:lnTo>
                    <a:pt x="5026205" y="2189385"/>
                  </a:lnTo>
                  <a:lnTo>
                    <a:pt x="5019559" y="2142593"/>
                  </a:lnTo>
                  <a:lnTo>
                    <a:pt x="5012062" y="2096080"/>
                  </a:lnTo>
                  <a:lnTo>
                    <a:pt x="5003722" y="2049854"/>
                  </a:lnTo>
                  <a:lnTo>
                    <a:pt x="4994547" y="2003925"/>
                  </a:lnTo>
                  <a:lnTo>
                    <a:pt x="4984544" y="1958299"/>
                  </a:lnTo>
                  <a:lnTo>
                    <a:pt x="4973723" y="1912986"/>
                  </a:lnTo>
                  <a:lnTo>
                    <a:pt x="4962092" y="1867993"/>
                  </a:lnTo>
                  <a:lnTo>
                    <a:pt x="4949658" y="1823328"/>
                  </a:lnTo>
                  <a:lnTo>
                    <a:pt x="4936430" y="1779001"/>
                  </a:lnTo>
                  <a:lnTo>
                    <a:pt x="4922415" y="1735018"/>
                  </a:lnTo>
                  <a:lnTo>
                    <a:pt x="4907623" y="1691388"/>
                  </a:lnTo>
                  <a:lnTo>
                    <a:pt x="4892062" y="1648119"/>
                  </a:lnTo>
                  <a:lnTo>
                    <a:pt x="4875738" y="1605220"/>
                  </a:lnTo>
                  <a:lnTo>
                    <a:pt x="4858662" y="1562698"/>
                  </a:lnTo>
                  <a:lnTo>
                    <a:pt x="4840840" y="1520562"/>
                  </a:lnTo>
                  <a:lnTo>
                    <a:pt x="4822281" y="1478820"/>
                  </a:lnTo>
                  <a:lnTo>
                    <a:pt x="4802993" y="1437480"/>
                  </a:lnTo>
                  <a:lnTo>
                    <a:pt x="4782985" y="1396550"/>
                  </a:lnTo>
                  <a:lnTo>
                    <a:pt x="4762264" y="1356039"/>
                  </a:lnTo>
                  <a:lnTo>
                    <a:pt x="4740838" y="1315954"/>
                  </a:lnTo>
                  <a:lnTo>
                    <a:pt x="4718717" y="1276304"/>
                  </a:lnTo>
                  <a:lnTo>
                    <a:pt x="4695907" y="1237097"/>
                  </a:lnTo>
                  <a:lnTo>
                    <a:pt x="4672418" y="1198341"/>
                  </a:lnTo>
                  <a:lnTo>
                    <a:pt x="4648257" y="1160044"/>
                  </a:lnTo>
                  <a:lnTo>
                    <a:pt x="4623433" y="1122214"/>
                  </a:lnTo>
                  <a:lnTo>
                    <a:pt x="4597953" y="1084860"/>
                  </a:lnTo>
                  <a:lnTo>
                    <a:pt x="4571826" y="1047990"/>
                  </a:lnTo>
                  <a:lnTo>
                    <a:pt x="4545060" y="1011612"/>
                  </a:lnTo>
                  <a:lnTo>
                    <a:pt x="4517663" y="975734"/>
                  </a:lnTo>
                  <a:lnTo>
                    <a:pt x="4489644" y="940364"/>
                  </a:lnTo>
                  <a:lnTo>
                    <a:pt x="4461010" y="905511"/>
                  </a:lnTo>
                  <a:lnTo>
                    <a:pt x="4431770" y="871182"/>
                  </a:lnTo>
                  <a:lnTo>
                    <a:pt x="4401931" y="837386"/>
                  </a:lnTo>
                  <a:lnTo>
                    <a:pt x="4371503" y="804131"/>
                  </a:lnTo>
                  <a:lnTo>
                    <a:pt x="4340493" y="771425"/>
                  </a:lnTo>
                  <a:lnTo>
                    <a:pt x="4308909" y="739276"/>
                  </a:lnTo>
                  <a:lnTo>
                    <a:pt x="4276760" y="707693"/>
                  </a:lnTo>
                  <a:lnTo>
                    <a:pt x="4244054" y="676683"/>
                  </a:lnTo>
                  <a:lnTo>
                    <a:pt x="4210798" y="646255"/>
                  </a:lnTo>
                  <a:lnTo>
                    <a:pt x="4177002" y="616417"/>
                  </a:lnTo>
                  <a:lnTo>
                    <a:pt x="4142673" y="587178"/>
                  </a:lnTo>
                  <a:lnTo>
                    <a:pt x="4107819" y="558544"/>
                  </a:lnTo>
                  <a:lnTo>
                    <a:pt x="4072449" y="530525"/>
                  </a:lnTo>
                  <a:lnTo>
                    <a:pt x="4036570" y="503129"/>
                  </a:lnTo>
                  <a:lnTo>
                    <a:pt x="4000191" y="476364"/>
                  </a:lnTo>
                  <a:lnTo>
                    <a:pt x="3963321" y="450237"/>
                  </a:lnTo>
                  <a:lnTo>
                    <a:pt x="3925967" y="424758"/>
                  </a:lnTo>
                  <a:lnTo>
                    <a:pt x="3888137" y="399934"/>
                  </a:lnTo>
                  <a:lnTo>
                    <a:pt x="3849839" y="375773"/>
                  </a:lnTo>
                  <a:lnTo>
                    <a:pt x="3811083" y="352284"/>
                  </a:lnTo>
                  <a:lnTo>
                    <a:pt x="3771875" y="329475"/>
                  </a:lnTo>
                  <a:lnTo>
                    <a:pt x="3732225" y="307354"/>
                  </a:lnTo>
                  <a:lnTo>
                    <a:pt x="3692140" y="285929"/>
                  </a:lnTo>
                  <a:lnTo>
                    <a:pt x="3651628" y="265208"/>
                  </a:lnTo>
                  <a:lnTo>
                    <a:pt x="3610698" y="245200"/>
                  </a:lnTo>
                  <a:lnTo>
                    <a:pt x="3569357" y="225913"/>
                  </a:lnTo>
                  <a:lnTo>
                    <a:pt x="3527615" y="207354"/>
                  </a:lnTo>
                  <a:lnTo>
                    <a:pt x="3485478" y="189533"/>
                  </a:lnTo>
                  <a:lnTo>
                    <a:pt x="3442956" y="172456"/>
                  </a:lnTo>
                  <a:lnTo>
                    <a:pt x="3400057" y="156133"/>
                  </a:lnTo>
                  <a:lnTo>
                    <a:pt x="3356788" y="140572"/>
                  </a:lnTo>
                  <a:lnTo>
                    <a:pt x="3313158" y="125780"/>
                  </a:lnTo>
                  <a:lnTo>
                    <a:pt x="3269175" y="111766"/>
                  </a:lnTo>
                  <a:lnTo>
                    <a:pt x="3224847" y="98538"/>
                  </a:lnTo>
                  <a:lnTo>
                    <a:pt x="3180182" y="86105"/>
                  </a:lnTo>
                  <a:lnTo>
                    <a:pt x="3135189" y="74473"/>
                  </a:lnTo>
                  <a:lnTo>
                    <a:pt x="3089875" y="63653"/>
                  </a:lnTo>
                  <a:lnTo>
                    <a:pt x="3044249" y="53651"/>
                  </a:lnTo>
                  <a:lnTo>
                    <a:pt x="2998320" y="44475"/>
                  </a:lnTo>
                  <a:lnTo>
                    <a:pt x="2952094" y="36135"/>
                  </a:lnTo>
                  <a:lnTo>
                    <a:pt x="2905581" y="28638"/>
                  </a:lnTo>
                  <a:lnTo>
                    <a:pt x="2858788" y="21993"/>
                  </a:lnTo>
                  <a:lnTo>
                    <a:pt x="2811724" y="16207"/>
                  </a:lnTo>
                  <a:lnTo>
                    <a:pt x="2764397" y="11289"/>
                  </a:lnTo>
                  <a:lnTo>
                    <a:pt x="2716814" y="7246"/>
                  </a:lnTo>
                  <a:lnTo>
                    <a:pt x="2668985" y="4088"/>
                  </a:lnTo>
                  <a:lnTo>
                    <a:pt x="2620918" y="1822"/>
                  </a:lnTo>
                  <a:lnTo>
                    <a:pt x="2572620" y="457"/>
                  </a:lnTo>
                  <a:lnTo>
                    <a:pt x="2524099" y="0"/>
                  </a:lnTo>
                  <a:lnTo>
                    <a:pt x="2475579" y="457"/>
                  </a:lnTo>
                  <a:lnTo>
                    <a:pt x="2427280" y="1822"/>
                  </a:lnTo>
                  <a:lnTo>
                    <a:pt x="2379213" y="4088"/>
                  </a:lnTo>
                  <a:lnTo>
                    <a:pt x="2331384" y="7246"/>
                  </a:lnTo>
                  <a:lnTo>
                    <a:pt x="2283802" y="11289"/>
                  </a:lnTo>
                  <a:lnTo>
                    <a:pt x="2236474" y="16207"/>
                  </a:lnTo>
                  <a:lnTo>
                    <a:pt x="2189410" y="21993"/>
                  </a:lnTo>
                  <a:lnTo>
                    <a:pt x="2142617" y="28638"/>
                  </a:lnTo>
                  <a:lnTo>
                    <a:pt x="2096104" y="36135"/>
                  </a:lnTo>
                  <a:lnTo>
                    <a:pt x="2049879" y="44475"/>
                  </a:lnTo>
                  <a:lnTo>
                    <a:pt x="2003949" y="53651"/>
                  </a:lnTo>
                  <a:lnTo>
                    <a:pt x="1958323" y="63653"/>
                  </a:lnTo>
                  <a:lnTo>
                    <a:pt x="1913010" y="74473"/>
                  </a:lnTo>
                  <a:lnTo>
                    <a:pt x="1868016" y="86105"/>
                  </a:lnTo>
                  <a:lnTo>
                    <a:pt x="1823352" y="98538"/>
                  </a:lnTo>
                  <a:lnTo>
                    <a:pt x="1779024" y="111766"/>
                  </a:lnTo>
                  <a:lnTo>
                    <a:pt x="1735040" y="125780"/>
                  </a:lnTo>
                  <a:lnTo>
                    <a:pt x="1691410" y="140572"/>
                  </a:lnTo>
                  <a:lnTo>
                    <a:pt x="1648141" y="156133"/>
                  </a:lnTo>
                  <a:lnTo>
                    <a:pt x="1605242" y="172456"/>
                  </a:lnTo>
                  <a:lnTo>
                    <a:pt x="1562720" y="189533"/>
                  </a:lnTo>
                  <a:lnTo>
                    <a:pt x="1520583" y="207354"/>
                  </a:lnTo>
                  <a:lnTo>
                    <a:pt x="1478841" y="225913"/>
                  </a:lnTo>
                  <a:lnTo>
                    <a:pt x="1437501" y="245200"/>
                  </a:lnTo>
                  <a:lnTo>
                    <a:pt x="1396570" y="265208"/>
                  </a:lnTo>
                  <a:lnTo>
                    <a:pt x="1356059" y="285929"/>
                  </a:lnTo>
                  <a:lnTo>
                    <a:pt x="1315973" y="307354"/>
                  </a:lnTo>
                  <a:lnTo>
                    <a:pt x="1276323" y="329475"/>
                  </a:lnTo>
                  <a:lnTo>
                    <a:pt x="1237115" y="352284"/>
                  </a:lnTo>
                  <a:lnTo>
                    <a:pt x="1198359" y="375773"/>
                  </a:lnTo>
                  <a:lnTo>
                    <a:pt x="1160062" y="399934"/>
                  </a:lnTo>
                  <a:lnTo>
                    <a:pt x="1122232" y="424758"/>
                  </a:lnTo>
                  <a:lnTo>
                    <a:pt x="1084877" y="450237"/>
                  </a:lnTo>
                  <a:lnTo>
                    <a:pt x="1048007" y="476364"/>
                  </a:lnTo>
                  <a:lnTo>
                    <a:pt x="1011628" y="503129"/>
                  </a:lnTo>
                  <a:lnTo>
                    <a:pt x="975750" y="530525"/>
                  </a:lnTo>
                  <a:lnTo>
                    <a:pt x="940379" y="558544"/>
                  </a:lnTo>
                  <a:lnTo>
                    <a:pt x="905526" y="587178"/>
                  </a:lnTo>
                  <a:lnTo>
                    <a:pt x="871196" y="616417"/>
                  </a:lnTo>
                  <a:lnTo>
                    <a:pt x="837400" y="646255"/>
                  </a:lnTo>
                  <a:lnTo>
                    <a:pt x="804144" y="676683"/>
                  </a:lnTo>
                  <a:lnTo>
                    <a:pt x="771438" y="707693"/>
                  </a:lnTo>
                  <a:lnTo>
                    <a:pt x="739289" y="739276"/>
                  </a:lnTo>
                  <a:lnTo>
                    <a:pt x="707705" y="771425"/>
                  </a:lnTo>
                  <a:lnTo>
                    <a:pt x="676695" y="804131"/>
                  </a:lnTo>
                  <a:lnTo>
                    <a:pt x="646267" y="837386"/>
                  </a:lnTo>
                  <a:lnTo>
                    <a:pt x="616428" y="871182"/>
                  </a:lnTo>
                  <a:lnTo>
                    <a:pt x="587188" y="905511"/>
                  </a:lnTo>
                  <a:lnTo>
                    <a:pt x="558554" y="940364"/>
                  </a:lnTo>
                  <a:lnTo>
                    <a:pt x="530535" y="975734"/>
                  </a:lnTo>
                  <a:lnTo>
                    <a:pt x="503138" y="1011612"/>
                  </a:lnTo>
                  <a:lnTo>
                    <a:pt x="476372" y="1047990"/>
                  </a:lnTo>
                  <a:lnTo>
                    <a:pt x="450245" y="1084860"/>
                  </a:lnTo>
                  <a:lnTo>
                    <a:pt x="424766" y="1122214"/>
                  </a:lnTo>
                  <a:lnTo>
                    <a:pt x="399941" y="1160044"/>
                  </a:lnTo>
                  <a:lnTo>
                    <a:pt x="375780" y="1198341"/>
                  </a:lnTo>
                  <a:lnTo>
                    <a:pt x="352291" y="1237097"/>
                  </a:lnTo>
                  <a:lnTo>
                    <a:pt x="329481" y="1276304"/>
                  </a:lnTo>
                  <a:lnTo>
                    <a:pt x="307360" y="1315954"/>
                  </a:lnTo>
                  <a:lnTo>
                    <a:pt x="285934" y="1356039"/>
                  </a:lnTo>
                  <a:lnTo>
                    <a:pt x="265214" y="1396550"/>
                  </a:lnTo>
                  <a:lnTo>
                    <a:pt x="245205" y="1437480"/>
                  </a:lnTo>
                  <a:lnTo>
                    <a:pt x="225917" y="1478820"/>
                  </a:lnTo>
                  <a:lnTo>
                    <a:pt x="207358" y="1520562"/>
                  </a:lnTo>
                  <a:lnTo>
                    <a:pt x="189537" y="1562698"/>
                  </a:lnTo>
                  <a:lnTo>
                    <a:pt x="172460" y="1605220"/>
                  </a:lnTo>
                  <a:lnTo>
                    <a:pt x="156137" y="1648119"/>
                  </a:lnTo>
                  <a:lnTo>
                    <a:pt x="140575" y="1691388"/>
                  </a:lnTo>
                  <a:lnTo>
                    <a:pt x="125783" y="1735018"/>
                  </a:lnTo>
                  <a:lnTo>
                    <a:pt x="111769" y="1779001"/>
                  </a:lnTo>
                  <a:lnTo>
                    <a:pt x="98540" y="1823328"/>
                  </a:lnTo>
                  <a:lnTo>
                    <a:pt x="86106" y="1867993"/>
                  </a:lnTo>
                  <a:lnTo>
                    <a:pt x="74475" y="1912986"/>
                  </a:lnTo>
                  <a:lnTo>
                    <a:pt x="63654" y="1958299"/>
                  </a:lnTo>
                  <a:lnTo>
                    <a:pt x="53652" y="2003925"/>
                  </a:lnTo>
                  <a:lnTo>
                    <a:pt x="44476" y="2049854"/>
                  </a:lnTo>
                  <a:lnTo>
                    <a:pt x="36136" y="2096080"/>
                  </a:lnTo>
                  <a:lnTo>
                    <a:pt x="28639" y="2142593"/>
                  </a:lnTo>
                  <a:lnTo>
                    <a:pt x="21993" y="2189385"/>
                  </a:lnTo>
                  <a:lnTo>
                    <a:pt x="16207" y="2236449"/>
                  </a:lnTo>
                  <a:lnTo>
                    <a:pt x="11289" y="2283776"/>
                  </a:lnTo>
                  <a:lnTo>
                    <a:pt x="7247" y="2331359"/>
                  </a:lnTo>
                  <a:lnTo>
                    <a:pt x="4088" y="2379187"/>
                  </a:lnTo>
                  <a:lnTo>
                    <a:pt x="1822" y="2427255"/>
                  </a:lnTo>
                  <a:lnTo>
                    <a:pt x="457" y="2475553"/>
                  </a:lnTo>
                  <a:lnTo>
                    <a:pt x="0" y="2524074"/>
                  </a:lnTo>
                  <a:lnTo>
                    <a:pt x="457" y="2572594"/>
                  </a:lnTo>
                  <a:lnTo>
                    <a:pt x="1822" y="2620892"/>
                  </a:lnTo>
                  <a:lnTo>
                    <a:pt x="4088" y="2668960"/>
                  </a:lnTo>
                  <a:lnTo>
                    <a:pt x="7247" y="2716789"/>
                  </a:lnTo>
                  <a:lnTo>
                    <a:pt x="11289" y="2764372"/>
                  </a:lnTo>
                  <a:lnTo>
                    <a:pt x="16207" y="2811699"/>
                  </a:lnTo>
                  <a:lnTo>
                    <a:pt x="21993" y="2858763"/>
                  </a:lnTo>
                  <a:lnTo>
                    <a:pt x="28639" y="2905556"/>
                  </a:lnTo>
                  <a:lnTo>
                    <a:pt x="36136" y="2952069"/>
                  </a:lnTo>
                  <a:lnTo>
                    <a:pt x="44476" y="2998295"/>
                  </a:lnTo>
                  <a:lnTo>
                    <a:pt x="53652" y="3044225"/>
                  </a:lnTo>
                  <a:lnTo>
                    <a:pt x="63654" y="3089851"/>
                  </a:lnTo>
                  <a:lnTo>
                    <a:pt x="74475" y="3135165"/>
                  </a:lnTo>
                  <a:lnTo>
                    <a:pt x="86106" y="3180158"/>
                  </a:lnTo>
                  <a:lnTo>
                    <a:pt x="98540" y="3224823"/>
                  </a:lnTo>
                  <a:lnTo>
                    <a:pt x="111769" y="3269152"/>
                  </a:lnTo>
                  <a:lnTo>
                    <a:pt x="125783" y="3313135"/>
                  </a:lnTo>
                  <a:lnTo>
                    <a:pt x="140575" y="3356765"/>
                  </a:lnTo>
                  <a:lnTo>
                    <a:pt x="156137" y="3400035"/>
                  </a:lnTo>
                  <a:lnTo>
                    <a:pt x="172460" y="3442934"/>
                  </a:lnTo>
                  <a:lnTo>
                    <a:pt x="189537" y="3485457"/>
                  </a:lnTo>
                  <a:lnTo>
                    <a:pt x="207358" y="3527593"/>
                  </a:lnTo>
                  <a:lnTo>
                    <a:pt x="225917" y="3569336"/>
                  </a:lnTo>
                  <a:lnTo>
                    <a:pt x="245205" y="3610677"/>
                  </a:lnTo>
                  <a:lnTo>
                    <a:pt x="265214" y="3651608"/>
                  </a:lnTo>
                  <a:lnTo>
                    <a:pt x="285934" y="3692120"/>
                  </a:lnTo>
                  <a:lnTo>
                    <a:pt x="307360" y="3732205"/>
                  </a:lnTo>
                  <a:lnTo>
                    <a:pt x="329481" y="3771856"/>
                  </a:lnTo>
                  <a:lnTo>
                    <a:pt x="352291" y="3811064"/>
                  </a:lnTo>
                  <a:lnTo>
                    <a:pt x="375780" y="3849821"/>
                  </a:lnTo>
                  <a:lnTo>
                    <a:pt x="399941" y="3888119"/>
                  </a:lnTo>
                  <a:lnTo>
                    <a:pt x="424766" y="3925949"/>
                  </a:lnTo>
                  <a:lnTo>
                    <a:pt x="450245" y="3963304"/>
                  </a:lnTo>
                  <a:lnTo>
                    <a:pt x="476372" y="4000175"/>
                  </a:lnTo>
                  <a:lnTo>
                    <a:pt x="503138" y="4036554"/>
                  </a:lnTo>
                  <a:lnTo>
                    <a:pt x="530535" y="4072433"/>
                  </a:lnTo>
                  <a:lnTo>
                    <a:pt x="558554" y="4107803"/>
                  </a:lnTo>
                  <a:lnTo>
                    <a:pt x="587188" y="4142658"/>
                  </a:lnTo>
                  <a:lnTo>
                    <a:pt x="616428" y="4176987"/>
                  </a:lnTo>
                  <a:lnTo>
                    <a:pt x="646267" y="4210784"/>
                  </a:lnTo>
                  <a:lnTo>
                    <a:pt x="676695" y="4244040"/>
                  </a:lnTo>
                  <a:lnTo>
                    <a:pt x="707705" y="4276747"/>
                  </a:lnTo>
                  <a:lnTo>
                    <a:pt x="739289" y="4308897"/>
                  </a:lnTo>
                  <a:lnTo>
                    <a:pt x="771438" y="4340481"/>
                  </a:lnTo>
                  <a:lnTo>
                    <a:pt x="804144" y="4371491"/>
                  </a:lnTo>
                  <a:lnTo>
                    <a:pt x="837400" y="4401920"/>
                  </a:lnTo>
                  <a:lnTo>
                    <a:pt x="871196" y="4431759"/>
                  </a:lnTo>
                  <a:lnTo>
                    <a:pt x="905526" y="4460999"/>
                  </a:lnTo>
                  <a:lnTo>
                    <a:pt x="940379" y="4489634"/>
                  </a:lnTo>
                  <a:lnTo>
                    <a:pt x="975750" y="4517654"/>
                  </a:lnTo>
                  <a:lnTo>
                    <a:pt x="1011628" y="4545051"/>
                  </a:lnTo>
                  <a:lnTo>
                    <a:pt x="1048007" y="4571817"/>
                  </a:lnTo>
                  <a:lnTo>
                    <a:pt x="1084877" y="4597945"/>
                  </a:lnTo>
                  <a:lnTo>
                    <a:pt x="1122232" y="4623425"/>
                  </a:lnTo>
                  <a:lnTo>
                    <a:pt x="1160062" y="4648250"/>
                  </a:lnTo>
                  <a:lnTo>
                    <a:pt x="1198359" y="4672411"/>
                  </a:lnTo>
                  <a:lnTo>
                    <a:pt x="1237115" y="4695901"/>
                  </a:lnTo>
                  <a:lnTo>
                    <a:pt x="1276323" y="4718711"/>
                  </a:lnTo>
                  <a:lnTo>
                    <a:pt x="1315973" y="4740832"/>
                  </a:lnTo>
                  <a:lnTo>
                    <a:pt x="1356059" y="4762258"/>
                  </a:lnTo>
                  <a:lnTo>
                    <a:pt x="1396570" y="4782979"/>
                  </a:lnTo>
                  <a:lnTo>
                    <a:pt x="1437501" y="4802988"/>
                  </a:lnTo>
                  <a:lnTo>
                    <a:pt x="1478841" y="4822276"/>
                  </a:lnTo>
                  <a:lnTo>
                    <a:pt x="1520583" y="4840836"/>
                  </a:lnTo>
                  <a:lnTo>
                    <a:pt x="1562720" y="4858658"/>
                  </a:lnTo>
                  <a:lnTo>
                    <a:pt x="1605242" y="4875735"/>
                  </a:lnTo>
                  <a:lnTo>
                    <a:pt x="1648141" y="4892058"/>
                  </a:lnTo>
                  <a:lnTo>
                    <a:pt x="1691410" y="4907621"/>
                  </a:lnTo>
                  <a:lnTo>
                    <a:pt x="1735040" y="4922413"/>
                  </a:lnTo>
                  <a:lnTo>
                    <a:pt x="1779024" y="4936427"/>
                  </a:lnTo>
                  <a:lnTo>
                    <a:pt x="1823352" y="4949656"/>
                  </a:lnTo>
                  <a:lnTo>
                    <a:pt x="1868016" y="4962090"/>
                  </a:lnTo>
                  <a:lnTo>
                    <a:pt x="1913010" y="4973722"/>
                  </a:lnTo>
                  <a:lnTo>
                    <a:pt x="1958323" y="4984543"/>
                  </a:lnTo>
                  <a:lnTo>
                    <a:pt x="2003949" y="4994545"/>
                  </a:lnTo>
                  <a:lnTo>
                    <a:pt x="2049879" y="5003721"/>
                  </a:lnTo>
                  <a:lnTo>
                    <a:pt x="2096104" y="5012061"/>
                  </a:lnTo>
                  <a:lnTo>
                    <a:pt x="2142617" y="5019559"/>
                  </a:lnTo>
                  <a:lnTo>
                    <a:pt x="2189410" y="5026204"/>
                  </a:lnTo>
                  <a:lnTo>
                    <a:pt x="2236474" y="5031991"/>
                  </a:lnTo>
                  <a:lnTo>
                    <a:pt x="2283802" y="5036909"/>
                  </a:lnTo>
                  <a:lnTo>
                    <a:pt x="2331384" y="5040952"/>
                  </a:lnTo>
                  <a:lnTo>
                    <a:pt x="2379213" y="5044110"/>
                  </a:lnTo>
                  <a:lnTo>
                    <a:pt x="2427280" y="5046376"/>
                  </a:lnTo>
                  <a:lnTo>
                    <a:pt x="2475579" y="5047742"/>
                  </a:lnTo>
                  <a:lnTo>
                    <a:pt x="2524099" y="5048199"/>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4" name="Google Shape;1474;p37"/>
            <p:cNvSpPr/>
            <p:nvPr/>
          </p:nvSpPr>
          <p:spPr>
            <a:xfrm>
              <a:off x="6577790" y="1506344"/>
              <a:ext cx="3616325" cy="3616325"/>
            </a:xfrm>
            <a:custGeom>
              <a:avLst/>
              <a:gdLst/>
              <a:ahLst/>
              <a:cxnLst/>
              <a:rect l="l" t="t" r="r" b="b"/>
              <a:pathLst>
                <a:path w="3616325" h="3616325" extrusionOk="0">
                  <a:moveTo>
                    <a:pt x="1808048" y="3616071"/>
                  </a:moveTo>
                  <a:lnTo>
                    <a:pt x="1856214" y="3615441"/>
                  </a:lnTo>
                  <a:lnTo>
                    <a:pt x="1904071" y="3613564"/>
                  </a:lnTo>
                  <a:lnTo>
                    <a:pt x="1951600" y="3610455"/>
                  </a:lnTo>
                  <a:lnTo>
                    <a:pt x="1998788" y="3606129"/>
                  </a:lnTo>
                  <a:lnTo>
                    <a:pt x="2045618" y="3600602"/>
                  </a:lnTo>
                  <a:lnTo>
                    <a:pt x="2092075" y="3593890"/>
                  </a:lnTo>
                  <a:lnTo>
                    <a:pt x="2138143" y="3586008"/>
                  </a:lnTo>
                  <a:lnTo>
                    <a:pt x="2183807" y="3576972"/>
                  </a:lnTo>
                  <a:lnTo>
                    <a:pt x="2229051" y="3566797"/>
                  </a:lnTo>
                  <a:lnTo>
                    <a:pt x="2273859" y="3555499"/>
                  </a:lnTo>
                  <a:lnTo>
                    <a:pt x="2318215" y="3543094"/>
                  </a:lnTo>
                  <a:lnTo>
                    <a:pt x="2362105" y="3529597"/>
                  </a:lnTo>
                  <a:lnTo>
                    <a:pt x="2405512" y="3515025"/>
                  </a:lnTo>
                  <a:lnTo>
                    <a:pt x="2448421" y="3499391"/>
                  </a:lnTo>
                  <a:lnTo>
                    <a:pt x="2490817" y="3482713"/>
                  </a:lnTo>
                  <a:lnTo>
                    <a:pt x="2532682" y="3465006"/>
                  </a:lnTo>
                  <a:lnTo>
                    <a:pt x="2574003" y="3446285"/>
                  </a:lnTo>
                  <a:lnTo>
                    <a:pt x="2614763" y="3426566"/>
                  </a:lnTo>
                  <a:lnTo>
                    <a:pt x="2654947" y="3405865"/>
                  </a:lnTo>
                  <a:lnTo>
                    <a:pt x="2694540" y="3384197"/>
                  </a:lnTo>
                  <a:lnTo>
                    <a:pt x="2733524" y="3361578"/>
                  </a:lnTo>
                  <a:lnTo>
                    <a:pt x="2771886" y="3338023"/>
                  </a:lnTo>
                  <a:lnTo>
                    <a:pt x="2809608" y="3313549"/>
                  </a:lnTo>
                  <a:lnTo>
                    <a:pt x="2846677" y="3288170"/>
                  </a:lnTo>
                  <a:lnTo>
                    <a:pt x="2883075" y="3261903"/>
                  </a:lnTo>
                  <a:lnTo>
                    <a:pt x="2918788" y="3234762"/>
                  </a:lnTo>
                  <a:lnTo>
                    <a:pt x="2953800" y="3206764"/>
                  </a:lnTo>
                  <a:lnTo>
                    <a:pt x="2988095" y="3177925"/>
                  </a:lnTo>
                  <a:lnTo>
                    <a:pt x="3021657" y="3148259"/>
                  </a:lnTo>
                  <a:lnTo>
                    <a:pt x="3054471" y="3117782"/>
                  </a:lnTo>
                  <a:lnTo>
                    <a:pt x="3086522" y="3086511"/>
                  </a:lnTo>
                  <a:lnTo>
                    <a:pt x="3117793" y="3054460"/>
                  </a:lnTo>
                  <a:lnTo>
                    <a:pt x="3148269" y="3021645"/>
                  </a:lnTo>
                  <a:lnTo>
                    <a:pt x="3177935" y="2988083"/>
                  </a:lnTo>
                  <a:lnTo>
                    <a:pt x="3206775" y="2953788"/>
                  </a:lnTo>
                  <a:lnTo>
                    <a:pt x="3234773" y="2918776"/>
                  </a:lnTo>
                  <a:lnTo>
                    <a:pt x="3261913" y="2883063"/>
                  </a:lnTo>
                  <a:lnTo>
                    <a:pt x="3288181" y="2846664"/>
                  </a:lnTo>
                  <a:lnTo>
                    <a:pt x="3313560" y="2809595"/>
                  </a:lnTo>
                  <a:lnTo>
                    <a:pt x="3338034" y="2771872"/>
                  </a:lnTo>
                  <a:lnTo>
                    <a:pt x="3361589" y="2733510"/>
                  </a:lnTo>
                  <a:lnTo>
                    <a:pt x="3384208" y="2694525"/>
                  </a:lnTo>
                  <a:lnTo>
                    <a:pt x="3405876" y="2654932"/>
                  </a:lnTo>
                  <a:lnTo>
                    <a:pt x="3426577" y="2614747"/>
                  </a:lnTo>
                  <a:lnTo>
                    <a:pt x="3446296" y="2573986"/>
                  </a:lnTo>
                  <a:lnTo>
                    <a:pt x="3465017" y="2532665"/>
                  </a:lnTo>
                  <a:lnTo>
                    <a:pt x="3482725" y="2490798"/>
                  </a:lnTo>
                  <a:lnTo>
                    <a:pt x="3499403" y="2448402"/>
                  </a:lnTo>
                  <a:lnTo>
                    <a:pt x="3515036" y="2405492"/>
                  </a:lnTo>
                  <a:lnTo>
                    <a:pt x="3529609" y="2362084"/>
                  </a:lnTo>
                  <a:lnTo>
                    <a:pt x="3543106" y="2318193"/>
                  </a:lnTo>
                  <a:lnTo>
                    <a:pt x="3555511" y="2273835"/>
                  </a:lnTo>
                  <a:lnTo>
                    <a:pt x="3566809" y="2229026"/>
                  </a:lnTo>
                  <a:lnTo>
                    <a:pt x="3576984" y="2183781"/>
                  </a:lnTo>
                  <a:lnTo>
                    <a:pt x="3586020" y="2138116"/>
                  </a:lnTo>
                  <a:lnTo>
                    <a:pt x="3593902" y="2092047"/>
                  </a:lnTo>
                  <a:lnTo>
                    <a:pt x="3600615" y="2045588"/>
                  </a:lnTo>
                  <a:lnTo>
                    <a:pt x="3606142" y="1998757"/>
                  </a:lnTo>
                  <a:lnTo>
                    <a:pt x="3610468" y="1951567"/>
                  </a:lnTo>
                  <a:lnTo>
                    <a:pt x="3613577" y="1904036"/>
                  </a:lnTo>
                  <a:lnTo>
                    <a:pt x="3615454" y="1856178"/>
                  </a:lnTo>
                  <a:lnTo>
                    <a:pt x="3616083" y="1808010"/>
                  </a:lnTo>
                  <a:lnTo>
                    <a:pt x="3615454" y="1759843"/>
                  </a:lnTo>
                  <a:lnTo>
                    <a:pt x="3613577" y="1711988"/>
                  </a:lnTo>
                  <a:lnTo>
                    <a:pt x="3610468" y="1664459"/>
                  </a:lnTo>
                  <a:lnTo>
                    <a:pt x="3606142" y="1617272"/>
                  </a:lnTo>
                  <a:lnTo>
                    <a:pt x="3600615" y="1570442"/>
                  </a:lnTo>
                  <a:lnTo>
                    <a:pt x="3593902" y="1523986"/>
                  </a:lnTo>
                  <a:lnTo>
                    <a:pt x="3586020" y="1477918"/>
                  </a:lnTo>
                  <a:lnTo>
                    <a:pt x="3576984" y="1432255"/>
                  </a:lnTo>
                  <a:lnTo>
                    <a:pt x="3566809" y="1387012"/>
                  </a:lnTo>
                  <a:lnTo>
                    <a:pt x="3555511" y="1342205"/>
                  </a:lnTo>
                  <a:lnTo>
                    <a:pt x="3543106" y="1297849"/>
                  </a:lnTo>
                  <a:lnTo>
                    <a:pt x="3529609" y="1253960"/>
                  </a:lnTo>
                  <a:lnTo>
                    <a:pt x="3515036" y="1210553"/>
                  </a:lnTo>
                  <a:lnTo>
                    <a:pt x="3499403" y="1167644"/>
                  </a:lnTo>
                  <a:lnTo>
                    <a:pt x="3482725" y="1125250"/>
                  </a:lnTo>
                  <a:lnTo>
                    <a:pt x="3465017" y="1083385"/>
                  </a:lnTo>
                  <a:lnTo>
                    <a:pt x="3446296" y="1042064"/>
                  </a:lnTo>
                  <a:lnTo>
                    <a:pt x="3426577" y="1001305"/>
                  </a:lnTo>
                  <a:lnTo>
                    <a:pt x="3405876" y="961121"/>
                  </a:lnTo>
                  <a:lnTo>
                    <a:pt x="3384208" y="921530"/>
                  </a:lnTo>
                  <a:lnTo>
                    <a:pt x="3361589" y="882546"/>
                  </a:lnTo>
                  <a:lnTo>
                    <a:pt x="3338034" y="844185"/>
                  </a:lnTo>
                  <a:lnTo>
                    <a:pt x="3313560" y="806462"/>
                  </a:lnTo>
                  <a:lnTo>
                    <a:pt x="3288181" y="769395"/>
                  </a:lnTo>
                  <a:lnTo>
                    <a:pt x="3261913" y="732997"/>
                  </a:lnTo>
                  <a:lnTo>
                    <a:pt x="3234773" y="697284"/>
                  </a:lnTo>
                  <a:lnTo>
                    <a:pt x="3206775" y="662273"/>
                  </a:lnTo>
                  <a:lnTo>
                    <a:pt x="3177935" y="627979"/>
                  </a:lnTo>
                  <a:lnTo>
                    <a:pt x="3148269" y="594417"/>
                  </a:lnTo>
                  <a:lnTo>
                    <a:pt x="3117793" y="561603"/>
                  </a:lnTo>
                  <a:lnTo>
                    <a:pt x="3086522" y="529553"/>
                  </a:lnTo>
                  <a:lnTo>
                    <a:pt x="3054471" y="498282"/>
                  </a:lnTo>
                  <a:lnTo>
                    <a:pt x="3021657" y="467806"/>
                  </a:lnTo>
                  <a:lnTo>
                    <a:pt x="2988095" y="438141"/>
                  </a:lnTo>
                  <a:lnTo>
                    <a:pt x="2953800" y="409302"/>
                  </a:lnTo>
                  <a:lnTo>
                    <a:pt x="2918788" y="381304"/>
                  </a:lnTo>
                  <a:lnTo>
                    <a:pt x="2883075" y="354164"/>
                  </a:lnTo>
                  <a:lnTo>
                    <a:pt x="2846677" y="327897"/>
                  </a:lnTo>
                  <a:lnTo>
                    <a:pt x="2809608" y="302518"/>
                  </a:lnTo>
                  <a:lnTo>
                    <a:pt x="2771886" y="278044"/>
                  </a:lnTo>
                  <a:lnTo>
                    <a:pt x="2733524" y="254490"/>
                  </a:lnTo>
                  <a:lnTo>
                    <a:pt x="2694540" y="231871"/>
                  </a:lnTo>
                  <a:lnTo>
                    <a:pt x="2654947" y="210203"/>
                  </a:lnTo>
                  <a:lnTo>
                    <a:pt x="2614763" y="189502"/>
                  </a:lnTo>
                  <a:lnTo>
                    <a:pt x="2574003" y="169784"/>
                  </a:lnTo>
                  <a:lnTo>
                    <a:pt x="2532682" y="151063"/>
                  </a:lnTo>
                  <a:lnTo>
                    <a:pt x="2490817" y="133356"/>
                  </a:lnTo>
                  <a:lnTo>
                    <a:pt x="2448421" y="116678"/>
                  </a:lnTo>
                  <a:lnTo>
                    <a:pt x="2405512" y="101045"/>
                  </a:lnTo>
                  <a:lnTo>
                    <a:pt x="2362105" y="86472"/>
                  </a:lnTo>
                  <a:lnTo>
                    <a:pt x="2318215" y="72976"/>
                  </a:lnTo>
                  <a:lnTo>
                    <a:pt x="2273859" y="60571"/>
                  </a:lnTo>
                  <a:lnTo>
                    <a:pt x="2229051" y="49273"/>
                  </a:lnTo>
                  <a:lnTo>
                    <a:pt x="2183807" y="39098"/>
                  </a:lnTo>
                  <a:lnTo>
                    <a:pt x="2138143" y="30062"/>
                  </a:lnTo>
                  <a:lnTo>
                    <a:pt x="2092075" y="22180"/>
                  </a:lnTo>
                  <a:lnTo>
                    <a:pt x="2045618" y="15468"/>
                  </a:lnTo>
                  <a:lnTo>
                    <a:pt x="1998788" y="9941"/>
                  </a:lnTo>
                  <a:lnTo>
                    <a:pt x="1951600" y="5615"/>
                  </a:lnTo>
                  <a:lnTo>
                    <a:pt x="1904071" y="2506"/>
                  </a:lnTo>
                  <a:lnTo>
                    <a:pt x="1856214" y="629"/>
                  </a:lnTo>
                  <a:lnTo>
                    <a:pt x="1808048" y="0"/>
                  </a:lnTo>
                  <a:lnTo>
                    <a:pt x="1759881" y="629"/>
                  </a:lnTo>
                  <a:lnTo>
                    <a:pt x="1712025" y="2506"/>
                  </a:lnTo>
                  <a:lnTo>
                    <a:pt x="1664495" y="5615"/>
                  </a:lnTo>
                  <a:lnTo>
                    <a:pt x="1617307" y="9941"/>
                  </a:lnTo>
                  <a:lnTo>
                    <a:pt x="1570477" y="15468"/>
                  </a:lnTo>
                  <a:lnTo>
                    <a:pt x="1524020" y="22180"/>
                  </a:lnTo>
                  <a:lnTo>
                    <a:pt x="1477952" y="30062"/>
                  </a:lnTo>
                  <a:lnTo>
                    <a:pt x="1432288" y="39098"/>
                  </a:lnTo>
                  <a:lnTo>
                    <a:pt x="1387044" y="49273"/>
                  </a:lnTo>
                  <a:lnTo>
                    <a:pt x="1342236" y="60571"/>
                  </a:lnTo>
                  <a:lnTo>
                    <a:pt x="1297879" y="72976"/>
                  </a:lnTo>
                  <a:lnTo>
                    <a:pt x="1253989" y="86472"/>
                  </a:lnTo>
                  <a:lnTo>
                    <a:pt x="1210582" y="101045"/>
                  </a:lnTo>
                  <a:lnTo>
                    <a:pt x="1167672" y="116678"/>
                  </a:lnTo>
                  <a:lnTo>
                    <a:pt x="1125277" y="133356"/>
                  </a:lnTo>
                  <a:lnTo>
                    <a:pt x="1083411" y="151063"/>
                  </a:lnTo>
                  <a:lnTo>
                    <a:pt x="1042090" y="169784"/>
                  </a:lnTo>
                  <a:lnTo>
                    <a:pt x="1001329" y="189502"/>
                  </a:lnTo>
                  <a:lnTo>
                    <a:pt x="961145" y="210203"/>
                  </a:lnTo>
                  <a:lnTo>
                    <a:pt x="921553" y="231871"/>
                  </a:lnTo>
                  <a:lnTo>
                    <a:pt x="882568" y="254490"/>
                  </a:lnTo>
                  <a:lnTo>
                    <a:pt x="844206" y="278044"/>
                  </a:lnTo>
                  <a:lnTo>
                    <a:pt x="806483" y="302518"/>
                  </a:lnTo>
                  <a:lnTo>
                    <a:pt x="769414" y="327897"/>
                  </a:lnTo>
                  <a:lnTo>
                    <a:pt x="733016" y="354164"/>
                  </a:lnTo>
                  <a:lnTo>
                    <a:pt x="697303" y="381304"/>
                  </a:lnTo>
                  <a:lnTo>
                    <a:pt x="662291" y="409302"/>
                  </a:lnTo>
                  <a:lnTo>
                    <a:pt x="627995" y="438141"/>
                  </a:lnTo>
                  <a:lnTo>
                    <a:pt x="594433" y="467806"/>
                  </a:lnTo>
                  <a:lnTo>
                    <a:pt x="561618" y="498282"/>
                  </a:lnTo>
                  <a:lnTo>
                    <a:pt x="529567" y="529553"/>
                  </a:lnTo>
                  <a:lnTo>
                    <a:pt x="498296" y="561603"/>
                  </a:lnTo>
                  <a:lnTo>
                    <a:pt x="467819" y="594417"/>
                  </a:lnTo>
                  <a:lnTo>
                    <a:pt x="438153" y="627979"/>
                  </a:lnTo>
                  <a:lnTo>
                    <a:pt x="409313" y="662273"/>
                  </a:lnTo>
                  <a:lnTo>
                    <a:pt x="381315" y="697284"/>
                  </a:lnTo>
                  <a:lnTo>
                    <a:pt x="354174" y="732997"/>
                  </a:lnTo>
                  <a:lnTo>
                    <a:pt x="327906" y="769395"/>
                  </a:lnTo>
                  <a:lnTo>
                    <a:pt x="302527" y="806462"/>
                  </a:lnTo>
                  <a:lnTo>
                    <a:pt x="278052" y="844185"/>
                  </a:lnTo>
                  <a:lnTo>
                    <a:pt x="254497" y="882546"/>
                  </a:lnTo>
                  <a:lnTo>
                    <a:pt x="231878" y="921530"/>
                  </a:lnTo>
                  <a:lnTo>
                    <a:pt x="210209" y="961121"/>
                  </a:lnTo>
                  <a:lnTo>
                    <a:pt x="189508" y="1001305"/>
                  </a:lnTo>
                  <a:lnTo>
                    <a:pt x="169789" y="1042064"/>
                  </a:lnTo>
                  <a:lnTo>
                    <a:pt x="151067" y="1083385"/>
                  </a:lnTo>
                  <a:lnTo>
                    <a:pt x="133360" y="1125250"/>
                  </a:lnTo>
                  <a:lnTo>
                    <a:pt x="116681" y="1167644"/>
                  </a:lnTo>
                  <a:lnTo>
                    <a:pt x="101048" y="1210553"/>
                  </a:lnTo>
                  <a:lnTo>
                    <a:pt x="86475" y="1253960"/>
                  </a:lnTo>
                  <a:lnTo>
                    <a:pt x="72978" y="1297849"/>
                  </a:lnTo>
                  <a:lnTo>
                    <a:pt x="60572" y="1342205"/>
                  </a:lnTo>
                  <a:lnTo>
                    <a:pt x="49274" y="1387012"/>
                  </a:lnTo>
                  <a:lnTo>
                    <a:pt x="39099" y="1432255"/>
                  </a:lnTo>
                  <a:lnTo>
                    <a:pt x="30063" y="1477918"/>
                  </a:lnTo>
                  <a:lnTo>
                    <a:pt x="22181" y="1523986"/>
                  </a:lnTo>
                  <a:lnTo>
                    <a:pt x="15468" y="1570442"/>
                  </a:lnTo>
                  <a:lnTo>
                    <a:pt x="9941" y="1617272"/>
                  </a:lnTo>
                  <a:lnTo>
                    <a:pt x="5615" y="1664459"/>
                  </a:lnTo>
                  <a:lnTo>
                    <a:pt x="2506" y="1711988"/>
                  </a:lnTo>
                  <a:lnTo>
                    <a:pt x="629" y="1759843"/>
                  </a:lnTo>
                  <a:lnTo>
                    <a:pt x="0" y="1808010"/>
                  </a:lnTo>
                  <a:lnTo>
                    <a:pt x="629" y="1856178"/>
                  </a:lnTo>
                  <a:lnTo>
                    <a:pt x="2506" y="1904036"/>
                  </a:lnTo>
                  <a:lnTo>
                    <a:pt x="5615" y="1951567"/>
                  </a:lnTo>
                  <a:lnTo>
                    <a:pt x="9941" y="1998757"/>
                  </a:lnTo>
                  <a:lnTo>
                    <a:pt x="15468" y="2045588"/>
                  </a:lnTo>
                  <a:lnTo>
                    <a:pt x="22181" y="2092047"/>
                  </a:lnTo>
                  <a:lnTo>
                    <a:pt x="30063" y="2138116"/>
                  </a:lnTo>
                  <a:lnTo>
                    <a:pt x="39099" y="2183781"/>
                  </a:lnTo>
                  <a:lnTo>
                    <a:pt x="49274" y="2229026"/>
                  </a:lnTo>
                  <a:lnTo>
                    <a:pt x="60572" y="2273835"/>
                  </a:lnTo>
                  <a:lnTo>
                    <a:pt x="72978" y="2318193"/>
                  </a:lnTo>
                  <a:lnTo>
                    <a:pt x="86475" y="2362084"/>
                  </a:lnTo>
                  <a:lnTo>
                    <a:pt x="101048" y="2405492"/>
                  </a:lnTo>
                  <a:lnTo>
                    <a:pt x="116681" y="2448402"/>
                  </a:lnTo>
                  <a:lnTo>
                    <a:pt x="133360" y="2490798"/>
                  </a:lnTo>
                  <a:lnTo>
                    <a:pt x="151067" y="2532665"/>
                  </a:lnTo>
                  <a:lnTo>
                    <a:pt x="169789" y="2573986"/>
                  </a:lnTo>
                  <a:lnTo>
                    <a:pt x="189508" y="2614747"/>
                  </a:lnTo>
                  <a:lnTo>
                    <a:pt x="210209" y="2654932"/>
                  </a:lnTo>
                  <a:lnTo>
                    <a:pt x="231878" y="2694525"/>
                  </a:lnTo>
                  <a:lnTo>
                    <a:pt x="254497" y="2733510"/>
                  </a:lnTo>
                  <a:lnTo>
                    <a:pt x="278052" y="2771872"/>
                  </a:lnTo>
                  <a:lnTo>
                    <a:pt x="302527" y="2809595"/>
                  </a:lnTo>
                  <a:lnTo>
                    <a:pt x="327906" y="2846664"/>
                  </a:lnTo>
                  <a:lnTo>
                    <a:pt x="354174" y="2883063"/>
                  </a:lnTo>
                  <a:lnTo>
                    <a:pt x="381315" y="2918776"/>
                  </a:lnTo>
                  <a:lnTo>
                    <a:pt x="409313" y="2953788"/>
                  </a:lnTo>
                  <a:lnTo>
                    <a:pt x="438153" y="2988083"/>
                  </a:lnTo>
                  <a:lnTo>
                    <a:pt x="467819" y="3021645"/>
                  </a:lnTo>
                  <a:lnTo>
                    <a:pt x="498296" y="3054460"/>
                  </a:lnTo>
                  <a:lnTo>
                    <a:pt x="529567" y="3086511"/>
                  </a:lnTo>
                  <a:lnTo>
                    <a:pt x="561618" y="3117782"/>
                  </a:lnTo>
                  <a:lnTo>
                    <a:pt x="594433" y="3148259"/>
                  </a:lnTo>
                  <a:lnTo>
                    <a:pt x="627995" y="3177925"/>
                  </a:lnTo>
                  <a:lnTo>
                    <a:pt x="662291" y="3206764"/>
                  </a:lnTo>
                  <a:lnTo>
                    <a:pt x="697303" y="3234762"/>
                  </a:lnTo>
                  <a:lnTo>
                    <a:pt x="733016" y="3261903"/>
                  </a:lnTo>
                  <a:lnTo>
                    <a:pt x="769414" y="3288170"/>
                  </a:lnTo>
                  <a:lnTo>
                    <a:pt x="806483" y="3313549"/>
                  </a:lnTo>
                  <a:lnTo>
                    <a:pt x="844206" y="3338023"/>
                  </a:lnTo>
                  <a:lnTo>
                    <a:pt x="882568" y="3361578"/>
                  </a:lnTo>
                  <a:lnTo>
                    <a:pt x="921553" y="3384197"/>
                  </a:lnTo>
                  <a:lnTo>
                    <a:pt x="961145" y="3405865"/>
                  </a:lnTo>
                  <a:lnTo>
                    <a:pt x="1001329" y="3426566"/>
                  </a:lnTo>
                  <a:lnTo>
                    <a:pt x="1042090" y="3446285"/>
                  </a:lnTo>
                  <a:lnTo>
                    <a:pt x="1083411" y="3465006"/>
                  </a:lnTo>
                  <a:lnTo>
                    <a:pt x="1125277" y="3482713"/>
                  </a:lnTo>
                  <a:lnTo>
                    <a:pt x="1167672" y="3499391"/>
                  </a:lnTo>
                  <a:lnTo>
                    <a:pt x="1210582" y="3515025"/>
                  </a:lnTo>
                  <a:lnTo>
                    <a:pt x="1253989" y="3529597"/>
                  </a:lnTo>
                  <a:lnTo>
                    <a:pt x="1297879" y="3543094"/>
                  </a:lnTo>
                  <a:lnTo>
                    <a:pt x="1342236" y="3555499"/>
                  </a:lnTo>
                  <a:lnTo>
                    <a:pt x="1387044" y="3566797"/>
                  </a:lnTo>
                  <a:lnTo>
                    <a:pt x="1432288" y="3576972"/>
                  </a:lnTo>
                  <a:lnTo>
                    <a:pt x="1477952" y="3586008"/>
                  </a:lnTo>
                  <a:lnTo>
                    <a:pt x="1524020" y="3593890"/>
                  </a:lnTo>
                  <a:lnTo>
                    <a:pt x="1570477" y="3600602"/>
                  </a:lnTo>
                  <a:lnTo>
                    <a:pt x="1617307" y="3606129"/>
                  </a:lnTo>
                  <a:lnTo>
                    <a:pt x="1664495" y="3610455"/>
                  </a:lnTo>
                  <a:lnTo>
                    <a:pt x="1712025" y="3613564"/>
                  </a:lnTo>
                  <a:lnTo>
                    <a:pt x="1759881" y="3615441"/>
                  </a:lnTo>
                  <a:lnTo>
                    <a:pt x="1808048" y="3616071"/>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475" name="Google Shape;1475;p37"/>
          <p:cNvPicPr preferRelativeResize="0"/>
          <p:nvPr/>
        </p:nvPicPr>
        <p:blipFill rotWithShape="1">
          <a:blip r:embed="rId9">
            <a:alphaModFix/>
          </a:blip>
          <a:srcRect/>
          <a:stretch/>
        </p:blipFill>
        <p:spPr>
          <a:xfrm>
            <a:off x="6834273" y="3273923"/>
            <a:ext cx="124256" cy="124269"/>
          </a:xfrm>
          <a:prstGeom prst="rect">
            <a:avLst/>
          </a:prstGeom>
          <a:noFill/>
          <a:ln>
            <a:noFill/>
          </a:ln>
        </p:spPr>
      </p:pic>
      <p:pic>
        <p:nvPicPr>
          <p:cNvPr id="1476" name="Google Shape;1476;p37"/>
          <p:cNvPicPr preferRelativeResize="0"/>
          <p:nvPr/>
        </p:nvPicPr>
        <p:blipFill rotWithShape="1">
          <a:blip r:embed="rId9">
            <a:alphaModFix/>
          </a:blip>
          <a:srcRect/>
          <a:stretch/>
        </p:blipFill>
        <p:spPr>
          <a:xfrm>
            <a:off x="6178048" y="3273923"/>
            <a:ext cx="124256" cy="124269"/>
          </a:xfrm>
          <a:prstGeom prst="rect">
            <a:avLst/>
          </a:prstGeom>
          <a:noFill/>
          <a:ln>
            <a:noFill/>
          </a:ln>
        </p:spPr>
      </p:pic>
      <p:grpSp>
        <p:nvGrpSpPr>
          <p:cNvPr id="1477" name="Google Shape;1477;p37"/>
          <p:cNvGrpSpPr/>
          <p:nvPr/>
        </p:nvGrpSpPr>
        <p:grpSpPr>
          <a:xfrm>
            <a:off x="7194223" y="2122738"/>
            <a:ext cx="2383790" cy="2383790"/>
            <a:chOff x="7194223" y="2122738"/>
            <a:chExt cx="2383790" cy="2383790"/>
          </a:xfrm>
        </p:grpSpPr>
        <p:sp>
          <p:nvSpPr>
            <p:cNvPr id="1478" name="Google Shape;1478;p37"/>
            <p:cNvSpPr/>
            <p:nvPr/>
          </p:nvSpPr>
          <p:spPr>
            <a:xfrm>
              <a:off x="7194223" y="2122738"/>
              <a:ext cx="2383790" cy="2383790"/>
            </a:xfrm>
            <a:custGeom>
              <a:avLst/>
              <a:gdLst/>
              <a:ahLst/>
              <a:cxnLst/>
              <a:rect l="l" t="t" r="r" b="b"/>
              <a:pathLst>
                <a:path w="2383790" h="2383790" extrusionOk="0">
                  <a:moveTo>
                    <a:pt x="1191615" y="2383231"/>
                  </a:moveTo>
                  <a:lnTo>
                    <a:pt x="1239541" y="2382285"/>
                  </a:lnTo>
                  <a:lnTo>
                    <a:pt x="1286987" y="2379470"/>
                  </a:lnTo>
                  <a:lnTo>
                    <a:pt x="1333917" y="2374822"/>
                  </a:lnTo>
                  <a:lnTo>
                    <a:pt x="1380296" y="2368377"/>
                  </a:lnTo>
                  <a:lnTo>
                    <a:pt x="1426087" y="2360169"/>
                  </a:lnTo>
                  <a:lnTo>
                    <a:pt x="1471256" y="2350236"/>
                  </a:lnTo>
                  <a:lnTo>
                    <a:pt x="1515766" y="2338612"/>
                  </a:lnTo>
                  <a:lnTo>
                    <a:pt x="1559582" y="2325333"/>
                  </a:lnTo>
                  <a:lnTo>
                    <a:pt x="1602669" y="2310434"/>
                  </a:lnTo>
                  <a:lnTo>
                    <a:pt x="1644990" y="2293952"/>
                  </a:lnTo>
                  <a:lnTo>
                    <a:pt x="1686511" y="2275921"/>
                  </a:lnTo>
                  <a:lnTo>
                    <a:pt x="1727195" y="2256378"/>
                  </a:lnTo>
                  <a:lnTo>
                    <a:pt x="1767008" y="2235358"/>
                  </a:lnTo>
                  <a:lnTo>
                    <a:pt x="1805913" y="2212896"/>
                  </a:lnTo>
                  <a:lnTo>
                    <a:pt x="1843875" y="2189028"/>
                  </a:lnTo>
                  <a:lnTo>
                    <a:pt x="1880858" y="2163790"/>
                  </a:lnTo>
                  <a:lnTo>
                    <a:pt x="1916827" y="2137217"/>
                  </a:lnTo>
                  <a:lnTo>
                    <a:pt x="1951745" y="2109345"/>
                  </a:lnTo>
                  <a:lnTo>
                    <a:pt x="1985579" y="2080210"/>
                  </a:lnTo>
                  <a:lnTo>
                    <a:pt x="2018291" y="2049847"/>
                  </a:lnTo>
                  <a:lnTo>
                    <a:pt x="2049847" y="2018291"/>
                  </a:lnTo>
                  <a:lnTo>
                    <a:pt x="2080210" y="1985579"/>
                  </a:lnTo>
                  <a:lnTo>
                    <a:pt x="2109345" y="1951745"/>
                  </a:lnTo>
                  <a:lnTo>
                    <a:pt x="2137217" y="1916827"/>
                  </a:lnTo>
                  <a:lnTo>
                    <a:pt x="2163790" y="1880858"/>
                  </a:lnTo>
                  <a:lnTo>
                    <a:pt x="2189028" y="1843875"/>
                  </a:lnTo>
                  <a:lnTo>
                    <a:pt x="2212896" y="1805913"/>
                  </a:lnTo>
                  <a:lnTo>
                    <a:pt x="2235358" y="1767008"/>
                  </a:lnTo>
                  <a:lnTo>
                    <a:pt x="2256378" y="1727195"/>
                  </a:lnTo>
                  <a:lnTo>
                    <a:pt x="2275921" y="1686511"/>
                  </a:lnTo>
                  <a:lnTo>
                    <a:pt x="2293952" y="1644990"/>
                  </a:lnTo>
                  <a:lnTo>
                    <a:pt x="2310434" y="1602669"/>
                  </a:lnTo>
                  <a:lnTo>
                    <a:pt x="2325333" y="1559582"/>
                  </a:lnTo>
                  <a:lnTo>
                    <a:pt x="2338612" y="1515766"/>
                  </a:lnTo>
                  <a:lnTo>
                    <a:pt x="2350236" y="1471256"/>
                  </a:lnTo>
                  <a:lnTo>
                    <a:pt x="2360169" y="1426087"/>
                  </a:lnTo>
                  <a:lnTo>
                    <a:pt x="2368377" y="1380296"/>
                  </a:lnTo>
                  <a:lnTo>
                    <a:pt x="2374822" y="1333917"/>
                  </a:lnTo>
                  <a:lnTo>
                    <a:pt x="2379470" y="1286987"/>
                  </a:lnTo>
                  <a:lnTo>
                    <a:pt x="2382285" y="1239541"/>
                  </a:lnTo>
                  <a:lnTo>
                    <a:pt x="2383231" y="1191615"/>
                  </a:lnTo>
                  <a:lnTo>
                    <a:pt x="2382285" y="1143691"/>
                  </a:lnTo>
                  <a:lnTo>
                    <a:pt x="2379470" y="1096248"/>
                  </a:lnTo>
                  <a:lnTo>
                    <a:pt x="2374822" y="1049320"/>
                  </a:lnTo>
                  <a:lnTo>
                    <a:pt x="2368377" y="1002943"/>
                  </a:lnTo>
                  <a:lnTo>
                    <a:pt x="2360169" y="957154"/>
                  </a:lnTo>
                  <a:lnTo>
                    <a:pt x="2350236" y="911987"/>
                  </a:lnTo>
                  <a:lnTo>
                    <a:pt x="2338612" y="867478"/>
                  </a:lnTo>
                  <a:lnTo>
                    <a:pt x="2325333" y="823663"/>
                  </a:lnTo>
                  <a:lnTo>
                    <a:pt x="2310434" y="780577"/>
                  </a:lnTo>
                  <a:lnTo>
                    <a:pt x="2293952" y="738256"/>
                  </a:lnTo>
                  <a:lnTo>
                    <a:pt x="2275921" y="696736"/>
                  </a:lnTo>
                  <a:lnTo>
                    <a:pt x="2256378" y="656052"/>
                  </a:lnTo>
                  <a:lnTo>
                    <a:pt x="2235358" y="616239"/>
                  </a:lnTo>
                  <a:lnTo>
                    <a:pt x="2212896" y="577334"/>
                  </a:lnTo>
                  <a:lnTo>
                    <a:pt x="2189028" y="539372"/>
                  </a:lnTo>
                  <a:lnTo>
                    <a:pt x="2163790" y="502389"/>
                  </a:lnTo>
                  <a:lnTo>
                    <a:pt x="2137217" y="466420"/>
                  </a:lnTo>
                  <a:lnTo>
                    <a:pt x="2109345" y="431501"/>
                  </a:lnTo>
                  <a:lnTo>
                    <a:pt x="2080210" y="397667"/>
                  </a:lnTo>
                  <a:lnTo>
                    <a:pt x="2049847" y="364954"/>
                  </a:lnTo>
                  <a:lnTo>
                    <a:pt x="2018291" y="333398"/>
                  </a:lnTo>
                  <a:lnTo>
                    <a:pt x="1985579" y="303034"/>
                  </a:lnTo>
                  <a:lnTo>
                    <a:pt x="1951745" y="273897"/>
                  </a:lnTo>
                  <a:lnTo>
                    <a:pt x="1916827" y="246025"/>
                  </a:lnTo>
                  <a:lnTo>
                    <a:pt x="1880858" y="219451"/>
                  </a:lnTo>
                  <a:lnTo>
                    <a:pt x="1843875" y="194212"/>
                  </a:lnTo>
                  <a:lnTo>
                    <a:pt x="1805913" y="170343"/>
                  </a:lnTo>
                  <a:lnTo>
                    <a:pt x="1767008" y="147881"/>
                  </a:lnTo>
                  <a:lnTo>
                    <a:pt x="1727195" y="126859"/>
                  </a:lnTo>
                  <a:lnTo>
                    <a:pt x="1686511" y="107315"/>
                  </a:lnTo>
                  <a:lnTo>
                    <a:pt x="1644990" y="89283"/>
                  </a:lnTo>
                  <a:lnTo>
                    <a:pt x="1602669" y="72800"/>
                  </a:lnTo>
                  <a:lnTo>
                    <a:pt x="1559582" y="57901"/>
                  </a:lnTo>
                  <a:lnTo>
                    <a:pt x="1515766" y="44621"/>
                  </a:lnTo>
                  <a:lnTo>
                    <a:pt x="1471256" y="32996"/>
                  </a:lnTo>
                  <a:lnTo>
                    <a:pt x="1426087" y="23062"/>
                  </a:lnTo>
                  <a:lnTo>
                    <a:pt x="1380296" y="14855"/>
                  </a:lnTo>
                  <a:lnTo>
                    <a:pt x="1333917" y="8409"/>
                  </a:lnTo>
                  <a:lnTo>
                    <a:pt x="1286987" y="3761"/>
                  </a:lnTo>
                  <a:lnTo>
                    <a:pt x="1239541" y="946"/>
                  </a:lnTo>
                  <a:lnTo>
                    <a:pt x="1191615" y="0"/>
                  </a:lnTo>
                  <a:lnTo>
                    <a:pt x="1143689" y="946"/>
                  </a:lnTo>
                  <a:lnTo>
                    <a:pt x="1096243" y="3761"/>
                  </a:lnTo>
                  <a:lnTo>
                    <a:pt x="1049313" y="8409"/>
                  </a:lnTo>
                  <a:lnTo>
                    <a:pt x="1002934" y="14855"/>
                  </a:lnTo>
                  <a:lnTo>
                    <a:pt x="957143" y="23062"/>
                  </a:lnTo>
                  <a:lnTo>
                    <a:pt x="911975" y="32996"/>
                  </a:lnTo>
                  <a:lnTo>
                    <a:pt x="867464" y="44621"/>
                  </a:lnTo>
                  <a:lnTo>
                    <a:pt x="823648" y="57901"/>
                  </a:lnTo>
                  <a:lnTo>
                    <a:pt x="780561" y="72800"/>
                  </a:lnTo>
                  <a:lnTo>
                    <a:pt x="738240" y="89283"/>
                  </a:lnTo>
                  <a:lnTo>
                    <a:pt x="696719" y="107315"/>
                  </a:lnTo>
                  <a:lnTo>
                    <a:pt x="656035" y="126859"/>
                  </a:lnTo>
                  <a:lnTo>
                    <a:pt x="616222" y="147881"/>
                  </a:lnTo>
                  <a:lnTo>
                    <a:pt x="577317" y="170343"/>
                  </a:lnTo>
                  <a:lnTo>
                    <a:pt x="539355" y="194212"/>
                  </a:lnTo>
                  <a:lnTo>
                    <a:pt x="502372" y="219451"/>
                  </a:lnTo>
                  <a:lnTo>
                    <a:pt x="466404" y="246025"/>
                  </a:lnTo>
                  <a:lnTo>
                    <a:pt x="431485" y="273897"/>
                  </a:lnTo>
                  <a:lnTo>
                    <a:pt x="397651" y="303034"/>
                  </a:lnTo>
                  <a:lnTo>
                    <a:pt x="364939" y="333398"/>
                  </a:lnTo>
                  <a:lnTo>
                    <a:pt x="333384" y="364954"/>
                  </a:lnTo>
                  <a:lnTo>
                    <a:pt x="303020" y="397667"/>
                  </a:lnTo>
                  <a:lnTo>
                    <a:pt x="273885" y="431501"/>
                  </a:lnTo>
                  <a:lnTo>
                    <a:pt x="246013" y="466420"/>
                  </a:lnTo>
                  <a:lnTo>
                    <a:pt x="219440" y="502389"/>
                  </a:lnTo>
                  <a:lnTo>
                    <a:pt x="194202" y="539372"/>
                  </a:lnTo>
                  <a:lnTo>
                    <a:pt x="170335" y="577334"/>
                  </a:lnTo>
                  <a:lnTo>
                    <a:pt x="147873" y="616239"/>
                  </a:lnTo>
                  <a:lnTo>
                    <a:pt x="126852" y="656052"/>
                  </a:lnTo>
                  <a:lnTo>
                    <a:pt x="107309" y="696736"/>
                  </a:lnTo>
                  <a:lnTo>
                    <a:pt x="89278" y="738256"/>
                  </a:lnTo>
                  <a:lnTo>
                    <a:pt x="72796" y="780577"/>
                  </a:lnTo>
                  <a:lnTo>
                    <a:pt x="57897" y="823663"/>
                  </a:lnTo>
                  <a:lnTo>
                    <a:pt x="44618" y="867478"/>
                  </a:lnTo>
                  <a:lnTo>
                    <a:pt x="32994" y="911987"/>
                  </a:lnTo>
                  <a:lnTo>
                    <a:pt x="23061" y="957154"/>
                  </a:lnTo>
                  <a:lnTo>
                    <a:pt x="14854" y="1002943"/>
                  </a:lnTo>
                  <a:lnTo>
                    <a:pt x="8408" y="1049320"/>
                  </a:lnTo>
                  <a:lnTo>
                    <a:pt x="3760" y="1096248"/>
                  </a:lnTo>
                  <a:lnTo>
                    <a:pt x="946" y="1143691"/>
                  </a:lnTo>
                  <a:lnTo>
                    <a:pt x="0" y="1191615"/>
                  </a:lnTo>
                  <a:lnTo>
                    <a:pt x="946" y="1239541"/>
                  </a:lnTo>
                  <a:lnTo>
                    <a:pt x="3760" y="1286987"/>
                  </a:lnTo>
                  <a:lnTo>
                    <a:pt x="8408" y="1333917"/>
                  </a:lnTo>
                  <a:lnTo>
                    <a:pt x="14854" y="1380296"/>
                  </a:lnTo>
                  <a:lnTo>
                    <a:pt x="23061" y="1426087"/>
                  </a:lnTo>
                  <a:lnTo>
                    <a:pt x="32994" y="1471256"/>
                  </a:lnTo>
                  <a:lnTo>
                    <a:pt x="44618" y="1515766"/>
                  </a:lnTo>
                  <a:lnTo>
                    <a:pt x="57897" y="1559582"/>
                  </a:lnTo>
                  <a:lnTo>
                    <a:pt x="72796" y="1602669"/>
                  </a:lnTo>
                  <a:lnTo>
                    <a:pt x="89278" y="1644990"/>
                  </a:lnTo>
                  <a:lnTo>
                    <a:pt x="107309" y="1686511"/>
                  </a:lnTo>
                  <a:lnTo>
                    <a:pt x="126852" y="1727195"/>
                  </a:lnTo>
                  <a:lnTo>
                    <a:pt x="147873" y="1767008"/>
                  </a:lnTo>
                  <a:lnTo>
                    <a:pt x="170335" y="1805913"/>
                  </a:lnTo>
                  <a:lnTo>
                    <a:pt x="194202" y="1843875"/>
                  </a:lnTo>
                  <a:lnTo>
                    <a:pt x="219440" y="1880858"/>
                  </a:lnTo>
                  <a:lnTo>
                    <a:pt x="246013" y="1916827"/>
                  </a:lnTo>
                  <a:lnTo>
                    <a:pt x="273885" y="1951745"/>
                  </a:lnTo>
                  <a:lnTo>
                    <a:pt x="303020" y="1985579"/>
                  </a:lnTo>
                  <a:lnTo>
                    <a:pt x="333384" y="2018291"/>
                  </a:lnTo>
                  <a:lnTo>
                    <a:pt x="364939" y="2049847"/>
                  </a:lnTo>
                  <a:lnTo>
                    <a:pt x="397651" y="2080210"/>
                  </a:lnTo>
                  <a:lnTo>
                    <a:pt x="431485" y="2109345"/>
                  </a:lnTo>
                  <a:lnTo>
                    <a:pt x="466404" y="2137217"/>
                  </a:lnTo>
                  <a:lnTo>
                    <a:pt x="502372" y="2163790"/>
                  </a:lnTo>
                  <a:lnTo>
                    <a:pt x="539355" y="2189028"/>
                  </a:lnTo>
                  <a:lnTo>
                    <a:pt x="577317" y="2212896"/>
                  </a:lnTo>
                  <a:lnTo>
                    <a:pt x="616222" y="2235358"/>
                  </a:lnTo>
                  <a:lnTo>
                    <a:pt x="656035" y="2256378"/>
                  </a:lnTo>
                  <a:lnTo>
                    <a:pt x="696719" y="2275921"/>
                  </a:lnTo>
                  <a:lnTo>
                    <a:pt x="738240" y="2293952"/>
                  </a:lnTo>
                  <a:lnTo>
                    <a:pt x="780561" y="2310434"/>
                  </a:lnTo>
                  <a:lnTo>
                    <a:pt x="823648" y="2325333"/>
                  </a:lnTo>
                  <a:lnTo>
                    <a:pt x="867464" y="2338612"/>
                  </a:lnTo>
                  <a:lnTo>
                    <a:pt x="911975" y="2350236"/>
                  </a:lnTo>
                  <a:lnTo>
                    <a:pt x="957143" y="2360169"/>
                  </a:lnTo>
                  <a:lnTo>
                    <a:pt x="1002934" y="2368377"/>
                  </a:lnTo>
                  <a:lnTo>
                    <a:pt x="1049313" y="2374822"/>
                  </a:lnTo>
                  <a:lnTo>
                    <a:pt x="1096243" y="2379470"/>
                  </a:lnTo>
                  <a:lnTo>
                    <a:pt x="1143689" y="2382285"/>
                  </a:lnTo>
                  <a:lnTo>
                    <a:pt x="1191615" y="2383231"/>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79" name="Google Shape;1479;p37"/>
            <p:cNvPicPr preferRelativeResize="0"/>
            <p:nvPr/>
          </p:nvPicPr>
          <p:blipFill rotWithShape="1">
            <a:blip r:embed="rId10">
              <a:alphaModFix/>
            </a:blip>
            <a:srcRect/>
            <a:stretch/>
          </p:blipFill>
          <p:spPr>
            <a:xfrm>
              <a:off x="7482733" y="3273922"/>
              <a:ext cx="124256" cy="124269"/>
            </a:xfrm>
            <a:prstGeom prst="rect">
              <a:avLst/>
            </a:prstGeom>
            <a:noFill/>
            <a:ln>
              <a:noFill/>
            </a:ln>
          </p:spPr>
        </p:pic>
        <p:pic>
          <p:nvPicPr>
            <p:cNvPr id="1480" name="Google Shape;1480;p37"/>
            <p:cNvPicPr preferRelativeResize="0"/>
            <p:nvPr/>
          </p:nvPicPr>
          <p:blipFill rotWithShape="1">
            <a:blip r:embed="rId11">
              <a:alphaModFix/>
            </a:blip>
            <a:srcRect/>
            <a:stretch/>
          </p:blipFill>
          <p:spPr>
            <a:xfrm>
              <a:off x="8021802" y="3014408"/>
              <a:ext cx="636346" cy="617943"/>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484"/>
        <p:cNvGrpSpPr/>
        <p:nvPr/>
      </p:nvGrpSpPr>
      <p:grpSpPr>
        <a:xfrm>
          <a:off x="0" y="0"/>
          <a:ext cx="0" cy="0"/>
          <a:chOff x="0" y="0"/>
          <a:chExt cx="0" cy="0"/>
        </a:xfrm>
      </p:grpSpPr>
      <p:grpSp>
        <p:nvGrpSpPr>
          <p:cNvPr id="1485" name="Google Shape;1485;p38"/>
          <p:cNvGrpSpPr/>
          <p:nvPr/>
        </p:nvGrpSpPr>
        <p:grpSpPr>
          <a:xfrm>
            <a:off x="0" y="0"/>
            <a:ext cx="12168314" cy="6858000"/>
            <a:chOff x="0" y="0"/>
            <a:chExt cx="12168314" cy="6858000"/>
          </a:xfrm>
        </p:grpSpPr>
        <p:sp>
          <p:nvSpPr>
            <p:cNvPr id="1486" name="Google Shape;1486;p38"/>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7" name="Google Shape;1487;p38"/>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88" name="Google Shape;1488;p38"/>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489" name="Google Shape;1489;p38"/>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490" name="Google Shape;1490;p38"/>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491" name="Google Shape;1491;p38"/>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492" name="Google Shape;1492;p38"/>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493" name="Google Shape;1493;p38"/>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4" name="Google Shape;1494;p38"/>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5" name="Google Shape;1495;p38"/>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6" name="Google Shape;1496;p38"/>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7" name="Google Shape;1497;p38"/>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8" name="Google Shape;1498;p38"/>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9" name="Google Shape;1499;p38"/>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0" name="Google Shape;1500;p38"/>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1" name="Google Shape;1501;p38"/>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2" name="Google Shape;1502;p38"/>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3" name="Google Shape;1503;p38"/>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4" name="Google Shape;1504;p38"/>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5" name="Google Shape;1505;p38"/>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6" name="Google Shape;1506;p38"/>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7" name="Google Shape;1507;p38"/>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8" name="Google Shape;1508;p38"/>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9" name="Google Shape;1509;p38"/>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0" name="Google Shape;1510;p38"/>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1" name="Google Shape;1511;p38"/>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2" name="Google Shape;1512;p38"/>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3" name="Google Shape;1513;p38"/>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4" name="Google Shape;1514;p38"/>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15" name="Google Shape;1515;p38"/>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516" name="Google Shape;1516;p38"/>
          <p:cNvSpPr txBox="1"/>
          <p:nvPr/>
        </p:nvSpPr>
        <p:spPr>
          <a:xfrm>
            <a:off x="1436300" y="1081530"/>
            <a:ext cx="1776730" cy="38049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800" b="1">
                <a:solidFill>
                  <a:srgbClr val="FFFFFF"/>
                </a:solidFill>
                <a:latin typeface="Helvetica Neue"/>
                <a:ea typeface="Helvetica Neue"/>
                <a:cs typeface="Helvetica Neue"/>
                <a:sym typeface="Helvetica Neue"/>
              </a:rPr>
              <a:t>?</a:t>
            </a:r>
            <a:endParaRPr sz="24800">
              <a:solidFill>
                <a:schemeClr val="dk1"/>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520"/>
        <p:cNvGrpSpPr/>
        <p:nvPr/>
      </p:nvGrpSpPr>
      <p:grpSpPr>
        <a:xfrm>
          <a:off x="0" y="0"/>
          <a:ext cx="0" cy="0"/>
          <a:chOff x="0" y="0"/>
          <a:chExt cx="0" cy="0"/>
        </a:xfrm>
      </p:grpSpPr>
      <p:grpSp>
        <p:nvGrpSpPr>
          <p:cNvPr id="1521" name="Google Shape;1521;p39"/>
          <p:cNvGrpSpPr/>
          <p:nvPr/>
        </p:nvGrpSpPr>
        <p:grpSpPr>
          <a:xfrm>
            <a:off x="0" y="6350"/>
            <a:ext cx="12168314" cy="6851650"/>
            <a:chOff x="0" y="6350"/>
            <a:chExt cx="12168314" cy="6851650"/>
          </a:xfrm>
        </p:grpSpPr>
        <p:sp>
          <p:nvSpPr>
            <p:cNvPr id="1522" name="Google Shape;1522;p39"/>
            <p:cNvSpPr/>
            <p:nvPr/>
          </p:nvSpPr>
          <p:spPr>
            <a:xfrm>
              <a:off x="503999" y="6362"/>
              <a:ext cx="11664315" cy="5832475"/>
            </a:xfrm>
            <a:custGeom>
              <a:avLst/>
              <a:gdLst/>
              <a:ahLst/>
              <a:cxnLst/>
              <a:rect l="l" t="t" r="r" b="b"/>
              <a:pathLst>
                <a:path w="11664315" h="5832475" extrusionOk="0">
                  <a:moveTo>
                    <a:pt x="11664010" y="0"/>
                  </a:moveTo>
                  <a:lnTo>
                    <a:pt x="0" y="0"/>
                  </a:lnTo>
                  <a:lnTo>
                    <a:pt x="0" y="5831992"/>
                  </a:lnTo>
                  <a:lnTo>
                    <a:pt x="11664010" y="5831992"/>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3" name="Google Shape;1523;p39"/>
            <p:cNvSpPr/>
            <p:nvPr/>
          </p:nvSpPr>
          <p:spPr>
            <a:xfrm>
              <a:off x="0" y="6350"/>
              <a:ext cx="504190" cy="6851650"/>
            </a:xfrm>
            <a:custGeom>
              <a:avLst/>
              <a:gdLst/>
              <a:ahLst/>
              <a:cxnLst/>
              <a:rect l="l" t="t" r="r" b="b"/>
              <a:pathLst>
                <a:path w="504190" h="6851650" extrusionOk="0">
                  <a:moveTo>
                    <a:pt x="503999" y="0"/>
                  </a:moveTo>
                  <a:lnTo>
                    <a:pt x="0" y="0"/>
                  </a:lnTo>
                  <a:lnTo>
                    <a:pt x="0" y="6851650"/>
                  </a:lnTo>
                  <a:lnTo>
                    <a:pt x="503999" y="685165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24" name="Google Shape;1524;p39"/>
            <p:cNvPicPr preferRelativeResize="0"/>
            <p:nvPr/>
          </p:nvPicPr>
          <p:blipFill rotWithShape="1">
            <a:blip r:embed="rId3">
              <a:alphaModFix/>
            </a:blip>
            <a:srcRect/>
            <a:stretch/>
          </p:blipFill>
          <p:spPr>
            <a:xfrm>
              <a:off x="10288918" y="6233401"/>
              <a:ext cx="305562" cy="294640"/>
            </a:xfrm>
            <a:prstGeom prst="rect">
              <a:avLst/>
            </a:prstGeom>
            <a:noFill/>
            <a:ln>
              <a:noFill/>
            </a:ln>
          </p:spPr>
        </p:pic>
        <p:pic>
          <p:nvPicPr>
            <p:cNvPr id="1525" name="Google Shape;1525;p39"/>
            <p:cNvPicPr preferRelativeResize="0"/>
            <p:nvPr/>
          </p:nvPicPr>
          <p:blipFill rotWithShape="1">
            <a:blip r:embed="rId4">
              <a:alphaModFix/>
            </a:blip>
            <a:srcRect/>
            <a:stretch/>
          </p:blipFill>
          <p:spPr>
            <a:xfrm>
              <a:off x="10494602" y="6365671"/>
              <a:ext cx="2594" cy="24987"/>
            </a:xfrm>
            <a:prstGeom prst="rect">
              <a:avLst/>
            </a:prstGeom>
            <a:noFill/>
            <a:ln>
              <a:noFill/>
            </a:ln>
          </p:spPr>
        </p:pic>
        <p:pic>
          <p:nvPicPr>
            <p:cNvPr id="1526" name="Google Shape;1526;p39"/>
            <p:cNvPicPr preferRelativeResize="0"/>
            <p:nvPr/>
          </p:nvPicPr>
          <p:blipFill rotWithShape="1">
            <a:blip r:embed="rId5">
              <a:alphaModFix/>
            </a:blip>
            <a:srcRect/>
            <a:stretch/>
          </p:blipFill>
          <p:spPr>
            <a:xfrm>
              <a:off x="10328376" y="6316154"/>
              <a:ext cx="62623" cy="59817"/>
            </a:xfrm>
            <a:prstGeom prst="rect">
              <a:avLst/>
            </a:prstGeom>
            <a:noFill/>
            <a:ln>
              <a:noFill/>
            </a:ln>
          </p:spPr>
        </p:pic>
        <p:pic>
          <p:nvPicPr>
            <p:cNvPr id="1527" name="Google Shape;1527;p39"/>
            <p:cNvPicPr preferRelativeResize="0"/>
            <p:nvPr/>
          </p:nvPicPr>
          <p:blipFill rotWithShape="1">
            <a:blip r:embed="rId6">
              <a:alphaModFix/>
            </a:blip>
            <a:srcRect/>
            <a:stretch/>
          </p:blipFill>
          <p:spPr>
            <a:xfrm>
              <a:off x="10498073" y="6316154"/>
              <a:ext cx="56108" cy="37452"/>
            </a:xfrm>
            <a:prstGeom prst="rect">
              <a:avLst/>
            </a:prstGeom>
            <a:noFill/>
            <a:ln>
              <a:noFill/>
            </a:ln>
          </p:spPr>
        </p:pic>
        <p:pic>
          <p:nvPicPr>
            <p:cNvPr id="1528" name="Google Shape;1528;p39"/>
            <p:cNvPicPr preferRelativeResize="0"/>
            <p:nvPr/>
          </p:nvPicPr>
          <p:blipFill rotWithShape="1">
            <a:blip r:embed="rId7">
              <a:alphaModFix/>
            </a:blip>
            <a:srcRect/>
            <a:stretch/>
          </p:blipFill>
          <p:spPr>
            <a:xfrm>
              <a:off x="10310126" y="6401244"/>
              <a:ext cx="105105" cy="84810"/>
            </a:xfrm>
            <a:prstGeom prst="rect">
              <a:avLst/>
            </a:prstGeom>
            <a:noFill/>
            <a:ln>
              <a:noFill/>
            </a:ln>
          </p:spPr>
        </p:pic>
        <p:sp>
          <p:nvSpPr>
            <p:cNvPr id="1529" name="Google Shape;1529;p39"/>
            <p:cNvSpPr/>
            <p:nvPr/>
          </p:nvSpPr>
          <p:spPr>
            <a:xfrm>
              <a:off x="10389349" y="638205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0" name="Google Shape;1530;p39"/>
            <p:cNvSpPr/>
            <p:nvPr/>
          </p:nvSpPr>
          <p:spPr>
            <a:xfrm>
              <a:off x="10382062" y="638052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1" name="Google Shape;1531;p39"/>
            <p:cNvSpPr/>
            <p:nvPr/>
          </p:nvSpPr>
          <p:spPr>
            <a:xfrm>
              <a:off x="10387749" y="633072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2" name="Google Shape;1532;p39"/>
            <p:cNvSpPr/>
            <p:nvPr/>
          </p:nvSpPr>
          <p:spPr>
            <a:xfrm>
              <a:off x="10382055" y="633073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3" name="Google Shape;1533;p39"/>
            <p:cNvSpPr/>
            <p:nvPr/>
          </p:nvSpPr>
          <p:spPr>
            <a:xfrm>
              <a:off x="10399166" y="644695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4" name="Google Shape;1534;p39"/>
            <p:cNvSpPr/>
            <p:nvPr/>
          </p:nvSpPr>
          <p:spPr>
            <a:xfrm>
              <a:off x="10396011" y="644303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5" name="Google Shape;1535;p39"/>
            <p:cNvSpPr/>
            <p:nvPr/>
          </p:nvSpPr>
          <p:spPr>
            <a:xfrm>
              <a:off x="10414835" y="634015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6" name="Google Shape;1536;p39"/>
            <p:cNvSpPr/>
            <p:nvPr/>
          </p:nvSpPr>
          <p:spPr>
            <a:xfrm>
              <a:off x="10400409" y="631792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7" name="Google Shape;1537;p39"/>
            <p:cNvSpPr/>
            <p:nvPr/>
          </p:nvSpPr>
          <p:spPr>
            <a:xfrm>
              <a:off x="10465041" y="646028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8" name="Google Shape;1538;p39"/>
            <p:cNvSpPr/>
            <p:nvPr/>
          </p:nvSpPr>
          <p:spPr>
            <a:xfrm>
              <a:off x="10449519" y="644613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9" name="Google Shape;1539;p39"/>
            <p:cNvSpPr/>
            <p:nvPr/>
          </p:nvSpPr>
          <p:spPr>
            <a:xfrm>
              <a:off x="10442905" y="628258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0" name="Google Shape;1540;p39"/>
            <p:cNvSpPr/>
            <p:nvPr/>
          </p:nvSpPr>
          <p:spPr>
            <a:xfrm>
              <a:off x="10442910" y="628259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1" name="Google Shape;1541;p39"/>
            <p:cNvSpPr/>
            <p:nvPr/>
          </p:nvSpPr>
          <p:spPr>
            <a:xfrm>
              <a:off x="10497751" y="635360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2" name="Google Shape;1542;p39"/>
            <p:cNvSpPr/>
            <p:nvPr/>
          </p:nvSpPr>
          <p:spPr>
            <a:xfrm>
              <a:off x="10488886" y="633072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3" name="Google Shape;1543;p39"/>
            <p:cNvSpPr/>
            <p:nvPr/>
          </p:nvSpPr>
          <p:spPr>
            <a:xfrm>
              <a:off x="10497743" y="639679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4" name="Google Shape;1544;p39"/>
            <p:cNvSpPr/>
            <p:nvPr/>
          </p:nvSpPr>
          <p:spPr>
            <a:xfrm>
              <a:off x="10488886" y="638045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5" name="Google Shape;1545;p39"/>
            <p:cNvSpPr/>
            <p:nvPr/>
          </p:nvSpPr>
          <p:spPr>
            <a:xfrm>
              <a:off x="10459607" y="633544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6" name="Google Shape;1546;p39"/>
            <p:cNvSpPr/>
            <p:nvPr/>
          </p:nvSpPr>
          <p:spPr>
            <a:xfrm>
              <a:off x="10448885" y="631482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7" name="Google Shape;1547;p39"/>
            <p:cNvSpPr/>
            <p:nvPr/>
          </p:nvSpPr>
          <p:spPr>
            <a:xfrm>
              <a:off x="10457303" y="647834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8" name="Google Shape;1548;p39"/>
            <p:cNvSpPr/>
            <p:nvPr/>
          </p:nvSpPr>
          <p:spPr>
            <a:xfrm>
              <a:off x="10442909" y="647834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9" name="Google Shape;1549;p39"/>
            <p:cNvSpPr/>
            <p:nvPr/>
          </p:nvSpPr>
          <p:spPr>
            <a:xfrm>
              <a:off x="11100362" y="622494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0" name="Google Shape;1550;p39"/>
            <p:cNvSpPr/>
            <p:nvPr/>
          </p:nvSpPr>
          <p:spPr>
            <a:xfrm>
              <a:off x="10654982" y="626186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51" name="Google Shape;1551;p39"/>
            <p:cNvPicPr preferRelativeResize="0"/>
            <p:nvPr/>
          </p:nvPicPr>
          <p:blipFill rotWithShape="1">
            <a:blip r:embed="rId8">
              <a:alphaModFix/>
            </a:blip>
            <a:srcRect/>
            <a:stretch/>
          </p:blipFill>
          <p:spPr>
            <a:xfrm>
              <a:off x="987768" y="6002540"/>
              <a:ext cx="725765" cy="631734"/>
            </a:xfrm>
            <a:prstGeom prst="rect">
              <a:avLst/>
            </a:prstGeom>
            <a:noFill/>
            <a:ln>
              <a:noFill/>
            </a:ln>
          </p:spPr>
        </p:pic>
      </p:grpSp>
      <p:sp>
        <p:nvSpPr>
          <p:cNvPr id="1552" name="Google Shape;1552;p39"/>
          <p:cNvSpPr txBox="1">
            <a:spLocks noGrp="1"/>
          </p:cNvSpPr>
          <p:nvPr>
            <p:ph type="title"/>
          </p:nvPr>
        </p:nvSpPr>
        <p:spPr>
          <a:xfrm>
            <a:off x="1436299" y="697768"/>
            <a:ext cx="7294745" cy="1743426"/>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None/>
            </a:pPr>
            <a:r>
              <a:rPr lang="en-US" b="1" dirty="0">
                <a:solidFill>
                  <a:srgbClr val="FFFFFF"/>
                </a:solidFill>
                <a:latin typeface="Helvetica Neue"/>
                <a:ea typeface="Helvetica Neue"/>
                <a:cs typeface="Helvetica Neue"/>
                <a:sym typeface="Helvetica Neue"/>
              </a:rPr>
              <a:t>Thank you  </a:t>
            </a:r>
            <a:br>
              <a:rPr lang="en-US" b="1" dirty="0">
                <a:solidFill>
                  <a:srgbClr val="FFFFFF"/>
                </a:solidFill>
                <a:latin typeface="Helvetica Neue"/>
                <a:ea typeface="Helvetica Neue"/>
                <a:cs typeface="Helvetica Neue"/>
                <a:sym typeface="Helvetica Neue"/>
              </a:rPr>
            </a:br>
            <a:r>
              <a:rPr lang="en-US" dirty="0">
                <a:solidFill>
                  <a:srgbClr val="FFFFFF"/>
                </a:solidFill>
              </a:rPr>
              <a:t>and see you tomorrow!</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4"/>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1" name="Google Shape;201;p4"/>
          <p:cNvGrpSpPr/>
          <p:nvPr/>
        </p:nvGrpSpPr>
        <p:grpSpPr>
          <a:xfrm>
            <a:off x="10288918" y="6227038"/>
            <a:ext cx="305562" cy="294640"/>
            <a:chOff x="10288918" y="6227038"/>
            <a:chExt cx="305562" cy="294640"/>
          </a:xfrm>
        </p:grpSpPr>
        <p:pic>
          <p:nvPicPr>
            <p:cNvPr id="202" name="Google Shape;202;p4"/>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03" name="Google Shape;203;p4"/>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204" name="Google Shape;204;p4"/>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205" name="Google Shape;205;p4"/>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206" name="Google Shape;206;p4"/>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207" name="Google Shape;207;p4"/>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4"/>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4"/>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4"/>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4"/>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4"/>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4"/>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4"/>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4"/>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4"/>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4"/>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4"/>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4"/>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4"/>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4"/>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4"/>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4"/>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4"/>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4"/>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4"/>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7" name="Google Shape;227;p4"/>
          <p:cNvGrpSpPr/>
          <p:nvPr/>
        </p:nvGrpSpPr>
        <p:grpSpPr>
          <a:xfrm>
            <a:off x="10654982" y="6218590"/>
            <a:ext cx="1092835" cy="283936"/>
            <a:chOff x="10654982" y="6218590"/>
            <a:chExt cx="1092835" cy="283936"/>
          </a:xfrm>
        </p:grpSpPr>
        <p:sp>
          <p:nvSpPr>
            <p:cNvPr id="228" name="Google Shape;228;p4"/>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4"/>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30" name="Google Shape;230;p4"/>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231" name="Google Shape;231;p4"/>
          <p:cNvSpPr txBox="1">
            <a:spLocks noGrp="1"/>
          </p:cNvSpPr>
          <p:nvPr>
            <p:ph type="title"/>
          </p:nvPr>
        </p:nvSpPr>
        <p:spPr>
          <a:xfrm>
            <a:off x="1436300" y="691418"/>
            <a:ext cx="5964555"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Training </a:t>
            </a:r>
            <a:r>
              <a:rPr lang="en-US"/>
              <a:t>programme:</a:t>
            </a:r>
            <a:endParaRPr/>
          </a:p>
        </p:txBody>
      </p:sp>
      <p:grpSp>
        <p:nvGrpSpPr>
          <p:cNvPr id="232" name="Google Shape;232;p4"/>
          <p:cNvGrpSpPr/>
          <p:nvPr/>
        </p:nvGrpSpPr>
        <p:grpSpPr>
          <a:xfrm>
            <a:off x="1448993" y="2580640"/>
            <a:ext cx="2298700" cy="3053715"/>
            <a:chOff x="1448993" y="2130297"/>
            <a:chExt cx="2298700" cy="3053715"/>
          </a:xfrm>
        </p:grpSpPr>
        <p:pic>
          <p:nvPicPr>
            <p:cNvPr id="233" name="Google Shape;233;p4"/>
            <p:cNvPicPr preferRelativeResize="0"/>
            <p:nvPr/>
          </p:nvPicPr>
          <p:blipFill rotWithShape="1">
            <a:blip r:embed="rId9">
              <a:alphaModFix/>
            </a:blip>
            <a:srcRect/>
            <a:stretch/>
          </p:blipFill>
          <p:spPr>
            <a:xfrm>
              <a:off x="1449006" y="2594250"/>
              <a:ext cx="2298098" cy="2518114"/>
            </a:xfrm>
            <a:prstGeom prst="rect">
              <a:avLst/>
            </a:prstGeom>
            <a:noFill/>
            <a:ln>
              <a:noFill/>
            </a:ln>
          </p:spPr>
        </p:pic>
        <p:sp>
          <p:nvSpPr>
            <p:cNvPr id="234" name="Google Shape;234;p4"/>
            <p:cNvSpPr/>
            <p:nvPr/>
          </p:nvSpPr>
          <p:spPr>
            <a:xfrm>
              <a:off x="1448993" y="2130297"/>
              <a:ext cx="2298700" cy="3053715"/>
            </a:xfrm>
            <a:custGeom>
              <a:avLst/>
              <a:gdLst/>
              <a:ahLst/>
              <a:cxnLst/>
              <a:rect l="l" t="t" r="r" b="b"/>
              <a:pathLst>
                <a:path w="2298700" h="3053715" extrusionOk="0">
                  <a:moveTo>
                    <a:pt x="0" y="3053702"/>
                  </a:moveTo>
                  <a:lnTo>
                    <a:pt x="2298103" y="3053702"/>
                  </a:lnTo>
                  <a:lnTo>
                    <a:pt x="2298103" y="0"/>
                  </a:lnTo>
                  <a:lnTo>
                    <a:pt x="0" y="0"/>
                  </a:lnTo>
                  <a:lnTo>
                    <a:pt x="0" y="3053702"/>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35" name="Google Shape;235;p4"/>
          <p:cNvPicPr preferRelativeResize="0"/>
          <p:nvPr/>
        </p:nvPicPr>
        <p:blipFill rotWithShape="1">
          <a:blip r:embed="rId10">
            <a:alphaModFix/>
          </a:blip>
          <a:srcRect/>
          <a:stretch/>
        </p:blipFill>
        <p:spPr>
          <a:xfrm>
            <a:off x="4436998" y="3316606"/>
            <a:ext cx="3129305" cy="1559369"/>
          </a:xfrm>
          <a:prstGeom prst="rect">
            <a:avLst/>
          </a:prstGeom>
          <a:noFill/>
          <a:ln>
            <a:noFill/>
          </a:ln>
        </p:spPr>
      </p:pic>
      <p:sp>
        <p:nvSpPr>
          <p:cNvPr id="236" name="Google Shape;236;p4"/>
          <p:cNvSpPr/>
          <p:nvPr/>
        </p:nvSpPr>
        <p:spPr>
          <a:xfrm>
            <a:off x="4436998" y="2866263"/>
            <a:ext cx="3129915" cy="1564005"/>
          </a:xfrm>
          <a:custGeom>
            <a:avLst/>
            <a:gdLst/>
            <a:ahLst/>
            <a:cxnLst/>
            <a:rect l="l" t="t" r="r" b="b"/>
            <a:pathLst>
              <a:path w="3129915" h="1564004" extrusionOk="0">
                <a:moveTo>
                  <a:pt x="0" y="1563763"/>
                </a:moveTo>
                <a:lnTo>
                  <a:pt x="3129305" y="1563763"/>
                </a:lnTo>
                <a:lnTo>
                  <a:pt x="3129305" y="0"/>
                </a:lnTo>
                <a:lnTo>
                  <a:pt x="0" y="0"/>
                </a:lnTo>
                <a:lnTo>
                  <a:pt x="0" y="156376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 name="Google Shape;237;p4"/>
          <p:cNvGrpSpPr/>
          <p:nvPr/>
        </p:nvGrpSpPr>
        <p:grpSpPr>
          <a:xfrm>
            <a:off x="8263801" y="2926665"/>
            <a:ext cx="2851785" cy="2348865"/>
            <a:chOff x="8263801" y="2476322"/>
            <a:chExt cx="2851785" cy="2348865"/>
          </a:xfrm>
        </p:grpSpPr>
        <p:pic>
          <p:nvPicPr>
            <p:cNvPr id="238" name="Google Shape;238;p4"/>
            <p:cNvPicPr preferRelativeResize="0"/>
            <p:nvPr/>
          </p:nvPicPr>
          <p:blipFill rotWithShape="1">
            <a:blip r:embed="rId11">
              <a:alphaModFix/>
            </a:blip>
            <a:srcRect/>
            <a:stretch/>
          </p:blipFill>
          <p:spPr>
            <a:xfrm>
              <a:off x="8263801" y="2478143"/>
              <a:ext cx="2851200" cy="2346802"/>
            </a:xfrm>
            <a:prstGeom prst="rect">
              <a:avLst/>
            </a:prstGeom>
            <a:noFill/>
            <a:ln>
              <a:noFill/>
            </a:ln>
          </p:spPr>
        </p:pic>
        <p:sp>
          <p:nvSpPr>
            <p:cNvPr id="239" name="Google Shape;239;p4"/>
            <p:cNvSpPr/>
            <p:nvPr/>
          </p:nvSpPr>
          <p:spPr>
            <a:xfrm>
              <a:off x="8263801" y="2476322"/>
              <a:ext cx="2851785" cy="2348865"/>
            </a:xfrm>
            <a:custGeom>
              <a:avLst/>
              <a:gdLst/>
              <a:ahLst/>
              <a:cxnLst/>
              <a:rect l="l" t="t" r="r" b="b"/>
              <a:pathLst>
                <a:path w="2851784" h="2348865" extrusionOk="0">
                  <a:moveTo>
                    <a:pt x="0" y="2348623"/>
                  </a:moveTo>
                  <a:lnTo>
                    <a:pt x="2851200" y="2348623"/>
                  </a:lnTo>
                  <a:lnTo>
                    <a:pt x="2851200" y="0"/>
                  </a:lnTo>
                  <a:lnTo>
                    <a:pt x="0" y="0"/>
                  </a:lnTo>
                  <a:lnTo>
                    <a:pt x="0" y="234862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sp>
        <p:nvSpPr>
          <p:cNvPr id="245" name="Google Shape;245;p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5"/>
          <p:cNvGrpSpPr/>
          <p:nvPr/>
        </p:nvGrpSpPr>
        <p:grpSpPr>
          <a:xfrm>
            <a:off x="10288918" y="6227038"/>
            <a:ext cx="305562" cy="294640"/>
            <a:chOff x="10288918" y="6227038"/>
            <a:chExt cx="305562" cy="294640"/>
          </a:xfrm>
        </p:grpSpPr>
        <p:pic>
          <p:nvPicPr>
            <p:cNvPr id="247" name="Google Shape;247;p5"/>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48" name="Google Shape;248;p5"/>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249" name="Google Shape;249;p5"/>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250" name="Google Shape;250;p5"/>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251" name="Google Shape;251;p5"/>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252" name="Google Shape;252;p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2" name="Google Shape;272;p5"/>
          <p:cNvGrpSpPr/>
          <p:nvPr/>
        </p:nvGrpSpPr>
        <p:grpSpPr>
          <a:xfrm>
            <a:off x="10654982" y="6218590"/>
            <a:ext cx="1092835" cy="283936"/>
            <a:chOff x="10654982" y="6218590"/>
            <a:chExt cx="1092835" cy="283936"/>
          </a:xfrm>
        </p:grpSpPr>
        <p:sp>
          <p:nvSpPr>
            <p:cNvPr id="273" name="Google Shape;273;p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75" name="Google Shape;275;p5"/>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276" name="Google Shape;276;p5"/>
          <p:cNvSpPr txBox="1">
            <a:spLocks noGrp="1"/>
          </p:cNvSpPr>
          <p:nvPr>
            <p:ph type="title"/>
          </p:nvPr>
        </p:nvSpPr>
        <p:spPr>
          <a:xfrm>
            <a:off x="1436300" y="691418"/>
            <a:ext cx="2566035" cy="1457960"/>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None/>
            </a:pPr>
            <a:r>
              <a:rPr lang="en-US" b="1">
                <a:solidFill>
                  <a:srgbClr val="2D5C9E"/>
                </a:solidFill>
                <a:latin typeface="Helvetica Neue"/>
                <a:ea typeface="Helvetica Neue"/>
                <a:cs typeface="Helvetica Neue"/>
                <a:sym typeface="Helvetica Neue"/>
              </a:rPr>
              <a:t>Code </a:t>
            </a:r>
            <a:r>
              <a:rPr lang="en-US"/>
              <a:t>of  Conduct:</a:t>
            </a:r>
            <a:endParaRPr/>
          </a:p>
        </p:txBody>
      </p:sp>
      <p:grpSp>
        <p:nvGrpSpPr>
          <p:cNvPr id="277" name="Google Shape;277;p5"/>
          <p:cNvGrpSpPr/>
          <p:nvPr/>
        </p:nvGrpSpPr>
        <p:grpSpPr>
          <a:xfrm>
            <a:off x="4550397" y="882002"/>
            <a:ext cx="3658870" cy="5168265"/>
            <a:chOff x="4550397" y="882002"/>
            <a:chExt cx="3658870" cy="5168265"/>
          </a:xfrm>
        </p:grpSpPr>
        <p:pic>
          <p:nvPicPr>
            <p:cNvPr id="278" name="Google Shape;278;p5"/>
            <p:cNvPicPr preferRelativeResize="0"/>
            <p:nvPr/>
          </p:nvPicPr>
          <p:blipFill rotWithShape="1">
            <a:blip r:embed="rId9">
              <a:alphaModFix/>
            </a:blip>
            <a:srcRect/>
            <a:stretch/>
          </p:blipFill>
          <p:spPr>
            <a:xfrm>
              <a:off x="4550397" y="882014"/>
              <a:ext cx="3658793" cy="5167782"/>
            </a:xfrm>
            <a:prstGeom prst="rect">
              <a:avLst/>
            </a:prstGeom>
            <a:noFill/>
            <a:ln>
              <a:noFill/>
            </a:ln>
          </p:spPr>
        </p:pic>
        <p:sp>
          <p:nvSpPr>
            <p:cNvPr id="279" name="Google Shape;279;p5"/>
            <p:cNvSpPr/>
            <p:nvPr/>
          </p:nvSpPr>
          <p:spPr>
            <a:xfrm>
              <a:off x="4550397" y="882002"/>
              <a:ext cx="3658870" cy="5168265"/>
            </a:xfrm>
            <a:custGeom>
              <a:avLst/>
              <a:gdLst/>
              <a:ahLst/>
              <a:cxnLst/>
              <a:rect l="l" t="t" r="r" b="b"/>
              <a:pathLst>
                <a:path w="3658870" h="5168265" extrusionOk="0">
                  <a:moveTo>
                    <a:pt x="0" y="5167795"/>
                  </a:moveTo>
                  <a:lnTo>
                    <a:pt x="3658793" y="5167795"/>
                  </a:lnTo>
                  <a:lnTo>
                    <a:pt x="3658793" y="0"/>
                  </a:lnTo>
                  <a:lnTo>
                    <a:pt x="0" y="0"/>
                  </a:lnTo>
                  <a:lnTo>
                    <a:pt x="0" y="5167795"/>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6"/>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6" name="Google Shape;286;p6"/>
          <p:cNvGrpSpPr/>
          <p:nvPr/>
        </p:nvGrpSpPr>
        <p:grpSpPr>
          <a:xfrm>
            <a:off x="10288918" y="6227038"/>
            <a:ext cx="305562" cy="294640"/>
            <a:chOff x="10288918" y="6227038"/>
            <a:chExt cx="305562" cy="294640"/>
          </a:xfrm>
        </p:grpSpPr>
        <p:pic>
          <p:nvPicPr>
            <p:cNvPr id="287" name="Google Shape;287;p6"/>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88" name="Google Shape;288;p6"/>
            <p:cNvPicPr preferRelativeResize="0"/>
            <p:nvPr/>
          </p:nvPicPr>
          <p:blipFill rotWithShape="1">
            <a:blip r:embed="rId4">
              <a:alphaModFix/>
            </a:blip>
            <a:srcRect/>
            <a:stretch/>
          </p:blipFill>
          <p:spPr>
            <a:xfrm>
              <a:off x="10310127" y="6400228"/>
              <a:ext cx="103644" cy="79476"/>
            </a:xfrm>
            <a:prstGeom prst="rect">
              <a:avLst/>
            </a:prstGeom>
            <a:noFill/>
            <a:ln>
              <a:noFill/>
            </a:ln>
          </p:spPr>
        </p:pic>
        <p:sp>
          <p:nvSpPr>
            <p:cNvPr id="289" name="Google Shape;289;p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09" name="Google Shape;309;p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1" name="Google Shape;311;p6"/>
          <p:cNvPicPr preferRelativeResize="0"/>
          <p:nvPr/>
        </p:nvPicPr>
        <p:blipFill rotWithShape="1">
          <a:blip r:embed="rId5">
            <a:alphaModFix/>
          </a:blip>
          <a:srcRect/>
          <a:stretch/>
        </p:blipFill>
        <p:spPr>
          <a:xfrm>
            <a:off x="987768" y="5996190"/>
            <a:ext cx="725765" cy="631734"/>
          </a:xfrm>
          <a:prstGeom prst="rect">
            <a:avLst/>
          </a:prstGeom>
          <a:noFill/>
          <a:ln>
            <a:noFill/>
          </a:ln>
        </p:spPr>
      </p:pic>
      <p:sp>
        <p:nvSpPr>
          <p:cNvPr id="312" name="Google Shape;312;p6"/>
          <p:cNvSpPr txBox="1"/>
          <p:nvPr/>
        </p:nvSpPr>
        <p:spPr>
          <a:xfrm>
            <a:off x="1436300" y="691418"/>
            <a:ext cx="4670425" cy="78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dirty="0">
                <a:solidFill>
                  <a:srgbClr val="2D5C9E"/>
                </a:solidFill>
                <a:latin typeface="Helvetica Neue"/>
                <a:ea typeface="Helvetica Neue"/>
                <a:cs typeface="Helvetica Neue"/>
                <a:sym typeface="Helvetica Neue"/>
              </a:rPr>
              <a:t>Trigger </a:t>
            </a:r>
            <a:r>
              <a:rPr lang="en-US" sz="5000" dirty="0">
                <a:solidFill>
                  <a:srgbClr val="00AF7C"/>
                </a:solidFill>
                <a:latin typeface="Helvetica Neue Light"/>
                <a:ea typeface="Helvetica Neue Light"/>
                <a:cs typeface="Helvetica Neue Light"/>
                <a:sym typeface="Helvetica Neue Light"/>
              </a:rPr>
              <a:t>warning:</a:t>
            </a:r>
            <a:endParaRPr sz="5000" dirty="0">
              <a:solidFill>
                <a:schemeClr val="dk1"/>
              </a:solidFill>
              <a:latin typeface="Helvetica Neue Light"/>
              <a:ea typeface="Helvetica Neue Light"/>
              <a:cs typeface="Helvetica Neue Light"/>
              <a:sym typeface="Helvetica Neue Light"/>
            </a:endParaRPr>
          </a:p>
        </p:txBody>
      </p:sp>
      <p:grpSp>
        <p:nvGrpSpPr>
          <p:cNvPr id="313" name="Google Shape;313;p6"/>
          <p:cNvGrpSpPr/>
          <p:nvPr/>
        </p:nvGrpSpPr>
        <p:grpSpPr>
          <a:xfrm>
            <a:off x="2727899" y="2255507"/>
            <a:ext cx="7209155" cy="2689860"/>
            <a:chOff x="2727899" y="2255507"/>
            <a:chExt cx="7209155" cy="2689860"/>
          </a:xfrm>
        </p:grpSpPr>
        <p:sp>
          <p:nvSpPr>
            <p:cNvPr id="314" name="Google Shape;314;p6"/>
            <p:cNvSpPr/>
            <p:nvPr/>
          </p:nvSpPr>
          <p:spPr>
            <a:xfrm>
              <a:off x="2727899" y="2331342"/>
              <a:ext cx="7209155" cy="2538095"/>
            </a:xfrm>
            <a:custGeom>
              <a:avLst/>
              <a:gdLst/>
              <a:ahLst/>
              <a:cxnLst/>
              <a:rect l="l" t="t" r="r" b="b"/>
              <a:pathLst>
                <a:path w="7209155" h="2538095" extrusionOk="0">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6"/>
            <p:cNvSpPr/>
            <p:nvPr/>
          </p:nvSpPr>
          <p:spPr>
            <a:xfrm>
              <a:off x="6273025" y="2255507"/>
              <a:ext cx="122555" cy="2689860"/>
            </a:xfrm>
            <a:custGeom>
              <a:avLst/>
              <a:gdLst/>
              <a:ahLst/>
              <a:cxnLst/>
              <a:rect l="l" t="t" r="r" b="b"/>
              <a:pathLst>
                <a:path w="122554" h="2689860" extrusionOk="0">
                  <a:moveTo>
                    <a:pt x="122364" y="2532494"/>
                  </a:moveTo>
                  <a:lnTo>
                    <a:pt x="0" y="2610993"/>
                  </a:lnTo>
                  <a:lnTo>
                    <a:pt x="122364" y="2689491"/>
                  </a:lnTo>
                  <a:lnTo>
                    <a:pt x="122364" y="2532494"/>
                  </a:lnTo>
                  <a:close/>
                </a:path>
                <a:path w="122554" h="2689860" extrusionOk="0">
                  <a:moveTo>
                    <a:pt x="122364" y="78498"/>
                  </a:moveTo>
                  <a:lnTo>
                    <a:pt x="0" y="0"/>
                  </a:lnTo>
                  <a:lnTo>
                    <a:pt x="0" y="156997"/>
                  </a:lnTo>
                  <a:lnTo>
                    <a:pt x="122364" y="78498"/>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6" name="Google Shape;316;p6"/>
          <p:cNvSpPr txBox="1"/>
          <p:nvPr/>
        </p:nvSpPr>
        <p:spPr>
          <a:xfrm>
            <a:off x="3321745" y="2849678"/>
            <a:ext cx="5523110" cy="1501422"/>
          </a:xfrm>
          <a:prstGeom prst="rect">
            <a:avLst/>
          </a:prstGeom>
          <a:noFill/>
          <a:ln>
            <a:noFill/>
          </a:ln>
        </p:spPr>
        <p:txBody>
          <a:bodyPr spcFirstLastPara="1" wrap="square" lIns="0" tIns="78725" rIns="0" bIns="0" anchor="t" anchorCtr="0">
            <a:spAutoFit/>
          </a:bodyPr>
          <a:lstStyle/>
          <a:p>
            <a:pPr marL="12700" marR="5080" lvl="0" indent="498475" algn="ctr" rtl="0">
              <a:lnSpc>
                <a:spcPct val="109523"/>
              </a:lnSpc>
              <a:spcBef>
                <a:spcPts val="0"/>
              </a:spcBef>
              <a:spcAft>
                <a:spcPts val="0"/>
              </a:spcAft>
              <a:buNone/>
            </a:pPr>
            <a:r>
              <a:rPr lang="en-US" sz="4200" b="1" dirty="0">
                <a:solidFill>
                  <a:srgbClr val="2D5C9E"/>
                </a:solidFill>
                <a:latin typeface="Helvetica Neue"/>
                <a:ea typeface="Helvetica Neue"/>
                <a:cs typeface="Helvetica Neue"/>
                <a:sym typeface="Helvetica Neue"/>
              </a:rPr>
              <a:t>Psychosocial support </a:t>
            </a:r>
            <a:r>
              <a:rPr lang="en-US" sz="4000" b="1" dirty="0">
                <a:solidFill>
                  <a:srgbClr val="2D5C9E"/>
                </a:solidFill>
                <a:latin typeface="Helvetica Neue"/>
                <a:ea typeface="Helvetica Neue"/>
                <a:cs typeface="Helvetica Neue"/>
                <a:sym typeface="Helvetica Neue"/>
              </a:rPr>
              <a:t>available</a:t>
            </a:r>
            <a:endParaRPr sz="4000" dirty="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pic>
        <p:nvPicPr>
          <p:cNvPr id="322" name="Google Shape;322;p7"/>
          <p:cNvPicPr preferRelativeResize="0"/>
          <p:nvPr/>
        </p:nvPicPr>
        <p:blipFill rotWithShape="1">
          <a:blip r:embed="rId3">
            <a:alphaModFix/>
          </a:blip>
          <a:srcRect/>
          <a:stretch/>
        </p:blipFill>
        <p:spPr>
          <a:xfrm>
            <a:off x="1367209" y="2598208"/>
            <a:ext cx="9813389" cy="3421592"/>
          </a:xfrm>
          <a:prstGeom prst="rect">
            <a:avLst/>
          </a:prstGeom>
          <a:noFill/>
          <a:ln>
            <a:noFill/>
          </a:ln>
        </p:spPr>
      </p:pic>
      <p:sp>
        <p:nvSpPr>
          <p:cNvPr id="323" name="Google Shape;323;p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4" name="Google Shape;324;p7"/>
          <p:cNvGrpSpPr/>
          <p:nvPr/>
        </p:nvGrpSpPr>
        <p:grpSpPr>
          <a:xfrm>
            <a:off x="10288918" y="6227038"/>
            <a:ext cx="305562" cy="294640"/>
            <a:chOff x="10288918" y="6227038"/>
            <a:chExt cx="305562" cy="294640"/>
          </a:xfrm>
        </p:grpSpPr>
        <p:pic>
          <p:nvPicPr>
            <p:cNvPr id="325" name="Google Shape;325;p7"/>
            <p:cNvPicPr preferRelativeResize="0"/>
            <p:nvPr/>
          </p:nvPicPr>
          <p:blipFill rotWithShape="1">
            <a:blip r:embed="rId4">
              <a:alphaModFix/>
            </a:blip>
            <a:srcRect/>
            <a:stretch/>
          </p:blipFill>
          <p:spPr>
            <a:xfrm>
              <a:off x="10288918" y="6227038"/>
              <a:ext cx="305562" cy="294640"/>
            </a:xfrm>
            <a:prstGeom prst="rect">
              <a:avLst/>
            </a:prstGeom>
            <a:noFill/>
            <a:ln>
              <a:noFill/>
            </a:ln>
          </p:spPr>
        </p:pic>
        <p:pic>
          <p:nvPicPr>
            <p:cNvPr id="326" name="Google Shape;326;p7"/>
            <p:cNvPicPr preferRelativeResize="0"/>
            <p:nvPr/>
          </p:nvPicPr>
          <p:blipFill rotWithShape="1">
            <a:blip r:embed="rId5">
              <a:alphaModFix/>
            </a:blip>
            <a:srcRect/>
            <a:stretch/>
          </p:blipFill>
          <p:spPr>
            <a:xfrm>
              <a:off x="10310127" y="6400228"/>
              <a:ext cx="103644" cy="79476"/>
            </a:xfrm>
            <a:prstGeom prst="rect">
              <a:avLst/>
            </a:prstGeom>
            <a:noFill/>
            <a:ln>
              <a:noFill/>
            </a:ln>
          </p:spPr>
        </p:pic>
        <p:sp>
          <p:nvSpPr>
            <p:cNvPr id="327" name="Google Shape;327;p7"/>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7"/>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7"/>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7"/>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7"/>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7"/>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7"/>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7"/>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7"/>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7"/>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7"/>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7"/>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7"/>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7"/>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7"/>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7"/>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7"/>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7"/>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7"/>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7"/>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7" name="Google Shape;347;p7"/>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7"/>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9" name="Google Shape;349;p7"/>
          <p:cNvPicPr preferRelativeResize="0"/>
          <p:nvPr/>
        </p:nvPicPr>
        <p:blipFill rotWithShape="1">
          <a:blip r:embed="rId6">
            <a:alphaModFix/>
          </a:blip>
          <a:srcRect/>
          <a:stretch/>
        </p:blipFill>
        <p:spPr>
          <a:xfrm>
            <a:off x="987768" y="5996190"/>
            <a:ext cx="725765" cy="631734"/>
          </a:xfrm>
          <a:prstGeom prst="rect">
            <a:avLst/>
          </a:prstGeom>
          <a:noFill/>
          <a:ln>
            <a:noFill/>
          </a:ln>
        </p:spPr>
      </p:pic>
      <p:sp>
        <p:nvSpPr>
          <p:cNvPr id="350" name="Google Shape;350;p7"/>
          <p:cNvSpPr txBox="1">
            <a:spLocks noGrp="1"/>
          </p:cNvSpPr>
          <p:nvPr>
            <p:ph type="title"/>
          </p:nvPr>
        </p:nvSpPr>
        <p:spPr>
          <a:xfrm>
            <a:off x="1436300" y="691418"/>
            <a:ext cx="6693534"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2D5C9E"/>
                </a:solidFill>
                <a:latin typeface="Helvetica Neue"/>
                <a:ea typeface="Helvetica Neue"/>
                <a:cs typeface="Helvetica Neue"/>
                <a:sym typeface="Helvetica Neue"/>
              </a:rPr>
              <a:t>Safer space </a:t>
            </a:r>
            <a:r>
              <a:rPr lang="en-US"/>
              <a:t>guidelines:</a:t>
            </a:r>
            <a:endParaRPr/>
          </a:p>
        </p:txBody>
      </p:sp>
      <p:sp>
        <p:nvSpPr>
          <p:cNvPr id="351" name="Google Shape;351;p7"/>
          <p:cNvSpPr txBox="1"/>
          <p:nvPr/>
        </p:nvSpPr>
        <p:spPr>
          <a:xfrm>
            <a:off x="2380635" y="3345903"/>
            <a:ext cx="1688464"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Care &amp; self-care</a:t>
            </a:r>
            <a:endParaRPr sz="1700">
              <a:solidFill>
                <a:schemeClr val="dk1"/>
              </a:solidFill>
              <a:latin typeface="Helvetica Neue"/>
              <a:ea typeface="Helvetica Neue"/>
              <a:cs typeface="Helvetica Neue"/>
              <a:sym typeface="Helvetica Neue"/>
            </a:endParaRPr>
          </a:p>
        </p:txBody>
      </p:sp>
      <p:sp>
        <p:nvSpPr>
          <p:cNvPr id="352" name="Google Shape;352;p7"/>
          <p:cNvSpPr txBox="1"/>
          <p:nvPr/>
        </p:nvSpPr>
        <p:spPr>
          <a:xfrm>
            <a:off x="2786524" y="4925104"/>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Integrity</a:t>
            </a:r>
            <a:endParaRPr sz="1700">
              <a:solidFill>
                <a:schemeClr val="dk1"/>
              </a:solidFill>
              <a:latin typeface="Helvetica Neue"/>
              <a:ea typeface="Helvetica Neue"/>
              <a:cs typeface="Helvetica Neue"/>
              <a:sym typeface="Helvetica Neue"/>
            </a:endParaRPr>
          </a:p>
        </p:txBody>
      </p:sp>
      <p:sp>
        <p:nvSpPr>
          <p:cNvPr id="353" name="Google Shape;353;p7"/>
          <p:cNvSpPr txBox="1"/>
          <p:nvPr/>
        </p:nvSpPr>
        <p:spPr>
          <a:xfrm>
            <a:off x="5525424" y="3203663"/>
            <a:ext cx="159639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Active listening</a:t>
            </a:r>
            <a:endParaRPr sz="1700">
              <a:solidFill>
                <a:schemeClr val="dk1"/>
              </a:solidFill>
              <a:latin typeface="Helvetica Neue"/>
              <a:ea typeface="Helvetica Neue"/>
              <a:cs typeface="Helvetica Neue"/>
              <a:sym typeface="Helvetica Neue"/>
            </a:endParaRPr>
          </a:p>
        </p:txBody>
      </p:sp>
      <p:sp>
        <p:nvSpPr>
          <p:cNvPr id="354" name="Google Shape;354;p7"/>
          <p:cNvSpPr txBox="1"/>
          <p:nvPr/>
        </p:nvSpPr>
        <p:spPr>
          <a:xfrm>
            <a:off x="5525424" y="4925104"/>
            <a:ext cx="151638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Confidentiality</a:t>
            </a:r>
            <a:endParaRPr sz="1700">
              <a:solidFill>
                <a:schemeClr val="dk1"/>
              </a:solidFill>
              <a:latin typeface="Helvetica Neue"/>
              <a:ea typeface="Helvetica Neue"/>
              <a:cs typeface="Helvetica Neue"/>
              <a:sym typeface="Helvetica Neue"/>
            </a:endParaRPr>
          </a:p>
        </p:txBody>
      </p:sp>
      <p:sp>
        <p:nvSpPr>
          <p:cNvPr id="355" name="Google Shape;355;p7"/>
          <p:cNvSpPr txBox="1"/>
          <p:nvPr/>
        </p:nvSpPr>
        <p:spPr>
          <a:xfrm>
            <a:off x="8884498" y="3345903"/>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Respect</a:t>
            </a:r>
            <a:endParaRPr sz="1700">
              <a:solidFill>
                <a:schemeClr val="dk1"/>
              </a:solidFill>
              <a:latin typeface="Helvetica Neue"/>
              <a:ea typeface="Helvetica Neue"/>
              <a:cs typeface="Helvetica Neue"/>
              <a:sym typeface="Helvetica Neue"/>
            </a:endParaRPr>
          </a:p>
        </p:txBody>
      </p:sp>
      <p:sp>
        <p:nvSpPr>
          <p:cNvPr id="356" name="Google Shape;356;p7"/>
          <p:cNvSpPr txBox="1"/>
          <p:nvPr/>
        </p:nvSpPr>
        <p:spPr>
          <a:xfrm>
            <a:off x="8610955" y="4925104"/>
            <a:ext cx="142430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No disclosing</a:t>
            </a:r>
            <a:endParaRPr sz="17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pSp>
        <p:nvGrpSpPr>
          <p:cNvPr id="362" name="Google Shape;362;p8"/>
          <p:cNvGrpSpPr/>
          <p:nvPr/>
        </p:nvGrpSpPr>
        <p:grpSpPr>
          <a:xfrm>
            <a:off x="10288918" y="6239738"/>
            <a:ext cx="305562" cy="294640"/>
            <a:chOff x="10288918" y="6239738"/>
            <a:chExt cx="305562" cy="294640"/>
          </a:xfrm>
        </p:grpSpPr>
        <p:pic>
          <p:nvPicPr>
            <p:cNvPr id="363" name="Google Shape;363;p8"/>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364" name="Google Shape;364;p8"/>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365" name="Google Shape;365;p8"/>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8"/>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8"/>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8"/>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8"/>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8"/>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8"/>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8"/>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8"/>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8"/>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8"/>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8"/>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8"/>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8"/>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8"/>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8"/>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8"/>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8"/>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8"/>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8"/>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5" name="Google Shape;385;p8"/>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8"/>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7" name="Google Shape;387;p8"/>
          <p:cNvPicPr preferRelativeResize="0"/>
          <p:nvPr/>
        </p:nvPicPr>
        <p:blipFill rotWithShape="1">
          <a:blip r:embed="rId5">
            <a:alphaModFix/>
          </a:blip>
          <a:srcRect/>
          <a:stretch/>
        </p:blipFill>
        <p:spPr>
          <a:xfrm>
            <a:off x="987768" y="6008890"/>
            <a:ext cx="725765" cy="631734"/>
          </a:xfrm>
          <a:prstGeom prst="rect">
            <a:avLst/>
          </a:prstGeom>
          <a:noFill/>
          <a:ln>
            <a:noFill/>
          </a:ln>
        </p:spPr>
      </p:pic>
      <p:sp>
        <p:nvSpPr>
          <p:cNvPr id="388" name="Google Shape;388;p8"/>
          <p:cNvSpPr txBox="1">
            <a:spLocks noGrp="1"/>
          </p:cNvSpPr>
          <p:nvPr>
            <p:ph type="title"/>
          </p:nvPr>
        </p:nvSpPr>
        <p:spPr>
          <a:xfrm>
            <a:off x="1436300" y="704118"/>
            <a:ext cx="3991106" cy="78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Ice-breaker:</a:t>
            </a:r>
            <a:endParaRPr dirty="0"/>
          </a:p>
        </p:txBody>
      </p:sp>
      <p:sp>
        <p:nvSpPr>
          <p:cNvPr id="389" name="Google Shape;389;p8"/>
          <p:cNvSpPr/>
          <p:nvPr/>
        </p:nvSpPr>
        <p:spPr>
          <a:xfrm>
            <a:off x="2576648" y="2159991"/>
            <a:ext cx="7209155" cy="2538095"/>
          </a:xfrm>
          <a:custGeom>
            <a:avLst/>
            <a:gdLst/>
            <a:ahLst/>
            <a:cxnLst/>
            <a:rect l="l" t="t" r="r" b="b"/>
            <a:pathLst>
              <a:path w="7209155" h="2538095" extrusionOk="0">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8"/>
          <p:cNvSpPr txBox="1"/>
          <p:nvPr/>
        </p:nvSpPr>
        <p:spPr>
          <a:xfrm>
            <a:off x="4147919" y="2824797"/>
            <a:ext cx="4789603" cy="1113125"/>
          </a:xfrm>
          <a:prstGeom prst="rect">
            <a:avLst/>
          </a:prstGeom>
          <a:noFill/>
          <a:ln>
            <a:noFill/>
          </a:ln>
        </p:spPr>
        <p:txBody>
          <a:bodyPr spcFirstLastPara="1" wrap="square" lIns="0" tIns="12700" rIns="0" bIns="0" anchor="t" anchorCtr="0">
            <a:spAutoFit/>
          </a:bodyPr>
          <a:lstStyle/>
          <a:p>
            <a:pPr marL="299085" marR="0" lvl="0" indent="0" algn="l" rtl="0">
              <a:lnSpc>
                <a:spcPct val="100000"/>
              </a:lnSpc>
              <a:spcBef>
                <a:spcPts val="0"/>
              </a:spcBef>
              <a:spcAft>
                <a:spcPts val="0"/>
              </a:spcAft>
              <a:buNone/>
            </a:pPr>
            <a:r>
              <a:rPr lang="en-US" sz="4200" b="1" dirty="0">
                <a:solidFill>
                  <a:srgbClr val="2D5C9E"/>
                </a:solidFill>
                <a:latin typeface="Helvetica Neue"/>
                <a:ea typeface="Helvetica Neue"/>
                <a:cs typeface="Helvetica Neue"/>
                <a:sym typeface="Helvetica Neue"/>
              </a:rPr>
              <a:t>Who are	you?</a:t>
            </a:r>
            <a:endParaRPr sz="4200" dirty="0">
              <a:solidFill>
                <a:schemeClr val="dk1"/>
              </a:solidFill>
              <a:latin typeface="Helvetica Neue"/>
              <a:ea typeface="Helvetica Neue"/>
              <a:cs typeface="Helvetica Neue"/>
              <a:sym typeface="Helvetica Neue"/>
            </a:endParaRPr>
          </a:p>
          <a:p>
            <a:pPr marL="12700" marR="0" lvl="0" indent="0" algn="l" rtl="0">
              <a:lnSpc>
                <a:spcPct val="100000"/>
              </a:lnSpc>
              <a:spcBef>
                <a:spcPts val="1490"/>
              </a:spcBef>
              <a:spcAft>
                <a:spcPts val="0"/>
              </a:spcAft>
              <a:buNone/>
            </a:pPr>
            <a:r>
              <a:rPr lang="en-US" sz="1700" b="1" dirty="0">
                <a:solidFill>
                  <a:srgbClr val="2D5C9E"/>
                </a:solidFill>
                <a:latin typeface="Helvetica Neue"/>
                <a:ea typeface="Helvetica Neue"/>
                <a:cs typeface="Helvetica Neue"/>
                <a:sym typeface="Helvetica Neue"/>
              </a:rPr>
              <a:t>Name / Pronouns / Organization / Position</a:t>
            </a:r>
            <a:endParaRPr sz="1700" dirty="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grpSp>
        <p:nvGrpSpPr>
          <p:cNvPr id="395" name="Google Shape;395;p9"/>
          <p:cNvGrpSpPr/>
          <p:nvPr/>
        </p:nvGrpSpPr>
        <p:grpSpPr>
          <a:xfrm>
            <a:off x="0" y="0"/>
            <a:ext cx="12168314" cy="6858000"/>
            <a:chOff x="0" y="0"/>
            <a:chExt cx="12168314" cy="6858000"/>
          </a:xfrm>
        </p:grpSpPr>
        <p:sp>
          <p:nvSpPr>
            <p:cNvPr id="396" name="Google Shape;396;p9"/>
            <p:cNvSpPr/>
            <p:nvPr/>
          </p:nvSpPr>
          <p:spPr>
            <a:xfrm>
              <a:off x="503999" y="0"/>
              <a:ext cx="11664315" cy="5845175"/>
            </a:xfrm>
            <a:custGeom>
              <a:avLst/>
              <a:gdLst/>
              <a:ahLst/>
              <a:cxnLst/>
              <a:rect l="l" t="t" r="r" b="b"/>
              <a:pathLst>
                <a:path w="11664315" h="5845175" extrusionOk="0">
                  <a:moveTo>
                    <a:pt x="11664010" y="0"/>
                  </a:moveTo>
                  <a:lnTo>
                    <a:pt x="0" y="0"/>
                  </a:lnTo>
                  <a:lnTo>
                    <a:pt x="0" y="5844705"/>
                  </a:lnTo>
                  <a:lnTo>
                    <a:pt x="11664010" y="5844705"/>
                  </a:lnTo>
                  <a:lnTo>
                    <a:pt x="11664010"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9"/>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F7F5F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8" name="Google Shape;398;p9"/>
            <p:cNvPicPr preferRelativeResize="0"/>
            <p:nvPr/>
          </p:nvPicPr>
          <p:blipFill rotWithShape="1">
            <a:blip r:embed="rId3">
              <a:alphaModFix/>
            </a:blip>
            <a:srcRect/>
            <a:stretch/>
          </p:blipFill>
          <p:spPr>
            <a:xfrm>
              <a:off x="10288918" y="6239738"/>
              <a:ext cx="305562" cy="294640"/>
            </a:xfrm>
            <a:prstGeom prst="rect">
              <a:avLst/>
            </a:prstGeom>
            <a:noFill/>
            <a:ln>
              <a:noFill/>
            </a:ln>
          </p:spPr>
        </p:pic>
        <p:pic>
          <p:nvPicPr>
            <p:cNvPr id="399" name="Google Shape;399;p9"/>
            <p:cNvPicPr preferRelativeResize="0"/>
            <p:nvPr/>
          </p:nvPicPr>
          <p:blipFill rotWithShape="1">
            <a:blip r:embed="rId4">
              <a:alphaModFix/>
            </a:blip>
            <a:srcRect/>
            <a:stretch/>
          </p:blipFill>
          <p:spPr>
            <a:xfrm>
              <a:off x="10310126" y="6412687"/>
              <a:ext cx="103644" cy="79717"/>
            </a:xfrm>
            <a:prstGeom prst="rect">
              <a:avLst/>
            </a:prstGeom>
            <a:noFill/>
            <a:ln>
              <a:noFill/>
            </a:ln>
          </p:spPr>
        </p:pic>
        <p:sp>
          <p:nvSpPr>
            <p:cNvPr id="400" name="Google Shape;400;p9"/>
            <p:cNvSpPr/>
            <p:nvPr/>
          </p:nvSpPr>
          <p:spPr>
            <a:xfrm>
              <a:off x="10389349"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9"/>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9"/>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9"/>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9"/>
            <p:cNvSpPr/>
            <p:nvPr/>
          </p:nvSpPr>
          <p:spPr>
            <a:xfrm>
              <a:off x="10399166"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9"/>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9"/>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9"/>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9"/>
            <p:cNvSpPr/>
            <p:nvPr/>
          </p:nvSpPr>
          <p:spPr>
            <a:xfrm>
              <a:off x="10465041"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9"/>
            <p:cNvSpPr/>
            <p:nvPr/>
          </p:nvSpPr>
          <p:spPr>
            <a:xfrm>
              <a:off x="10449519" y="6452484"/>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9"/>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9"/>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9"/>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9"/>
            <p:cNvSpPr/>
            <p:nvPr/>
          </p:nvSpPr>
          <p:spPr>
            <a:xfrm>
              <a:off x="10488886" y="6337074"/>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9"/>
            <p:cNvSpPr/>
            <p:nvPr/>
          </p:nvSpPr>
          <p:spPr>
            <a:xfrm>
              <a:off x="10497743"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9"/>
            <p:cNvSpPr/>
            <p:nvPr/>
          </p:nvSpPr>
          <p:spPr>
            <a:xfrm>
              <a:off x="10488886"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9"/>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9"/>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9"/>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9"/>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9"/>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2" name="Google Shape;422;p9"/>
            <p:cNvPicPr preferRelativeResize="0"/>
            <p:nvPr/>
          </p:nvPicPr>
          <p:blipFill rotWithShape="1">
            <a:blip r:embed="rId5">
              <a:alphaModFix/>
            </a:blip>
            <a:srcRect/>
            <a:stretch/>
          </p:blipFill>
          <p:spPr>
            <a:xfrm>
              <a:off x="987768" y="6008890"/>
              <a:ext cx="725765" cy="631734"/>
            </a:xfrm>
            <a:prstGeom prst="rect">
              <a:avLst/>
            </a:prstGeom>
            <a:noFill/>
            <a:ln>
              <a:noFill/>
            </a:ln>
          </p:spPr>
        </p:pic>
      </p:grpSp>
      <p:sp>
        <p:nvSpPr>
          <p:cNvPr id="423" name="Google Shape;423;p9"/>
          <p:cNvSpPr txBox="1">
            <a:spLocks noGrp="1"/>
          </p:cNvSpPr>
          <p:nvPr>
            <p:ph type="title"/>
          </p:nvPr>
        </p:nvSpPr>
        <p:spPr>
          <a:xfrm>
            <a:off x="1436300" y="704118"/>
            <a:ext cx="4341495" cy="2128520"/>
          </a:xfrm>
          <a:prstGeom prst="rect">
            <a:avLst/>
          </a:prstGeom>
          <a:noFill/>
          <a:ln>
            <a:noFill/>
          </a:ln>
        </p:spPr>
        <p:txBody>
          <a:bodyPr spcFirstLastPara="1" wrap="square" lIns="0" tIns="111125" rIns="0" bIns="0" anchor="t" anchorCtr="0">
            <a:spAutoFit/>
          </a:bodyPr>
          <a:lstStyle/>
          <a:p>
            <a:pPr marL="12700" marR="5080" lvl="0" indent="0" algn="just" rtl="0">
              <a:lnSpc>
                <a:spcPct val="105600"/>
              </a:lnSpc>
              <a:spcBef>
                <a:spcPts val="0"/>
              </a:spcBef>
              <a:spcAft>
                <a:spcPts val="0"/>
              </a:spcAft>
              <a:buNone/>
            </a:pPr>
            <a:r>
              <a:rPr lang="en-US" b="1">
                <a:solidFill>
                  <a:srgbClr val="FFFFFF"/>
                </a:solidFill>
                <a:latin typeface="Helvetica Neue"/>
                <a:ea typeface="Helvetica Neue"/>
                <a:cs typeface="Helvetica Neue"/>
                <a:sym typeface="Helvetica Neue"/>
              </a:rPr>
              <a:t>What is </a:t>
            </a:r>
            <a:r>
              <a:rPr lang="en-US">
                <a:solidFill>
                  <a:srgbClr val="FFFFFF"/>
                </a:solidFill>
              </a:rPr>
              <a:t>sexual  exploitation and  abuse?</a:t>
            </a:r>
            <a:endParaRPr/>
          </a:p>
        </p:txBody>
      </p:sp>
      <p:grpSp>
        <p:nvGrpSpPr>
          <p:cNvPr id="424" name="Google Shape;424;p9"/>
          <p:cNvGrpSpPr/>
          <p:nvPr/>
        </p:nvGrpSpPr>
        <p:grpSpPr>
          <a:xfrm>
            <a:off x="6380109" y="3700"/>
            <a:ext cx="4233922" cy="5327522"/>
            <a:chOff x="6380109" y="3700"/>
            <a:chExt cx="4233922" cy="5327522"/>
          </a:xfrm>
        </p:grpSpPr>
        <p:sp>
          <p:nvSpPr>
            <p:cNvPr id="425" name="Google Shape;425;p9"/>
            <p:cNvSpPr/>
            <p:nvPr/>
          </p:nvSpPr>
          <p:spPr>
            <a:xfrm>
              <a:off x="6423666" y="3700"/>
              <a:ext cx="4190365" cy="4725670"/>
            </a:xfrm>
            <a:custGeom>
              <a:avLst/>
              <a:gdLst/>
              <a:ahLst/>
              <a:cxnLst/>
              <a:rect l="l" t="t" r="r" b="b"/>
              <a:pathLst>
                <a:path w="4190365" h="4725670" extrusionOk="0">
                  <a:moveTo>
                    <a:pt x="4189984" y="4725250"/>
                  </a:moveTo>
                  <a:lnTo>
                    <a:pt x="4189984" y="0"/>
                  </a:lnTo>
                  <a:lnTo>
                    <a:pt x="3715981" y="0"/>
                  </a:lnTo>
                  <a:lnTo>
                    <a:pt x="0" y="4600638"/>
                  </a:lnTo>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9"/>
            <p:cNvSpPr/>
            <p:nvPr/>
          </p:nvSpPr>
          <p:spPr>
            <a:xfrm>
              <a:off x="6380109" y="4127262"/>
              <a:ext cx="4233545" cy="1203960"/>
            </a:xfrm>
            <a:custGeom>
              <a:avLst/>
              <a:gdLst/>
              <a:ahLst/>
              <a:cxnLst/>
              <a:rect l="l" t="t" r="r" b="b"/>
              <a:pathLst>
                <a:path w="4233545" h="1203960" extrusionOk="0">
                  <a:moveTo>
                    <a:pt x="2116772" y="1203388"/>
                  </a:moveTo>
                  <a:lnTo>
                    <a:pt x="2188064" y="1203053"/>
                  </a:lnTo>
                  <a:lnTo>
                    <a:pt x="2258767" y="1202056"/>
                  </a:lnTo>
                  <a:lnTo>
                    <a:pt x="2328842" y="1200406"/>
                  </a:lnTo>
                  <a:lnTo>
                    <a:pt x="2398252" y="1198115"/>
                  </a:lnTo>
                  <a:lnTo>
                    <a:pt x="2466962" y="1195192"/>
                  </a:lnTo>
                  <a:lnTo>
                    <a:pt x="2534933" y="1191649"/>
                  </a:lnTo>
                  <a:lnTo>
                    <a:pt x="2602128" y="1187497"/>
                  </a:lnTo>
                  <a:lnTo>
                    <a:pt x="2668511" y="1182744"/>
                  </a:lnTo>
                  <a:lnTo>
                    <a:pt x="2734045" y="1177403"/>
                  </a:lnTo>
                  <a:lnTo>
                    <a:pt x="2798692" y="1171483"/>
                  </a:lnTo>
                  <a:lnTo>
                    <a:pt x="2862416" y="1164995"/>
                  </a:lnTo>
                  <a:lnTo>
                    <a:pt x="2925179" y="1157950"/>
                  </a:lnTo>
                  <a:lnTo>
                    <a:pt x="2986944" y="1150358"/>
                  </a:lnTo>
                  <a:lnTo>
                    <a:pt x="3047675" y="1142230"/>
                  </a:lnTo>
                  <a:lnTo>
                    <a:pt x="3107333" y="1133576"/>
                  </a:lnTo>
                  <a:lnTo>
                    <a:pt x="3165883" y="1124407"/>
                  </a:lnTo>
                  <a:lnTo>
                    <a:pt x="3223288" y="1114733"/>
                  </a:lnTo>
                  <a:lnTo>
                    <a:pt x="3279509" y="1104565"/>
                  </a:lnTo>
                  <a:lnTo>
                    <a:pt x="3334510" y="1093913"/>
                  </a:lnTo>
                  <a:lnTo>
                    <a:pt x="3388255" y="1082788"/>
                  </a:lnTo>
                  <a:lnTo>
                    <a:pt x="3440705" y="1071201"/>
                  </a:lnTo>
                  <a:lnTo>
                    <a:pt x="3491824" y="1059161"/>
                  </a:lnTo>
                  <a:lnTo>
                    <a:pt x="3541575" y="1046680"/>
                  </a:lnTo>
                  <a:lnTo>
                    <a:pt x="3589921" y="1033768"/>
                  </a:lnTo>
                  <a:lnTo>
                    <a:pt x="3636825" y="1020435"/>
                  </a:lnTo>
                  <a:lnTo>
                    <a:pt x="3682250" y="1006693"/>
                  </a:lnTo>
                  <a:lnTo>
                    <a:pt x="3726158" y="992551"/>
                  </a:lnTo>
                  <a:lnTo>
                    <a:pt x="3768513" y="978020"/>
                  </a:lnTo>
                  <a:lnTo>
                    <a:pt x="3809278" y="963110"/>
                  </a:lnTo>
                  <a:lnTo>
                    <a:pt x="3848415" y="947833"/>
                  </a:lnTo>
                  <a:lnTo>
                    <a:pt x="3885888" y="932199"/>
                  </a:lnTo>
                  <a:lnTo>
                    <a:pt x="3921659" y="916218"/>
                  </a:lnTo>
                  <a:lnTo>
                    <a:pt x="3987949" y="883258"/>
                  </a:lnTo>
                  <a:lnTo>
                    <a:pt x="4046988" y="849036"/>
                  </a:lnTo>
                  <a:lnTo>
                    <a:pt x="4098480" y="813639"/>
                  </a:lnTo>
                  <a:lnTo>
                    <a:pt x="4142129" y="777149"/>
                  </a:lnTo>
                  <a:lnTo>
                    <a:pt x="4177639" y="739651"/>
                  </a:lnTo>
                  <a:lnTo>
                    <a:pt x="4204713" y="701230"/>
                  </a:lnTo>
                  <a:lnTo>
                    <a:pt x="4223054" y="661969"/>
                  </a:lnTo>
                  <a:lnTo>
                    <a:pt x="4232367" y="621952"/>
                  </a:lnTo>
                  <a:lnTo>
                    <a:pt x="4233545" y="601687"/>
                  </a:lnTo>
                  <a:lnTo>
                    <a:pt x="4232367" y="581422"/>
                  </a:lnTo>
                  <a:lnTo>
                    <a:pt x="4223054" y="541406"/>
                  </a:lnTo>
                  <a:lnTo>
                    <a:pt x="4204713" y="502145"/>
                  </a:lnTo>
                  <a:lnTo>
                    <a:pt x="4177639" y="463724"/>
                  </a:lnTo>
                  <a:lnTo>
                    <a:pt x="4142129" y="426227"/>
                  </a:lnTo>
                  <a:lnTo>
                    <a:pt x="4098480" y="389738"/>
                  </a:lnTo>
                  <a:lnTo>
                    <a:pt x="4046988" y="354341"/>
                  </a:lnTo>
                  <a:lnTo>
                    <a:pt x="3987949" y="320120"/>
                  </a:lnTo>
                  <a:lnTo>
                    <a:pt x="3921659" y="287160"/>
                  </a:lnTo>
                  <a:lnTo>
                    <a:pt x="3885888" y="271180"/>
                  </a:lnTo>
                  <a:lnTo>
                    <a:pt x="3848415" y="255546"/>
                  </a:lnTo>
                  <a:lnTo>
                    <a:pt x="3809278" y="240269"/>
                  </a:lnTo>
                  <a:lnTo>
                    <a:pt x="3768513" y="225360"/>
                  </a:lnTo>
                  <a:lnTo>
                    <a:pt x="3726158" y="210830"/>
                  </a:lnTo>
                  <a:lnTo>
                    <a:pt x="3682250" y="196688"/>
                  </a:lnTo>
                  <a:lnTo>
                    <a:pt x="3636825" y="182946"/>
                  </a:lnTo>
                  <a:lnTo>
                    <a:pt x="3589921" y="169614"/>
                  </a:lnTo>
                  <a:lnTo>
                    <a:pt x="3541575" y="156702"/>
                  </a:lnTo>
                  <a:lnTo>
                    <a:pt x="3491824" y="144221"/>
                  </a:lnTo>
                  <a:lnTo>
                    <a:pt x="3440705" y="132182"/>
                  </a:lnTo>
                  <a:lnTo>
                    <a:pt x="3388255" y="120595"/>
                  </a:lnTo>
                  <a:lnTo>
                    <a:pt x="3334510" y="109470"/>
                  </a:lnTo>
                  <a:lnTo>
                    <a:pt x="3279509" y="98819"/>
                  </a:lnTo>
                  <a:lnTo>
                    <a:pt x="3223288" y="88651"/>
                  </a:lnTo>
                  <a:lnTo>
                    <a:pt x="3165883" y="78977"/>
                  </a:lnTo>
                  <a:lnTo>
                    <a:pt x="3107333" y="69809"/>
                  </a:lnTo>
                  <a:lnTo>
                    <a:pt x="3047675" y="61155"/>
                  </a:lnTo>
                  <a:lnTo>
                    <a:pt x="2986944" y="53027"/>
                  </a:lnTo>
                  <a:lnTo>
                    <a:pt x="2925179" y="45435"/>
                  </a:lnTo>
                  <a:lnTo>
                    <a:pt x="2862416" y="38391"/>
                  </a:lnTo>
                  <a:lnTo>
                    <a:pt x="2798692" y="31903"/>
                  </a:lnTo>
                  <a:lnTo>
                    <a:pt x="2734045" y="25984"/>
                  </a:lnTo>
                  <a:lnTo>
                    <a:pt x="2668511" y="20642"/>
                  </a:lnTo>
                  <a:lnTo>
                    <a:pt x="2602128" y="15890"/>
                  </a:lnTo>
                  <a:lnTo>
                    <a:pt x="2534933" y="11737"/>
                  </a:lnTo>
                  <a:lnTo>
                    <a:pt x="2466962" y="8195"/>
                  </a:lnTo>
                  <a:lnTo>
                    <a:pt x="2398252" y="5273"/>
                  </a:lnTo>
                  <a:lnTo>
                    <a:pt x="2328842" y="2981"/>
                  </a:lnTo>
                  <a:lnTo>
                    <a:pt x="2258767" y="1332"/>
                  </a:lnTo>
                  <a:lnTo>
                    <a:pt x="2188064" y="334"/>
                  </a:lnTo>
                  <a:lnTo>
                    <a:pt x="2116772" y="0"/>
                  </a:lnTo>
                  <a:lnTo>
                    <a:pt x="2045480" y="334"/>
                  </a:lnTo>
                  <a:lnTo>
                    <a:pt x="1974777" y="1332"/>
                  </a:lnTo>
                  <a:lnTo>
                    <a:pt x="1904702" y="2981"/>
                  </a:lnTo>
                  <a:lnTo>
                    <a:pt x="1835292" y="5273"/>
                  </a:lnTo>
                  <a:lnTo>
                    <a:pt x="1766582" y="8195"/>
                  </a:lnTo>
                  <a:lnTo>
                    <a:pt x="1698611" y="11737"/>
                  </a:lnTo>
                  <a:lnTo>
                    <a:pt x="1631416" y="15890"/>
                  </a:lnTo>
                  <a:lnTo>
                    <a:pt x="1565033" y="20642"/>
                  </a:lnTo>
                  <a:lnTo>
                    <a:pt x="1499499" y="25984"/>
                  </a:lnTo>
                  <a:lnTo>
                    <a:pt x="1434852" y="31903"/>
                  </a:lnTo>
                  <a:lnTo>
                    <a:pt x="1371128" y="38391"/>
                  </a:lnTo>
                  <a:lnTo>
                    <a:pt x="1308365" y="45435"/>
                  </a:lnTo>
                  <a:lnTo>
                    <a:pt x="1246600" y="53027"/>
                  </a:lnTo>
                  <a:lnTo>
                    <a:pt x="1185869" y="61155"/>
                  </a:lnTo>
                  <a:lnTo>
                    <a:pt x="1126211" y="69809"/>
                  </a:lnTo>
                  <a:lnTo>
                    <a:pt x="1067661" y="78977"/>
                  </a:lnTo>
                  <a:lnTo>
                    <a:pt x="1010256" y="88651"/>
                  </a:lnTo>
                  <a:lnTo>
                    <a:pt x="954035" y="98819"/>
                  </a:lnTo>
                  <a:lnTo>
                    <a:pt x="899034" y="109470"/>
                  </a:lnTo>
                  <a:lnTo>
                    <a:pt x="845289" y="120595"/>
                  </a:lnTo>
                  <a:lnTo>
                    <a:pt x="792839" y="132182"/>
                  </a:lnTo>
                  <a:lnTo>
                    <a:pt x="741720" y="144221"/>
                  </a:lnTo>
                  <a:lnTo>
                    <a:pt x="691969" y="156702"/>
                  </a:lnTo>
                  <a:lnTo>
                    <a:pt x="643623" y="169614"/>
                  </a:lnTo>
                  <a:lnTo>
                    <a:pt x="596719" y="182946"/>
                  </a:lnTo>
                  <a:lnTo>
                    <a:pt x="551294" y="196688"/>
                  </a:lnTo>
                  <a:lnTo>
                    <a:pt x="507386" y="210830"/>
                  </a:lnTo>
                  <a:lnTo>
                    <a:pt x="465031" y="225360"/>
                  </a:lnTo>
                  <a:lnTo>
                    <a:pt x="424266" y="240269"/>
                  </a:lnTo>
                  <a:lnTo>
                    <a:pt x="385129" y="255546"/>
                  </a:lnTo>
                  <a:lnTo>
                    <a:pt x="347656" y="271180"/>
                  </a:lnTo>
                  <a:lnTo>
                    <a:pt x="311885" y="287160"/>
                  </a:lnTo>
                  <a:lnTo>
                    <a:pt x="245595" y="320120"/>
                  </a:lnTo>
                  <a:lnTo>
                    <a:pt x="186556" y="354341"/>
                  </a:lnTo>
                  <a:lnTo>
                    <a:pt x="135064" y="389738"/>
                  </a:lnTo>
                  <a:lnTo>
                    <a:pt x="91415" y="426227"/>
                  </a:lnTo>
                  <a:lnTo>
                    <a:pt x="55905" y="463724"/>
                  </a:lnTo>
                  <a:lnTo>
                    <a:pt x="28831" y="502145"/>
                  </a:lnTo>
                  <a:lnTo>
                    <a:pt x="10490" y="541406"/>
                  </a:lnTo>
                  <a:lnTo>
                    <a:pt x="1177" y="581422"/>
                  </a:lnTo>
                  <a:lnTo>
                    <a:pt x="0" y="601687"/>
                  </a:lnTo>
                  <a:lnTo>
                    <a:pt x="1177" y="621952"/>
                  </a:lnTo>
                  <a:lnTo>
                    <a:pt x="10490" y="661969"/>
                  </a:lnTo>
                  <a:lnTo>
                    <a:pt x="28831" y="701230"/>
                  </a:lnTo>
                  <a:lnTo>
                    <a:pt x="55905" y="739651"/>
                  </a:lnTo>
                  <a:lnTo>
                    <a:pt x="91415" y="777149"/>
                  </a:lnTo>
                  <a:lnTo>
                    <a:pt x="135064" y="813639"/>
                  </a:lnTo>
                  <a:lnTo>
                    <a:pt x="186556" y="849036"/>
                  </a:lnTo>
                  <a:lnTo>
                    <a:pt x="245595" y="883258"/>
                  </a:lnTo>
                  <a:lnTo>
                    <a:pt x="311885" y="916218"/>
                  </a:lnTo>
                  <a:lnTo>
                    <a:pt x="347656" y="932199"/>
                  </a:lnTo>
                  <a:lnTo>
                    <a:pt x="385129" y="947833"/>
                  </a:lnTo>
                  <a:lnTo>
                    <a:pt x="424266" y="963110"/>
                  </a:lnTo>
                  <a:lnTo>
                    <a:pt x="465031" y="978020"/>
                  </a:lnTo>
                  <a:lnTo>
                    <a:pt x="507386" y="992551"/>
                  </a:lnTo>
                  <a:lnTo>
                    <a:pt x="551294" y="1006693"/>
                  </a:lnTo>
                  <a:lnTo>
                    <a:pt x="596719" y="1020435"/>
                  </a:lnTo>
                  <a:lnTo>
                    <a:pt x="643623" y="1033768"/>
                  </a:lnTo>
                  <a:lnTo>
                    <a:pt x="691969" y="1046680"/>
                  </a:lnTo>
                  <a:lnTo>
                    <a:pt x="741720" y="1059161"/>
                  </a:lnTo>
                  <a:lnTo>
                    <a:pt x="792839" y="1071201"/>
                  </a:lnTo>
                  <a:lnTo>
                    <a:pt x="845289" y="1082788"/>
                  </a:lnTo>
                  <a:lnTo>
                    <a:pt x="899034" y="1093913"/>
                  </a:lnTo>
                  <a:lnTo>
                    <a:pt x="954035" y="1104565"/>
                  </a:lnTo>
                  <a:lnTo>
                    <a:pt x="1010256" y="1114733"/>
                  </a:lnTo>
                  <a:lnTo>
                    <a:pt x="1067661" y="1124407"/>
                  </a:lnTo>
                  <a:lnTo>
                    <a:pt x="1126211" y="1133576"/>
                  </a:lnTo>
                  <a:lnTo>
                    <a:pt x="1185869" y="1142230"/>
                  </a:lnTo>
                  <a:lnTo>
                    <a:pt x="1246600" y="1150358"/>
                  </a:lnTo>
                  <a:lnTo>
                    <a:pt x="1308365" y="1157950"/>
                  </a:lnTo>
                  <a:lnTo>
                    <a:pt x="1371128" y="1164995"/>
                  </a:lnTo>
                  <a:lnTo>
                    <a:pt x="1434852" y="1171483"/>
                  </a:lnTo>
                  <a:lnTo>
                    <a:pt x="1499499" y="1177403"/>
                  </a:lnTo>
                  <a:lnTo>
                    <a:pt x="1565033" y="1182744"/>
                  </a:lnTo>
                  <a:lnTo>
                    <a:pt x="1631416" y="1187497"/>
                  </a:lnTo>
                  <a:lnTo>
                    <a:pt x="1698611" y="1191649"/>
                  </a:lnTo>
                  <a:lnTo>
                    <a:pt x="1766582" y="1195192"/>
                  </a:lnTo>
                  <a:lnTo>
                    <a:pt x="1835292" y="1198115"/>
                  </a:lnTo>
                  <a:lnTo>
                    <a:pt x="1904702" y="1200406"/>
                  </a:lnTo>
                  <a:lnTo>
                    <a:pt x="1974777" y="1202056"/>
                  </a:lnTo>
                  <a:lnTo>
                    <a:pt x="2045480" y="1203053"/>
                  </a:lnTo>
                  <a:lnTo>
                    <a:pt x="2116772" y="1203388"/>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7" name="Google Shape;427;p9"/>
            <p:cNvPicPr preferRelativeResize="0"/>
            <p:nvPr/>
          </p:nvPicPr>
          <p:blipFill rotWithShape="1">
            <a:blip r:embed="rId6">
              <a:alphaModFix/>
            </a:blip>
            <a:srcRect/>
            <a:stretch/>
          </p:blipFill>
          <p:spPr>
            <a:xfrm>
              <a:off x="8057425" y="4234687"/>
              <a:ext cx="642684" cy="643315"/>
            </a:xfrm>
            <a:prstGeom prst="rect">
              <a:avLst/>
            </a:prstGeom>
            <a:noFill/>
            <a:ln>
              <a:noFill/>
            </a:ln>
          </p:spPr>
        </p:pic>
        <p:pic>
          <p:nvPicPr>
            <p:cNvPr id="428" name="Google Shape;428;p9"/>
            <p:cNvPicPr preferRelativeResize="0"/>
            <p:nvPr/>
          </p:nvPicPr>
          <p:blipFill rotWithShape="1">
            <a:blip r:embed="rId7">
              <a:alphaModFix/>
            </a:blip>
            <a:srcRect/>
            <a:stretch/>
          </p:blipFill>
          <p:spPr>
            <a:xfrm>
              <a:off x="8750723" y="4636261"/>
              <a:ext cx="241985" cy="24213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3856</Words>
  <Application>Microsoft Office PowerPoint</Application>
  <PresentationFormat>Custom</PresentationFormat>
  <Paragraphs>459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Times</vt:lpstr>
      <vt:lpstr>Calibri</vt:lpstr>
      <vt:lpstr>Helvetica Neue</vt:lpstr>
      <vt:lpstr>Arial</vt:lpstr>
      <vt:lpstr>Helvetica Neue Light</vt:lpstr>
      <vt:lpstr>Office Theme</vt:lpstr>
      <vt:lpstr>PowerPoint Presentation</vt:lpstr>
      <vt:lpstr>Your trainers:</vt:lpstr>
      <vt:lpstr>Training programme:</vt:lpstr>
      <vt:lpstr>Training programme:</vt:lpstr>
      <vt:lpstr>Code of  Conduct:</vt:lpstr>
      <vt:lpstr>PowerPoint Presentation</vt:lpstr>
      <vt:lpstr>Safer space guidelines:</vt:lpstr>
      <vt:lpstr>Ice-breaker:</vt:lpstr>
      <vt:lpstr>What is sexual  exploitation and  abuse?</vt:lpstr>
      <vt:lpstr>SEA: the current situation</vt:lpstr>
      <vt:lpstr>Respect and power</vt:lpstr>
      <vt:lpstr>PSEA: it’s everyone’s responsibility</vt:lpstr>
      <vt:lpstr>PSEA: it’s everyone’s responsibility</vt:lpstr>
      <vt:lpstr>Actions that demonstrate respect</vt:lpstr>
      <vt:lpstr>Actions that demonstrate respect</vt:lpstr>
      <vt:lpstr>Actions that demonstrate respect</vt:lpstr>
      <vt:lpstr>Identifying  Positions of Power</vt:lpstr>
      <vt:lpstr>Key messages on power</vt:lpstr>
      <vt:lpstr>Intersectionality</vt:lpstr>
      <vt:lpstr>Intersectionality</vt:lpstr>
      <vt:lpstr>IASC Core  Principles</vt:lpstr>
      <vt:lpstr>IASC Core Principles</vt:lpstr>
      <vt:lpstr>IASC Core Principles</vt:lpstr>
      <vt:lpstr>IASC Core Principles</vt:lpstr>
      <vt:lpstr>PowerPoint Presentation</vt:lpstr>
      <vt:lpstr>Vocabulary note Survivor and victim</vt:lpstr>
      <vt:lpstr>Vocabulary note Survivor and victim</vt:lpstr>
      <vt:lpstr>The impact of SEA</vt:lpstr>
      <vt:lpstr>Terms and definitions</vt:lpstr>
      <vt:lpstr>Terms and definitions</vt:lpstr>
      <vt:lpstr>Terms and definitions</vt:lpstr>
      <vt:lpstr>Terms and definitions</vt:lpstr>
      <vt:lpstr>Terms and definitions</vt:lpstr>
      <vt:lpstr>Defining sexual misconduct</vt:lpstr>
      <vt:lpstr>Identifying SEA</vt:lpstr>
      <vt:lpstr>Case studies</vt:lpstr>
      <vt:lpstr>Conclusion</vt:lpstr>
      <vt:lpstr>PowerPoint Presentation</vt:lpstr>
      <vt:lpstr>Thank you   and see you tomorrow!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Noelia Ruiz</dc:creator>
  <cp:lastModifiedBy>Hugues Alla</cp:lastModifiedBy>
  <cp:revision>1</cp:revision>
  <dcterms:created xsi:type="dcterms:W3CDTF">2023-02-07T09:50:48Z</dcterms:created>
  <dcterms:modified xsi:type="dcterms:W3CDTF">2023-07-21T19:53:40Z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2023-02-07T00:00:00Z</vt:filetime>
  </property>
  <property fmtid="{D5CDD505-2E9C-101B-9397-08002B2CF9AE}" pid="3" name="Creator">
    <vt:lpwstr>Adobe InDesign 18.0 (Macintosh)</vt:lpwstr>
  </property>
  <property fmtid="{D5CDD505-2E9C-101B-9397-08002B2CF9AE}" pid="4" name="LastSaved">
    <vt:filetime>2023-02-07T00:00:00Z</vt:filetime>
  </property>
  <property fmtid="{D5CDD505-2E9C-101B-9397-08002B2CF9AE}" pid="5" name="ContentTypeId">
    <vt:lpwstr>0x010100A724AA860F354545BDA22A7D2B50C8FA</vt:lpwstr>
  </property>
</Properties>
</file>